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64" r:id="rId4"/>
    <p:sldId id="289" r:id="rId5"/>
    <p:sldId id="371" r:id="rId6"/>
    <p:sldId id="372" r:id="rId7"/>
    <p:sldId id="292" r:id="rId8"/>
    <p:sldId id="293" r:id="rId9"/>
    <p:sldId id="269" r:id="rId10"/>
    <p:sldId id="294" r:id="rId11"/>
    <p:sldId id="370" r:id="rId12"/>
    <p:sldId id="345" r:id="rId13"/>
    <p:sldId id="346" r:id="rId14"/>
    <p:sldId id="374" r:id="rId15"/>
    <p:sldId id="349" r:id="rId16"/>
    <p:sldId id="380" r:id="rId17"/>
    <p:sldId id="381" r:id="rId18"/>
    <p:sldId id="375" r:id="rId19"/>
    <p:sldId id="350" r:id="rId20"/>
    <p:sldId id="376" r:id="rId21"/>
    <p:sldId id="377" r:id="rId22"/>
    <p:sldId id="378" r:id="rId23"/>
    <p:sldId id="352" r:id="rId24"/>
    <p:sldId id="387" r:id="rId25"/>
    <p:sldId id="389" r:id="rId26"/>
    <p:sldId id="388" r:id="rId27"/>
    <p:sldId id="354" r:id="rId28"/>
    <p:sldId id="385" r:id="rId29"/>
    <p:sldId id="386" r:id="rId30"/>
    <p:sldId id="390" r:id="rId31"/>
    <p:sldId id="397" r:id="rId32"/>
    <p:sldId id="391" r:id="rId33"/>
    <p:sldId id="392" r:id="rId34"/>
    <p:sldId id="400" r:id="rId35"/>
    <p:sldId id="394" r:id="rId36"/>
    <p:sldId id="395" r:id="rId37"/>
    <p:sldId id="286" r:id="rId38"/>
    <p:sldId id="320" r:id="rId39"/>
    <p:sldId id="322" r:id="rId40"/>
    <p:sldId id="323" r:id="rId41"/>
    <p:sldId id="361" r:id="rId42"/>
    <p:sldId id="396" r:id="rId43"/>
    <p:sldId id="367" r:id="rId44"/>
    <p:sldId id="288" r:id="rId45"/>
    <p:sldId id="382" r:id="rId46"/>
    <p:sldId id="383" r:id="rId47"/>
    <p:sldId id="384" r:id="rId48"/>
    <p:sldId id="398" r:id="rId49"/>
    <p:sldId id="399" r:id="rId5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 userDrawn="1">
          <p15:clr>
            <a:srgbClr val="A4A3A4"/>
          </p15:clr>
        </p15:guide>
        <p15:guide id="2" orient="horz" pos="1071" userDrawn="1">
          <p15:clr>
            <a:srgbClr val="A4A3A4"/>
          </p15:clr>
        </p15:guide>
        <p15:guide id="3" orient="horz" pos="686">
          <p15:clr>
            <a:srgbClr val="A4A3A4"/>
          </p15:clr>
        </p15:guide>
        <p15:guide id="5" orient="horz">
          <p15:clr>
            <a:srgbClr val="A4A3A4"/>
          </p15:clr>
        </p15:guide>
        <p15:guide id="6" pos="4435" userDrawn="1">
          <p15:clr>
            <a:srgbClr val="A4A3A4"/>
          </p15:clr>
        </p15:guide>
        <p15:guide id="7" pos="3120" userDrawn="1">
          <p15:clr>
            <a:srgbClr val="A4A3A4"/>
          </p15:clr>
        </p15:guide>
        <p15:guide id="10" pos="29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448"/>
    <a:srgbClr val="F68B1F"/>
    <a:srgbClr val="1C9AD6"/>
    <a:srgbClr val="2385C6"/>
    <a:srgbClr val="3A90B4"/>
    <a:srgbClr val="274152"/>
    <a:srgbClr val="2484C6"/>
    <a:srgbClr val="FFFFFF"/>
    <a:srgbClr val="9999FF"/>
    <a:srgbClr val="1E6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6233" autoAdjust="0"/>
  </p:normalViewPr>
  <p:slideViewPr>
    <p:cSldViewPr snapToGrid="0">
      <p:cViewPr varScale="1">
        <p:scale>
          <a:sx n="87" d="100"/>
          <a:sy n="87" d="100"/>
        </p:scale>
        <p:origin x="102" y="426"/>
      </p:cViewPr>
      <p:guideLst>
        <p:guide orient="horz" pos="2750"/>
        <p:guide orient="horz" pos="1071"/>
        <p:guide orient="horz" pos="686"/>
        <p:guide orient="horz"/>
        <p:guide pos="4435"/>
        <p:guide pos="3120"/>
        <p:guide pos="296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4A73"/>
              </a:solidFill>
            </c:spPr>
            <c:extLst>
              <c:ext xmlns:c16="http://schemas.microsoft.com/office/drawing/2014/chart" uri="{C3380CC4-5D6E-409C-BE32-E72D297353CC}">
                <c16:uniqueId val="{00000001-104A-4527-A46C-A2171FDFED8D}"/>
              </c:ext>
            </c:extLst>
          </c:dPt>
          <c:dPt>
            <c:idx val="1"/>
            <c:bubble3D val="0"/>
            <c:spPr>
              <a:solidFill>
                <a:srgbClr val="2484C6"/>
              </a:solidFill>
            </c:spPr>
            <c:extLst>
              <c:ext xmlns:c16="http://schemas.microsoft.com/office/drawing/2014/chart" uri="{C3380CC4-5D6E-409C-BE32-E72D297353CC}">
                <c16:uniqueId val="{00000003-104A-4527-A46C-A2171FDFED8D}"/>
              </c:ext>
            </c:extLst>
          </c:dPt>
          <c:dPt>
            <c:idx val="2"/>
            <c:bubble3D val="0"/>
            <c:spPr>
              <a:solidFill>
                <a:srgbClr val="F68B1F"/>
              </a:solidFill>
            </c:spPr>
            <c:extLst>
              <c:ext xmlns:c16="http://schemas.microsoft.com/office/drawing/2014/chart" uri="{C3380CC4-5D6E-409C-BE32-E72D297353CC}">
                <c16:uniqueId val="{00000005-104A-4527-A46C-A2171FDFED8D}"/>
              </c:ext>
            </c:extLst>
          </c:dPt>
          <c:dPt>
            <c:idx val="3"/>
            <c:bubble3D val="0"/>
            <c:spPr>
              <a:solidFill>
                <a:srgbClr val="83B448"/>
              </a:solidFill>
            </c:spPr>
            <c:extLst>
              <c:ext xmlns:c16="http://schemas.microsoft.com/office/drawing/2014/chart" uri="{C3380CC4-5D6E-409C-BE32-E72D297353CC}">
                <c16:uniqueId val="{00000007-104A-4527-A46C-A2171FDFED8D}"/>
              </c:ext>
            </c:extLst>
          </c:dPt>
          <c:cat>
            <c:strRef>
              <c:f>Sheet1!$A$2:$A$7</c:f>
              <c:strCache>
                <c:ptCount val="6"/>
                <c:pt idx="0">
                  <c:v>사업관리</c:v>
                </c:pt>
                <c:pt idx="1">
                  <c:v>상담 어드바이저</c:v>
                </c:pt>
                <c:pt idx="2">
                  <c:v>지식구축</c:v>
                </c:pt>
                <c:pt idx="3">
                  <c:v>TA</c:v>
                </c:pt>
                <c:pt idx="4">
                  <c:v>UI/UX</c:v>
                </c:pt>
                <c:pt idx="5">
                  <c:v>STT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04A-4527-A46C-A2171FDFE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9CD51-D881-45F3-BE6E-991CF1F4CF8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35AEB-4D75-4F9C-BD2C-DD0F3550A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96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각 기관이 개별적으로 챗봇 서비스를 구축할 경우 유사한 기능의 중복 구축 및 정보자원 도입 등에 따른 예산의 낭비가 우려</a:t>
            </a: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유사 기능의 챗봇 서비스 중복 구축 등 문제가 있어 범정부 차원의 가이드 수립 및 챗봇 </a:t>
            </a: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공통기반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구축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‧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활용 필요</a:t>
            </a:r>
          </a:p>
          <a:p>
            <a:pPr marL="171450" lvl="1" indent="-17145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특히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코로나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-19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유행에 따른 위험 상황이 장기화되고 있으며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향후 유사한 전염병이 유행할 가능성 대비 </a:t>
            </a:r>
          </a:p>
          <a:p>
            <a:pPr marL="171450" lvl="1" indent="-17145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행정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‧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공공기관의 민원상담 서비스를 </a:t>
            </a: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비대면으로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실시간 제공하는 창구를 확대할 필요가 높아짐</a:t>
            </a: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lvl="1" indent="-17145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indent="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Tx/>
              <a:buNone/>
              <a:defRPr/>
            </a:pP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챗봇 공통 플랫폼 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경제성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효율성 제고 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 365X24</a:t>
            </a:r>
            <a:r>
              <a:rPr lang="en-US" altLang="ko-KR" sz="1000" spc="-60" baseline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spc="-60" baseline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편의성 제공</a:t>
            </a:r>
            <a:endParaRPr lang="ko-KR" altLang="en-US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35AEB-4D75-4F9C-BD2C-DD0F3550AC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357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각 기관이 개별적으로 챗봇 서비스를 구축할 경우 유사한 기능의 중복 구축 및 정보자원 도입 등에 따른 예산의 낭비가 우려</a:t>
            </a: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유사 기능의 챗봇 서비스 중복 구축 등 문제가 있어 범정부 차원의 가이드 수립 및 챗봇 </a:t>
            </a: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공통기반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구축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‧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활용 필요</a:t>
            </a:r>
          </a:p>
          <a:p>
            <a:pPr marL="171450" lvl="1" indent="-17145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특히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코로나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-19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유행에 따른 위험 상황이 장기화되고 있으며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향후 유사한 전염병이 유행할 가능성 대비 </a:t>
            </a:r>
          </a:p>
          <a:p>
            <a:pPr marL="171450" lvl="1" indent="-17145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행정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‧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공공기관의 민원상담 서비스를 </a:t>
            </a: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비대면으로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실시간 제공하는 창구를 확대할 필요가 높아짐</a:t>
            </a: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lvl="1" indent="-17145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indent="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Tx/>
              <a:buNone/>
              <a:defRPr/>
            </a:pP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챗봇 공통 플랫폼 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경제성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효율성 제고 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 365X24</a:t>
            </a:r>
            <a:r>
              <a:rPr lang="en-US" altLang="ko-KR" sz="1000" spc="-60" baseline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spc="-60" baseline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편의성 제공</a:t>
            </a:r>
            <a:endParaRPr lang="ko-KR" altLang="en-US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35AEB-4D75-4F9C-BD2C-DD0F3550AC6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4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각 기관이 개별적으로 챗봇 서비스를 구축할 경우 유사한 기능의 중복 구축 및 정보자원 도입 등에 따른 예산의 낭비가 우려</a:t>
            </a: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유사 기능의 챗봇 서비스 중복 구축 등 문제가 있어 범정부 차원의 가이드 수립 및 챗봇 </a:t>
            </a: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공통기반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구축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‧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활용 필요</a:t>
            </a:r>
          </a:p>
          <a:p>
            <a:pPr marL="171450" lvl="1" indent="-17145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특히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코로나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-19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유행에 따른 위험 상황이 장기화되고 있으며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향후 유사한 전염병이 유행할 가능성 대비 </a:t>
            </a:r>
          </a:p>
          <a:p>
            <a:pPr marL="171450" lvl="1" indent="-17145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행정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‧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공공기관의 민원상담 서비스를 </a:t>
            </a: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비대면으로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실시간 제공하는 창구를 확대할 필요가 높아짐</a:t>
            </a: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lvl="1" indent="-17145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indent="0" latinLnBrk="0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Tx/>
              <a:buNone/>
              <a:defRPr/>
            </a:pP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챗봇 공통 플랫폼 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경제성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효율성 제고 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 365X24</a:t>
            </a:r>
            <a:r>
              <a:rPr lang="en-US" altLang="ko-KR" sz="1000" spc="-60" baseline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spc="-60" baseline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anose="05000000000000000000" pitchFamily="2" charset="2"/>
              </a:rPr>
              <a:t>편의성 제공</a:t>
            </a:r>
            <a:endParaRPr lang="ko-KR" altLang="en-US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35AEB-4D75-4F9C-BD2C-DD0F3550AC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5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대국민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공무원 및 기관별 담당자</a:t>
            </a:r>
            <a:endParaRPr lang="en-US" altLang="ko-KR" dirty="0" smtClean="0"/>
          </a:p>
          <a:p>
            <a:r>
              <a:rPr lang="ko-KR" altLang="en-US" dirty="0" smtClean="0"/>
              <a:t>채널 </a:t>
            </a:r>
            <a:r>
              <a:rPr lang="en-US" altLang="ko-KR" dirty="0" smtClean="0"/>
              <a:t>: PC, </a:t>
            </a:r>
            <a:r>
              <a:rPr lang="ko-KR" altLang="en-US" dirty="0" smtClean="0"/>
              <a:t>모바일</a:t>
            </a:r>
            <a:r>
              <a:rPr lang="ko-KR" altLang="en-US" baseline="0" dirty="0" smtClean="0"/>
              <a:t> 등 다양한 디바이스와 어플리케이션</a:t>
            </a:r>
            <a:endParaRPr lang="en-US" altLang="ko-KR" dirty="0" smtClean="0"/>
          </a:p>
          <a:p>
            <a:r>
              <a:rPr lang="ko-KR" altLang="en-US" dirty="0" err="1" smtClean="0"/>
              <a:t>구축범위</a:t>
            </a:r>
            <a:endParaRPr lang="en-US" altLang="ko-KR" dirty="0" smtClean="0"/>
          </a:p>
          <a:p>
            <a:r>
              <a:rPr lang="en-US" altLang="ko-KR" dirty="0" smtClean="0"/>
              <a:t> 1) </a:t>
            </a:r>
            <a:r>
              <a:rPr lang="ko-KR" altLang="en-US" dirty="0" smtClean="0"/>
              <a:t>대국민 민원 영역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경찰청</a:t>
            </a:r>
            <a:r>
              <a:rPr lang="en-US" altLang="ko-KR" dirty="0" smtClean="0"/>
              <a:t>(182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민원상담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신고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관세청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유니패스</a:t>
            </a:r>
            <a:r>
              <a:rPr lang="ko-KR" altLang="en-US" baseline="0" dirty="0" smtClean="0"/>
              <a:t> 민원</a:t>
            </a:r>
            <a:r>
              <a:rPr lang="en-US" altLang="ko-KR" baseline="0" dirty="0" smtClean="0"/>
              <a:t>)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병무청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병무상담</a:t>
            </a:r>
            <a:r>
              <a:rPr lang="ko-KR" altLang="en-US" dirty="0" smtClean="0"/>
              <a:t> 연계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en-US" altLang="ko-KR" dirty="0" smtClean="0"/>
              <a:t> 2) </a:t>
            </a:r>
            <a:r>
              <a:rPr lang="ko-KR" altLang="en-US" dirty="0" smtClean="0"/>
              <a:t>공무원 민원 영역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공무원연금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지자체의 </a:t>
            </a:r>
            <a:r>
              <a:rPr lang="ko-KR" altLang="en-US" dirty="0" err="1" smtClean="0"/>
              <a:t>지방계약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r>
              <a:rPr lang="en-US" altLang="ko-KR" dirty="0" smtClean="0"/>
              <a:t> 3) </a:t>
            </a:r>
            <a:r>
              <a:rPr lang="ko-KR" altLang="en-US" dirty="0" err="1" smtClean="0"/>
              <a:t>공통지식</a:t>
            </a:r>
            <a:r>
              <a:rPr lang="ko-KR" altLang="en-US" dirty="0" smtClean="0"/>
              <a:t> 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35AEB-4D75-4F9C-BD2C-DD0F3550AC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69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계약일로부터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개월의 짧은 기간과 공통 </a:t>
            </a:r>
            <a:r>
              <a:rPr lang="en-US" altLang="ko-KR" dirty="0" smtClean="0"/>
              <a:t>1</a:t>
            </a:r>
            <a:r>
              <a:rPr lang="ko-KR" altLang="en-US" dirty="0" smtClean="0"/>
              <a:t>종 </a:t>
            </a:r>
            <a:r>
              <a:rPr lang="ko-KR" altLang="en-US" baseline="0" dirty="0" smtClean="0"/>
              <a:t>신규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종과 연계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종의 챗봇 및 기반구축을 수행하는 사업으로써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대화지식</a:t>
            </a:r>
            <a:r>
              <a:rPr lang="ko-KR" altLang="en-US" baseline="0" dirty="0" smtClean="0"/>
              <a:t> 구축의 효율성 향상을 위한 지식관리 솔루션 도입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행안부</a:t>
            </a:r>
            <a:r>
              <a:rPr lang="ko-KR" altLang="en-US" baseline="0" dirty="0" smtClean="0"/>
              <a:t> 내외부의 정보 통합 및 연계를 위한 </a:t>
            </a:r>
            <a:r>
              <a:rPr lang="en-US" altLang="ko-KR" baseline="0" dirty="0" smtClean="0"/>
              <a:t>EAI/ESB </a:t>
            </a:r>
            <a:r>
              <a:rPr lang="ko-KR" altLang="en-US" baseline="0" dirty="0" smtClean="0"/>
              <a:t>솔루션 도입 및</a:t>
            </a:r>
            <a:endParaRPr lang="en-US" altLang="ko-KR" baseline="0" dirty="0" smtClean="0"/>
          </a:p>
          <a:p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단계 음성 기반의 챗봇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일명 </a:t>
            </a:r>
            <a:r>
              <a:rPr lang="ko-KR" altLang="en-US" baseline="0" dirty="0" err="1" smtClean="0"/>
              <a:t>콜봇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위한 사전 분석을 위해 </a:t>
            </a:r>
            <a:r>
              <a:rPr lang="en-US" altLang="ko-KR" baseline="0" dirty="0" smtClean="0"/>
              <a:t>STT </a:t>
            </a:r>
            <a:r>
              <a:rPr lang="ko-KR" altLang="en-US" baseline="0" dirty="0" smtClean="0"/>
              <a:t>선행 분석을 수행하고자 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35AEB-4D75-4F9C-BD2C-DD0F3550AC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행정 기관으로서의 공통적인 지식</a:t>
            </a:r>
            <a:r>
              <a:rPr lang="en-US" altLang="ko-KR" dirty="0" smtClean="0"/>
              <a:t>/</a:t>
            </a:r>
            <a:r>
              <a:rPr lang="ko-KR" altLang="en-US" dirty="0" smtClean="0"/>
              <a:t>처리프로세스를 바탕으로 참여 기관의 특성에 맞는 상호 협력적인 챗봇 서비스를 개발하기 위해서는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다양한 경험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안정적인 솔루션 및 운영노하우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향후 확장 및 확대를 위한</a:t>
            </a:r>
            <a:r>
              <a:rPr lang="ko-KR" altLang="en-US" baseline="0" dirty="0" smtClean="0">
                <a:sym typeface="Wingdings" panose="05000000000000000000" pitchFamily="2" charset="2"/>
              </a:rPr>
              <a:t> 준비가 필요합니다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이를 위한 </a:t>
            </a:r>
            <a:r>
              <a:rPr lang="en-US" altLang="ko-KR" dirty="0" smtClean="0"/>
              <a:t>NHN</a:t>
            </a:r>
            <a:r>
              <a:rPr lang="ko-KR" altLang="en-US" dirty="0" smtClean="0"/>
              <a:t>다이퀘스트 컨소시엄의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대전략을</a:t>
            </a:r>
            <a:r>
              <a:rPr lang="ko-KR" altLang="en-US" dirty="0" smtClean="0"/>
              <a:t> 중심으로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35AEB-4D75-4F9C-BD2C-DD0F3550AC6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8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-594"/>
            <a:ext cx="9919052" cy="6858594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6573520" y="5305460"/>
            <a:ext cx="1644505" cy="949124"/>
          </a:xfrm>
          <a:prstGeom prst="rect">
            <a:avLst/>
          </a:prstGeom>
          <a:solidFill>
            <a:srgbClr val="55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5230018" y="649628"/>
            <a:ext cx="4360876" cy="417373"/>
            <a:chOff x="5359558" y="200048"/>
            <a:chExt cx="4360876" cy="417373"/>
          </a:xfrm>
        </p:grpSpPr>
        <p:pic>
          <p:nvPicPr>
            <p:cNvPr id="10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532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906000" cy="914400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defRPr sz="2200">
                <a:ln>
                  <a:solidFill>
                    <a:srgbClr val="28405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6"/>
          <a:stretch>
            <a:fillRect/>
          </a:stretch>
        </p:blipFill>
        <p:spPr>
          <a:xfrm>
            <a:off x="8524825" y="22637"/>
            <a:ext cx="888416" cy="701040"/>
          </a:xfrm>
          <a:custGeom>
            <a:avLst/>
            <a:gdLst>
              <a:gd name="connsiteX0" fmla="*/ 0 w 888416"/>
              <a:gd name="connsiteY0" fmla="*/ 0 h 701040"/>
              <a:gd name="connsiteX1" fmla="*/ 888416 w 888416"/>
              <a:gd name="connsiteY1" fmla="*/ 0 h 701040"/>
              <a:gd name="connsiteX2" fmla="*/ 888416 w 888416"/>
              <a:gd name="connsiteY2" fmla="*/ 701040 h 701040"/>
              <a:gd name="connsiteX3" fmla="*/ 0 w 888416"/>
              <a:gd name="connsiteY3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16" h="701040">
                <a:moveTo>
                  <a:pt x="0" y="0"/>
                </a:moveTo>
                <a:lnTo>
                  <a:pt x="888416" y="0"/>
                </a:lnTo>
                <a:lnTo>
                  <a:pt x="888416" y="701040"/>
                </a:lnTo>
                <a:lnTo>
                  <a:pt x="0" y="701040"/>
                </a:lnTo>
                <a:close/>
              </a:path>
            </a:pathLst>
          </a:custGeom>
        </p:spPr>
      </p:pic>
      <p:sp>
        <p:nvSpPr>
          <p:cNvPr id="18" name="직사각형 17"/>
          <p:cNvSpPr/>
          <p:nvPr userDrawn="1"/>
        </p:nvSpPr>
        <p:spPr>
          <a:xfrm>
            <a:off x="7649532" y="6510215"/>
            <a:ext cx="1982739" cy="337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733949"/>
            <a:ext cx="9906000" cy="261610"/>
          </a:xfrm>
          <a:prstGeom prst="rect">
            <a:avLst/>
          </a:prstGeom>
          <a:solidFill>
            <a:srgbClr val="006186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668273" y="733949"/>
            <a:ext cx="423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Ⅰ</a:t>
            </a:r>
            <a:r>
              <a:rPr lang="ko-KR" altLang="en-US" sz="1100" kern="1200" dirty="0" err="1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제안개요</a:t>
            </a:r>
            <a:r>
              <a:rPr lang="ko-KR" altLang="en-US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lang="en-US" altLang="ko-KR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| Ⅱ</a:t>
            </a:r>
            <a:r>
              <a:rPr lang="ko-KR" altLang="en-US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사업수행전략 </a:t>
            </a:r>
            <a:r>
              <a:rPr lang="en-US" altLang="ko-KR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| Ⅲ</a:t>
            </a:r>
            <a:r>
              <a:rPr lang="ko-KR" altLang="en-US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사업관리방안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en-US" altLang="ko-KR" sz="1100" kern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Ⅳ</a:t>
            </a:r>
            <a:r>
              <a:rPr lang="ko-KR" altLang="en-US" sz="1100" kern="1200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추가제안</a:t>
            </a:r>
            <a:endParaRPr lang="ko-KR" altLang="en-US" sz="1100" kern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>
            <a:off x="-1" y="6400801"/>
            <a:ext cx="9906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355599" y="360596"/>
            <a:ext cx="0" cy="324000"/>
          </a:xfrm>
          <a:prstGeom prst="line">
            <a:avLst/>
          </a:prstGeom>
          <a:ln>
            <a:solidFill>
              <a:srgbClr val="1E6FA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-1" y="419726"/>
            <a:ext cx="358140" cy="205740"/>
          </a:xfrm>
          <a:prstGeom prst="rect">
            <a:avLst/>
          </a:prstGeom>
          <a:solidFill>
            <a:srgbClr val="1E6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 userDrawn="1"/>
        </p:nvSpPr>
        <p:spPr>
          <a:xfrm>
            <a:off x="4711107" y="6572955"/>
            <a:ext cx="483784" cy="182880"/>
          </a:xfrm>
          <a:prstGeom prst="round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873651" y="658745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9656E337-5DD5-4314-8562-45E92CCAF64F}" type="slidenum">
              <a:rPr lang="ko-KR" altLang="en-US" sz="10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pPr algn="ctr"/>
              <a:t>‹#›</a:t>
            </a:fld>
            <a:endParaRPr lang="ko-KR" altLang="en-US" sz="1000" baseline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88034" y="58646"/>
            <a:ext cx="5745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  <a:r>
              <a:rPr lang="en-US" altLang="ko-KR" sz="1200" baseline="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baseline="0" dirty="0" smtClean="0">
                <a:solidFill>
                  <a:srgbClr val="0148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상담지원 시스템 개발</a:t>
            </a:r>
            <a:endParaRPr lang="ko-KR" altLang="en-US" sz="1200" baseline="0" dirty="0">
              <a:solidFill>
                <a:srgbClr val="2583C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96" y="6430395"/>
            <a:ext cx="1285690" cy="396000"/>
          </a:xfrm>
          <a:prstGeom prst="rect">
            <a:avLst/>
          </a:prstGeom>
        </p:spPr>
      </p:pic>
      <p:grpSp>
        <p:nvGrpSpPr>
          <p:cNvPr id="29" name="그룹 28"/>
          <p:cNvGrpSpPr/>
          <p:nvPr userDrawn="1"/>
        </p:nvGrpSpPr>
        <p:grpSpPr>
          <a:xfrm>
            <a:off x="278197" y="6512027"/>
            <a:ext cx="3032869" cy="290272"/>
            <a:chOff x="5359558" y="200048"/>
            <a:chExt cx="4360876" cy="417373"/>
          </a:xfrm>
        </p:grpSpPr>
        <p:pic>
          <p:nvPicPr>
            <p:cNvPr id="31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611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906000" cy="914400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defRPr sz="2200">
                <a:ln>
                  <a:solidFill>
                    <a:srgbClr val="28405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6"/>
          <a:stretch>
            <a:fillRect/>
          </a:stretch>
        </p:blipFill>
        <p:spPr>
          <a:xfrm>
            <a:off x="8524825" y="22637"/>
            <a:ext cx="888416" cy="701040"/>
          </a:xfrm>
          <a:custGeom>
            <a:avLst/>
            <a:gdLst>
              <a:gd name="connsiteX0" fmla="*/ 0 w 888416"/>
              <a:gd name="connsiteY0" fmla="*/ 0 h 701040"/>
              <a:gd name="connsiteX1" fmla="*/ 888416 w 888416"/>
              <a:gd name="connsiteY1" fmla="*/ 0 h 701040"/>
              <a:gd name="connsiteX2" fmla="*/ 888416 w 888416"/>
              <a:gd name="connsiteY2" fmla="*/ 701040 h 701040"/>
              <a:gd name="connsiteX3" fmla="*/ 0 w 888416"/>
              <a:gd name="connsiteY3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16" h="701040">
                <a:moveTo>
                  <a:pt x="0" y="0"/>
                </a:moveTo>
                <a:lnTo>
                  <a:pt x="888416" y="0"/>
                </a:lnTo>
                <a:lnTo>
                  <a:pt x="888416" y="701040"/>
                </a:lnTo>
                <a:lnTo>
                  <a:pt x="0" y="701040"/>
                </a:lnTo>
                <a:close/>
              </a:path>
            </a:pathLst>
          </a:custGeom>
        </p:spPr>
      </p:pic>
      <p:sp>
        <p:nvSpPr>
          <p:cNvPr id="18" name="직사각형 17"/>
          <p:cNvSpPr/>
          <p:nvPr userDrawn="1"/>
        </p:nvSpPr>
        <p:spPr>
          <a:xfrm>
            <a:off x="7649532" y="6510215"/>
            <a:ext cx="1982739" cy="337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733949"/>
            <a:ext cx="9906000" cy="261610"/>
          </a:xfrm>
          <a:prstGeom prst="rect">
            <a:avLst/>
          </a:prstGeom>
          <a:solidFill>
            <a:srgbClr val="006186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69505" y="733949"/>
            <a:ext cx="634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kern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별첨</a:t>
            </a:r>
            <a:endParaRPr lang="ko-KR" altLang="en-US" sz="1100" kern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>
            <a:off x="-1" y="6400801"/>
            <a:ext cx="9906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355599" y="360596"/>
            <a:ext cx="0" cy="324000"/>
          </a:xfrm>
          <a:prstGeom prst="line">
            <a:avLst/>
          </a:prstGeom>
          <a:ln>
            <a:solidFill>
              <a:srgbClr val="1E6FA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-1" y="419726"/>
            <a:ext cx="358140" cy="205740"/>
          </a:xfrm>
          <a:prstGeom prst="rect">
            <a:avLst/>
          </a:prstGeom>
          <a:solidFill>
            <a:srgbClr val="1E6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 userDrawn="1"/>
        </p:nvSpPr>
        <p:spPr>
          <a:xfrm>
            <a:off x="4711107" y="6572955"/>
            <a:ext cx="483784" cy="182880"/>
          </a:xfrm>
          <a:prstGeom prst="round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873651" y="658745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9656E337-5DD5-4314-8562-45E92CCAF64F}" type="slidenum">
              <a:rPr lang="ko-KR" altLang="en-US" sz="10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pPr algn="ctr"/>
              <a:t>‹#›</a:t>
            </a:fld>
            <a:endParaRPr lang="ko-KR" altLang="en-US" sz="1000" baseline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88034" y="58646"/>
            <a:ext cx="5745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  <a:r>
              <a:rPr lang="en-US" altLang="ko-KR" sz="1200" baseline="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baseline="0" dirty="0" smtClean="0">
                <a:solidFill>
                  <a:srgbClr val="0148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상담지원 시스템 개발</a:t>
            </a:r>
            <a:endParaRPr lang="ko-KR" altLang="en-US" sz="1200" baseline="0" dirty="0">
              <a:solidFill>
                <a:srgbClr val="2583C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96" y="6430395"/>
            <a:ext cx="1285690" cy="396000"/>
          </a:xfrm>
          <a:prstGeom prst="rect">
            <a:avLst/>
          </a:prstGeom>
        </p:spPr>
      </p:pic>
      <p:grpSp>
        <p:nvGrpSpPr>
          <p:cNvPr id="29" name="그룹 28"/>
          <p:cNvGrpSpPr/>
          <p:nvPr userDrawn="1"/>
        </p:nvGrpSpPr>
        <p:grpSpPr>
          <a:xfrm>
            <a:off x="278197" y="6512027"/>
            <a:ext cx="3032869" cy="290272"/>
            <a:chOff x="5359558" y="200048"/>
            <a:chExt cx="4360876" cy="417373"/>
          </a:xfrm>
        </p:grpSpPr>
        <p:pic>
          <p:nvPicPr>
            <p:cNvPr id="31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573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901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906000" cy="3002057"/>
          </a:xfrm>
          <a:prstGeom prst="rect">
            <a:avLst/>
          </a:prstGeom>
          <a:solidFill>
            <a:srgbClr val="006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6"/>
          <a:stretch>
            <a:fillRect/>
          </a:stretch>
        </p:blipFill>
        <p:spPr>
          <a:xfrm>
            <a:off x="379045" y="2311177"/>
            <a:ext cx="888416" cy="701040"/>
          </a:xfrm>
          <a:custGeom>
            <a:avLst/>
            <a:gdLst>
              <a:gd name="connsiteX0" fmla="*/ 0 w 888416"/>
              <a:gd name="connsiteY0" fmla="*/ 0 h 701040"/>
              <a:gd name="connsiteX1" fmla="*/ 888416 w 888416"/>
              <a:gd name="connsiteY1" fmla="*/ 0 h 701040"/>
              <a:gd name="connsiteX2" fmla="*/ 888416 w 888416"/>
              <a:gd name="connsiteY2" fmla="*/ 701040 h 701040"/>
              <a:gd name="connsiteX3" fmla="*/ 0 w 888416"/>
              <a:gd name="connsiteY3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16" h="701040">
                <a:moveTo>
                  <a:pt x="0" y="0"/>
                </a:moveTo>
                <a:lnTo>
                  <a:pt x="888416" y="0"/>
                </a:lnTo>
                <a:lnTo>
                  <a:pt x="888416" y="701040"/>
                </a:lnTo>
                <a:lnTo>
                  <a:pt x="0" y="701040"/>
                </a:lnTo>
                <a:close/>
              </a:path>
            </a:pathLst>
          </a:custGeom>
        </p:spPr>
      </p:pic>
      <p:sp>
        <p:nvSpPr>
          <p:cNvPr id="7" name="직사각형 6"/>
          <p:cNvSpPr/>
          <p:nvPr userDrawn="1"/>
        </p:nvSpPr>
        <p:spPr>
          <a:xfrm>
            <a:off x="2509520" y="5242560"/>
            <a:ext cx="4765040" cy="568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477011" y="3340048"/>
            <a:ext cx="6951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81828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끝까지 경청해 주셔서 감사합니다</a:t>
            </a:r>
            <a:r>
              <a:rPr lang="en-US" altLang="ko-KR" sz="4000" dirty="0" smtClean="0">
                <a:solidFill>
                  <a:srgbClr val="81828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4000" dirty="0">
              <a:solidFill>
                <a:srgbClr val="81828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675246" y="1382974"/>
            <a:ext cx="1851822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endParaRPr lang="ko-KR" altLang="en-US" sz="140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283735" y="1382974"/>
            <a:ext cx="1851822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A</a:t>
            </a:r>
            <a:endParaRPr lang="ko-KR" altLang="en-US" sz="140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983575" y="2379130"/>
            <a:ext cx="1851822" cy="861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</a:t>
            </a:r>
            <a:endParaRPr lang="ko-KR" altLang="en-US" sz="50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080445" y="4362704"/>
            <a:ext cx="5745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240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240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  <a:r>
              <a:rPr lang="en-US" altLang="ko-KR" sz="240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0148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상담지원 시스템 개발</a:t>
            </a:r>
            <a:endParaRPr lang="ko-KR" altLang="en-US" sz="2400" dirty="0">
              <a:solidFill>
                <a:srgbClr val="2583C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2772562" y="6266899"/>
            <a:ext cx="4360876" cy="417373"/>
            <a:chOff x="5359558" y="200048"/>
            <a:chExt cx="4360876" cy="417373"/>
          </a:xfrm>
        </p:grpSpPr>
        <p:pic>
          <p:nvPicPr>
            <p:cNvPr id="14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104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데모시연_애니메이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3073838" y="1219262"/>
            <a:ext cx="3403702" cy="429975"/>
            <a:chOff x="3071449" y="1246652"/>
            <a:chExt cx="3403702" cy="429975"/>
          </a:xfrm>
        </p:grpSpPr>
        <p:sp>
          <p:nvSpPr>
            <p:cNvPr id="4" name="TextBox 3"/>
            <p:cNvSpPr txBox="1"/>
            <p:nvPr/>
          </p:nvSpPr>
          <p:spPr>
            <a:xfrm>
              <a:off x="3071449" y="1246652"/>
              <a:ext cx="133617" cy="159462"/>
            </a:xfrm>
            <a:prstGeom prst="rect">
              <a:avLst/>
            </a:prstGeom>
            <a:solidFill>
              <a:srgbClr val="263238"/>
            </a:solidFill>
          </p:spPr>
          <p:txBody>
            <a:bodyPr wrap="none" lIns="36000" tIns="18000" rIns="36000" bIns="18000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endParaRPr lang="ko-KR" altLang="en-US" sz="8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41534" y="1517165"/>
              <a:ext cx="133617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endParaRPr lang="ko-KR" altLang="en-US" sz="8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88" y="1208993"/>
            <a:ext cx="2686152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98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914" y="-585408"/>
            <a:ext cx="3687278" cy="3797578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1" y="2886868"/>
            <a:ext cx="9905999" cy="3116062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434340" y="1615440"/>
            <a:ext cx="3451860" cy="40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434340" y="1619190"/>
            <a:ext cx="574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200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200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  <a:r>
              <a:rPr lang="en-US" altLang="ko-KR" sz="200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0148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상담지원 시스템 개발</a:t>
            </a:r>
            <a:endParaRPr lang="ko-KR" altLang="en-US" sz="2000" dirty="0">
              <a:solidFill>
                <a:srgbClr val="2583C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7" name="그룹 76"/>
          <p:cNvGrpSpPr/>
          <p:nvPr userDrawn="1"/>
        </p:nvGrpSpPr>
        <p:grpSpPr>
          <a:xfrm>
            <a:off x="942046" y="2570883"/>
            <a:ext cx="1495231" cy="501567"/>
            <a:chOff x="1026643" y="2550794"/>
            <a:chExt cx="1394691" cy="501567"/>
          </a:xfrm>
        </p:grpSpPr>
        <p:sp>
          <p:nvSpPr>
            <p:cNvPr id="15" name="직각 삼각형 14"/>
            <p:cNvSpPr/>
            <p:nvPr userDrawn="1"/>
          </p:nvSpPr>
          <p:spPr>
            <a:xfrm rot="9596385">
              <a:off x="1060380" y="2826112"/>
              <a:ext cx="167005" cy="226249"/>
            </a:xfrm>
            <a:prstGeom prst="rtTriangle">
              <a:avLst/>
            </a:prstGeom>
            <a:solidFill>
              <a:srgbClr val="0F31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1026643" y="2572853"/>
              <a:ext cx="1394691" cy="294437"/>
            </a:xfrm>
            <a:prstGeom prst="rect">
              <a:avLst/>
            </a:prstGeom>
            <a:solidFill>
              <a:srgbClr val="27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1087234" y="2550794"/>
              <a:ext cx="1126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Chapter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76" name="직선 연결선 75"/>
          <p:cNvCxnSpPr/>
          <p:nvPr userDrawn="1"/>
        </p:nvCxnSpPr>
        <p:spPr>
          <a:xfrm>
            <a:off x="541020" y="3065525"/>
            <a:ext cx="0" cy="2758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/>
          <p:cNvGrpSpPr/>
          <p:nvPr userDrawn="1"/>
        </p:nvGrpSpPr>
        <p:grpSpPr>
          <a:xfrm>
            <a:off x="3158049" y="2570883"/>
            <a:ext cx="1495231" cy="501567"/>
            <a:chOff x="1026643" y="2550794"/>
            <a:chExt cx="1394691" cy="501567"/>
          </a:xfrm>
        </p:grpSpPr>
        <p:sp>
          <p:nvSpPr>
            <p:cNvPr id="79" name="직각 삼각형 78"/>
            <p:cNvSpPr/>
            <p:nvPr userDrawn="1"/>
          </p:nvSpPr>
          <p:spPr>
            <a:xfrm rot="9596385">
              <a:off x="1060380" y="2826112"/>
              <a:ext cx="167005" cy="226249"/>
            </a:xfrm>
            <a:prstGeom prst="rtTriangle">
              <a:avLst/>
            </a:prstGeom>
            <a:solidFill>
              <a:srgbClr val="0F31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 userDrawn="1"/>
          </p:nvSpPr>
          <p:spPr>
            <a:xfrm>
              <a:off x="1026643" y="2572853"/>
              <a:ext cx="1394691" cy="294437"/>
            </a:xfrm>
            <a:prstGeom prst="rect">
              <a:avLst/>
            </a:prstGeom>
            <a:solidFill>
              <a:srgbClr val="27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 userDrawn="1"/>
          </p:nvSpPr>
          <p:spPr>
            <a:xfrm>
              <a:off x="1087234" y="2550794"/>
              <a:ext cx="1126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Chapter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82" name="그룹 81"/>
          <p:cNvGrpSpPr/>
          <p:nvPr userDrawn="1"/>
        </p:nvGrpSpPr>
        <p:grpSpPr>
          <a:xfrm>
            <a:off x="5371050" y="2570883"/>
            <a:ext cx="1495231" cy="501567"/>
            <a:chOff x="1026643" y="2550794"/>
            <a:chExt cx="1394691" cy="501567"/>
          </a:xfrm>
        </p:grpSpPr>
        <p:sp>
          <p:nvSpPr>
            <p:cNvPr id="83" name="직각 삼각형 82"/>
            <p:cNvSpPr/>
            <p:nvPr userDrawn="1"/>
          </p:nvSpPr>
          <p:spPr>
            <a:xfrm rot="9596385">
              <a:off x="1060380" y="2826112"/>
              <a:ext cx="167005" cy="226249"/>
            </a:xfrm>
            <a:prstGeom prst="rtTriangle">
              <a:avLst/>
            </a:prstGeom>
            <a:solidFill>
              <a:srgbClr val="0F31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 userDrawn="1"/>
          </p:nvSpPr>
          <p:spPr>
            <a:xfrm>
              <a:off x="1026643" y="2572853"/>
              <a:ext cx="1394691" cy="294437"/>
            </a:xfrm>
            <a:prstGeom prst="rect">
              <a:avLst/>
            </a:prstGeom>
            <a:solidFill>
              <a:srgbClr val="27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1087234" y="2550794"/>
              <a:ext cx="1126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Chapter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90" name="직선 연결선 89"/>
          <p:cNvCxnSpPr/>
          <p:nvPr userDrawn="1"/>
        </p:nvCxnSpPr>
        <p:spPr>
          <a:xfrm>
            <a:off x="2736683" y="3065525"/>
            <a:ext cx="0" cy="2758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 userDrawn="1"/>
        </p:nvCxnSpPr>
        <p:spPr>
          <a:xfrm>
            <a:off x="4968271" y="3065525"/>
            <a:ext cx="0" cy="2758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 userDrawn="1"/>
        </p:nvCxnSpPr>
        <p:spPr>
          <a:xfrm>
            <a:off x="7149638" y="3065525"/>
            <a:ext cx="0" cy="2758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 userDrawn="1"/>
        </p:nvCxnSpPr>
        <p:spPr>
          <a:xfrm>
            <a:off x="9357129" y="3065525"/>
            <a:ext cx="0" cy="2758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 userDrawn="1"/>
        </p:nvSpPr>
        <p:spPr>
          <a:xfrm>
            <a:off x="432308" y="959438"/>
            <a:ext cx="262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BCBDC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  <a:endParaRPr lang="ko-KR" altLang="en-US" sz="4000" dirty="0">
              <a:solidFill>
                <a:srgbClr val="BCBDC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2" name="직선 연결선 101"/>
          <p:cNvCxnSpPr/>
          <p:nvPr userDrawn="1"/>
        </p:nvCxnSpPr>
        <p:spPr>
          <a:xfrm>
            <a:off x="434340" y="1593382"/>
            <a:ext cx="94716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그룹 169"/>
          <p:cNvGrpSpPr/>
          <p:nvPr userDrawn="1"/>
        </p:nvGrpSpPr>
        <p:grpSpPr>
          <a:xfrm>
            <a:off x="7565350" y="2570883"/>
            <a:ext cx="1495231" cy="501567"/>
            <a:chOff x="1026643" y="2550794"/>
            <a:chExt cx="1394691" cy="501567"/>
          </a:xfrm>
        </p:grpSpPr>
        <p:sp>
          <p:nvSpPr>
            <p:cNvPr id="171" name="직각 삼각형 170"/>
            <p:cNvSpPr/>
            <p:nvPr userDrawn="1"/>
          </p:nvSpPr>
          <p:spPr>
            <a:xfrm rot="9596385">
              <a:off x="1060380" y="2826112"/>
              <a:ext cx="167005" cy="226249"/>
            </a:xfrm>
            <a:prstGeom prst="rtTriangle">
              <a:avLst/>
            </a:prstGeom>
            <a:solidFill>
              <a:srgbClr val="0F31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 userDrawn="1"/>
          </p:nvSpPr>
          <p:spPr>
            <a:xfrm>
              <a:off x="1026643" y="2572853"/>
              <a:ext cx="1394691" cy="294437"/>
            </a:xfrm>
            <a:prstGeom prst="rect">
              <a:avLst/>
            </a:prstGeom>
            <a:solidFill>
              <a:srgbClr val="27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/>
            <p:cNvSpPr txBox="1"/>
            <p:nvPr userDrawn="1"/>
          </p:nvSpPr>
          <p:spPr>
            <a:xfrm>
              <a:off x="1087234" y="2550794"/>
              <a:ext cx="1126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Chapter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8" name="TextBox 187"/>
          <p:cNvSpPr txBox="1"/>
          <p:nvPr userDrawn="1"/>
        </p:nvSpPr>
        <p:spPr>
          <a:xfrm>
            <a:off x="1839433" y="2237802"/>
            <a:ext cx="692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blipFill>
                  <a:blip r:embed="rId3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Ⅰ</a:t>
            </a:r>
            <a:endParaRPr lang="ko-KR" altLang="en-US" sz="4400" dirty="0">
              <a:blipFill>
                <a:blip r:embed="rId3"/>
                <a:stretch>
                  <a:fillRect/>
                </a:stretch>
              </a:blip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189" name="TextBox 188"/>
          <p:cNvSpPr txBox="1"/>
          <p:nvPr userDrawn="1"/>
        </p:nvSpPr>
        <p:spPr>
          <a:xfrm>
            <a:off x="4077430" y="2237802"/>
            <a:ext cx="692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blipFill>
                  <a:blip r:embed="rId3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Ⅱ</a:t>
            </a:r>
            <a:endParaRPr lang="ko-KR" altLang="en-US" sz="4400" dirty="0">
              <a:blipFill>
                <a:blip r:embed="rId3"/>
                <a:stretch>
                  <a:fillRect/>
                </a:stretch>
              </a:blip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190" name="TextBox 189"/>
          <p:cNvSpPr txBox="1"/>
          <p:nvPr userDrawn="1"/>
        </p:nvSpPr>
        <p:spPr>
          <a:xfrm>
            <a:off x="6264028" y="2237802"/>
            <a:ext cx="692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blipFill>
                  <a:blip r:embed="rId3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Ⅲ</a:t>
            </a:r>
            <a:endParaRPr lang="ko-KR" altLang="en-US" sz="4400" dirty="0">
              <a:blipFill>
                <a:blip r:embed="rId3"/>
                <a:stretch>
                  <a:fillRect/>
                </a:stretch>
              </a:blip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191" name="TextBox 190"/>
          <p:cNvSpPr txBox="1"/>
          <p:nvPr userDrawn="1"/>
        </p:nvSpPr>
        <p:spPr>
          <a:xfrm>
            <a:off x="8468143" y="2237802"/>
            <a:ext cx="692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blipFill>
                  <a:blip r:embed="rId3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Ⅳ</a:t>
            </a: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35" y="6181587"/>
            <a:ext cx="1787252" cy="550484"/>
          </a:xfrm>
          <a:prstGeom prst="rect">
            <a:avLst/>
          </a:prstGeom>
        </p:spPr>
      </p:pic>
      <p:grpSp>
        <p:nvGrpSpPr>
          <p:cNvPr id="36" name="그룹 35"/>
          <p:cNvGrpSpPr/>
          <p:nvPr userDrawn="1"/>
        </p:nvGrpSpPr>
        <p:grpSpPr>
          <a:xfrm>
            <a:off x="5384912" y="1267224"/>
            <a:ext cx="4360876" cy="417373"/>
            <a:chOff x="5359558" y="200048"/>
            <a:chExt cx="4360876" cy="417373"/>
          </a:xfrm>
        </p:grpSpPr>
        <p:pic>
          <p:nvPicPr>
            <p:cNvPr id="38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79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1524" y="2874790"/>
            <a:ext cx="9905999" cy="3116062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5117468" y="3023938"/>
            <a:ext cx="2020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사업의 이해</a:t>
            </a:r>
            <a:endParaRPr lang="ko-KR" altLang="en-US" sz="2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5027910" y="2558294"/>
            <a:ext cx="1495231" cy="501567"/>
            <a:chOff x="1026643" y="2550794"/>
            <a:chExt cx="1394691" cy="501567"/>
          </a:xfrm>
        </p:grpSpPr>
        <p:sp>
          <p:nvSpPr>
            <p:cNvPr id="29" name="직각 삼각형 28"/>
            <p:cNvSpPr/>
            <p:nvPr userDrawn="1"/>
          </p:nvSpPr>
          <p:spPr>
            <a:xfrm rot="9596385">
              <a:off x="1060380" y="2826112"/>
              <a:ext cx="167005" cy="226249"/>
            </a:xfrm>
            <a:prstGeom prst="rtTriangle">
              <a:avLst/>
            </a:prstGeom>
            <a:solidFill>
              <a:srgbClr val="0F31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1026643" y="2572853"/>
              <a:ext cx="1394691" cy="294437"/>
            </a:xfrm>
            <a:prstGeom prst="rect">
              <a:avLst/>
            </a:prstGeom>
            <a:solidFill>
              <a:srgbClr val="27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1087234" y="2550794"/>
              <a:ext cx="1126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Chapter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6494440" y="2553237"/>
            <a:ext cx="186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무엇을 하는가</a:t>
            </a:r>
            <a:r>
              <a:rPr lang="en-US" altLang="ko-KR" sz="1600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27415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연결선 35"/>
          <p:cNvCxnSpPr/>
          <p:nvPr userDrawn="1"/>
        </p:nvCxnSpPr>
        <p:spPr>
          <a:xfrm flipH="1">
            <a:off x="5092869" y="3500992"/>
            <a:ext cx="496553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변호사 vs AI' 법률자문 능력 겨룬다 | Intellicon │ 인공지능 법률연구소"/>
          <p:cNvPicPr>
            <a:picLocks noChangeAspect="1" noChangeArrowheads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768" y="3910184"/>
            <a:ext cx="48768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6" b="61185"/>
          <a:stretch/>
        </p:blipFill>
        <p:spPr>
          <a:xfrm>
            <a:off x="1524" y="0"/>
            <a:ext cx="4733036" cy="2661920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5833372" y="2234885"/>
            <a:ext cx="692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blipFill>
                  <a:blip r:embed="rId4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Ⅰ</a:t>
            </a:r>
            <a:endParaRPr lang="ko-KR" altLang="en-US" sz="4400" dirty="0">
              <a:blipFill>
                <a:blip r:embed="rId4"/>
                <a:stretch>
                  <a:fillRect/>
                </a:stretch>
              </a:blip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2" t="60570" r="13258" b="29953"/>
          <a:stretch>
            <a:fillRect/>
          </a:stretch>
        </p:blipFill>
        <p:spPr>
          <a:xfrm>
            <a:off x="2345844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2" t="60570" r="35458" b="29953"/>
          <a:stretch>
            <a:fillRect/>
          </a:stretch>
        </p:blipFill>
        <p:spPr>
          <a:xfrm>
            <a:off x="3305814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60570" r="57887" b="29953"/>
          <a:stretch>
            <a:fillRect/>
          </a:stretch>
        </p:blipFill>
        <p:spPr>
          <a:xfrm>
            <a:off x="1365026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60570" r="80171" b="29953"/>
          <a:stretch>
            <a:fillRect/>
          </a:stretch>
        </p:blipFill>
        <p:spPr>
          <a:xfrm>
            <a:off x="413540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35" y="6181587"/>
            <a:ext cx="1787252" cy="550484"/>
          </a:xfrm>
          <a:prstGeom prst="rect">
            <a:avLst/>
          </a:prstGeom>
        </p:spPr>
      </p:pic>
      <p:grpSp>
        <p:nvGrpSpPr>
          <p:cNvPr id="20" name="그룹 19"/>
          <p:cNvGrpSpPr/>
          <p:nvPr userDrawn="1"/>
        </p:nvGrpSpPr>
        <p:grpSpPr>
          <a:xfrm>
            <a:off x="210736" y="2552411"/>
            <a:ext cx="4360876" cy="417373"/>
            <a:chOff x="5359558" y="200048"/>
            <a:chExt cx="4360876" cy="417373"/>
          </a:xfrm>
        </p:grpSpPr>
        <p:pic>
          <p:nvPicPr>
            <p:cNvPr id="21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60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524" y="2874790"/>
            <a:ext cx="9905999" cy="3116062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117468" y="3023938"/>
            <a:ext cx="2020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사업수행전략</a:t>
            </a:r>
            <a:endParaRPr lang="ko-KR" altLang="en-US" sz="2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5027910" y="2558294"/>
            <a:ext cx="1495231" cy="501567"/>
            <a:chOff x="1026643" y="2550794"/>
            <a:chExt cx="1394691" cy="501567"/>
          </a:xfrm>
        </p:grpSpPr>
        <p:sp>
          <p:nvSpPr>
            <p:cNvPr id="25" name="직각 삼각형 24"/>
            <p:cNvSpPr/>
            <p:nvPr userDrawn="1"/>
          </p:nvSpPr>
          <p:spPr>
            <a:xfrm rot="9596385">
              <a:off x="1060380" y="2826112"/>
              <a:ext cx="167005" cy="226249"/>
            </a:xfrm>
            <a:prstGeom prst="rtTriangle">
              <a:avLst/>
            </a:prstGeom>
            <a:solidFill>
              <a:srgbClr val="0F31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 userDrawn="1"/>
          </p:nvSpPr>
          <p:spPr>
            <a:xfrm>
              <a:off x="1026643" y="2572853"/>
              <a:ext cx="1394691" cy="294437"/>
            </a:xfrm>
            <a:prstGeom prst="rect">
              <a:avLst/>
            </a:prstGeom>
            <a:solidFill>
              <a:srgbClr val="27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1087234" y="2550794"/>
              <a:ext cx="1126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Chapter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6494439" y="2553237"/>
            <a:ext cx="267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어떤 전략으로 할 것인가</a:t>
            </a:r>
            <a:r>
              <a:rPr lang="en-US" altLang="ko-KR" sz="1600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27415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 userDrawn="1"/>
        </p:nvCxnSpPr>
        <p:spPr>
          <a:xfrm flipH="1">
            <a:off x="5092869" y="3500992"/>
            <a:ext cx="496553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변호사 vs AI' 법률자문 능력 겨룬다 | Intellicon │ 인공지능 법률연구소"/>
          <p:cNvPicPr>
            <a:picLocks noChangeAspect="1" noChangeArrowheads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768" y="3910184"/>
            <a:ext cx="48768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6" b="61185"/>
          <a:stretch/>
        </p:blipFill>
        <p:spPr>
          <a:xfrm>
            <a:off x="1524" y="0"/>
            <a:ext cx="4733036" cy="2661920"/>
          </a:xfrm>
          <a:prstGeom prst="rect">
            <a:avLst/>
          </a:prstGeom>
        </p:spPr>
      </p:pic>
      <p:sp>
        <p:nvSpPr>
          <p:cNvPr id="44" name="TextBox 43"/>
          <p:cNvSpPr txBox="1"/>
          <p:nvPr userDrawn="1"/>
        </p:nvSpPr>
        <p:spPr>
          <a:xfrm>
            <a:off x="5833372" y="2234885"/>
            <a:ext cx="692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blipFill>
                  <a:blip r:embed="rId4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Ⅱ</a:t>
            </a:r>
            <a:endParaRPr lang="ko-KR" altLang="en-US" sz="4400" dirty="0">
              <a:blipFill>
                <a:blip r:embed="rId4"/>
                <a:stretch>
                  <a:fillRect/>
                </a:stretch>
              </a:blip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2" t="60570" r="13258" b="29953"/>
          <a:stretch>
            <a:fillRect/>
          </a:stretch>
        </p:blipFill>
        <p:spPr>
          <a:xfrm>
            <a:off x="2345844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2" t="60570" r="35458" b="29953"/>
          <a:stretch>
            <a:fillRect/>
          </a:stretch>
        </p:blipFill>
        <p:spPr>
          <a:xfrm>
            <a:off x="3305814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60570" r="57887" b="29953"/>
          <a:stretch>
            <a:fillRect/>
          </a:stretch>
        </p:blipFill>
        <p:spPr>
          <a:xfrm>
            <a:off x="1365026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60570" r="80171" b="29953"/>
          <a:stretch>
            <a:fillRect/>
          </a:stretch>
        </p:blipFill>
        <p:spPr>
          <a:xfrm>
            <a:off x="413540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35" y="6181587"/>
            <a:ext cx="1787252" cy="550484"/>
          </a:xfrm>
          <a:prstGeom prst="rect">
            <a:avLst/>
          </a:prstGeom>
        </p:spPr>
      </p:pic>
      <p:grpSp>
        <p:nvGrpSpPr>
          <p:cNvPr id="20" name="그룹 19"/>
          <p:cNvGrpSpPr/>
          <p:nvPr userDrawn="1"/>
        </p:nvGrpSpPr>
        <p:grpSpPr>
          <a:xfrm>
            <a:off x="210736" y="2552411"/>
            <a:ext cx="4360876" cy="417373"/>
            <a:chOff x="5359558" y="200048"/>
            <a:chExt cx="4360876" cy="417373"/>
          </a:xfrm>
        </p:grpSpPr>
        <p:pic>
          <p:nvPicPr>
            <p:cNvPr id="21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그림 37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1903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524" y="2874790"/>
            <a:ext cx="9905999" cy="3116062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5117468" y="3023938"/>
            <a:ext cx="2020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사업수행방안</a:t>
            </a:r>
            <a:endParaRPr lang="ko-KR" altLang="en-US" sz="2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5027910" y="2558294"/>
            <a:ext cx="1495231" cy="501567"/>
            <a:chOff x="1026643" y="2550794"/>
            <a:chExt cx="1394691" cy="501567"/>
          </a:xfrm>
        </p:grpSpPr>
        <p:sp>
          <p:nvSpPr>
            <p:cNvPr id="23" name="직각 삼각형 22"/>
            <p:cNvSpPr/>
            <p:nvPr userDrawn="1"/>
          </p:nvSpPr>
          <p:spPr>
            <a:xfrm rot="9596385">
              <a:off x="1060380" y="2826112"/>
              <a:ext cx="167005" cy="226249"/>
            </a:xfrm>
            <a:prstGeom prst="rtTriangle">
              <a:avLst/>
            </a:prstGeom>
            <a:solidFill>
              <a:srgbClr val="0F31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1026643" y="2572853"/>
              <a:ext cx="1394691" cy="294437"/>
            </a:xfrm>
            <a:prstGeom prst="rect">
              <a:avLst/>
            </a:prstGeom>
            <a:solidFill>
              <a:srgbClr val="27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087234" y="2550794"/>
              <a:ext cx="1126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Chapter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6" name="TextBox 25"/>
          <p:cNvSpPr txBox="1"/>
          <p:nvPr userDrawn="1"/>
        </p:nvSpPr>
        <p:spPr>
          <a:xfrm>
            <a:off x="6494439" y="2553237"/>
            <a:ext cx="267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어떻게 할 것인가</a:t>
            </a:r>
            <a:r>
              <a:rPr lang="en-US" altLang="ko-KR" sz="1600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27415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H="1">
            <a:off x="5092869" y="3500992"/>
            <a:ext cx="496553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변호사 vs AI' 법률자문 능력 겨룬다 | Intellicon │ 인공지능 법률연구소"/>
          <p:cNvPicPr>
            <a:picLocks noChangeAspect="1" noChangeArrowheads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768" y="3910184"/>
            <a:ext cx="48768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6" b="61185"/>
          <a:stretch/>
        </p:blipFill>
        <p:spPr>
          <a:xfrm>
            <a:off x="1524" y="0"/>
            <a:ext cx="4733036" cy="2661920"/>
          </a:xfrm>
          <a:prstGeom prst="rect">
            <a:avLst/>
          </a:prstGeom>
        </p:spPr>
      </p:pic>
      <p:sp>
        <p:nvSpPr>
          <p:cNvPr id="54" name="TextBox 53"/>
          <p:cNvSpPr txBox="1"/>
          <p:nvPr userDrawn="1"/>
        </p:nvSpPr>
        <p:spPr>
          <a:xfrm>
            <a:off x="5833372" y="2234885"/>
            <a:ext cx="692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blipFill>
                  <a:blip r:embed="rId4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Ⅲ</a:t>
            </a:r>
            <a:endParaRPr lang="ko-KR" altLang="en-US" sz="4400" dirty="0">
              <a:blipFill>
                <a:blip r:embed="rId4"/>
                <a:stretch>
                  <a:fillRect/>
                </a:stretch>
              </a:blip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2" t="60570" r="13258" b="29953"/>
          <a:stretch>
            <a:fillRect/>
          </a:stretch>
        </p:blipFill>
        <p:spPr>
          <a:xfrm>
            <a:off x="2345844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2" t="60570" r="35458" b="29953"/>
          <a:stretch>
            <a:fillRect/>
          </a:stretch>
        </p:blipFill>
        <p:spPr>
          <a:xfrm>
            <a:off x="3305814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60570" r="57887" b="29953"/>
          <a:stretch>
            <a:fillRect/>
          </a:stretch>
        </p:blipFill>
        <p:spPr>
          <a:xfrm>
            <a:off x="1365026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3" name="그림 3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60570" r="80171" b="29953"/>
          <a:stretch>
            <a:fillRect/>
          </a:stretch>
        </p:blipFill>
        <p:spPr>
          <a:xfrm>
            <a:off x="413540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35" y="6181587"/>
            <a:ext cx="1787252" cy="550484"/>
          </a:xfrm>
          <a:prstGeom prst="rect">
            <a:avLst/>
          </a:prstGeom>
        </p:spPr>
      </p:pic>
      <p:grpSp>
        <p:nvGrpSpPr>
          <p:cNvPr id="34" name="그룹 33"/>
          <p:cNvGrpSpPr/>
          <p:nvPr userDrawn="1"/>
        </p:nvGrpSpPr>
        <p:grpSpPr>
          <a:xfrm>
            <a:off x="210736" y="2552411"/>
            <a:ext cx="4360876" cy="417373"/>
            <a:chOff x="5359558" y="200048"/>
            <a:chExt cx="4360876" cy="417373"/>
          </a:xfrm>
        </p:grpSpPr>
        <p:pic>
          <p:nvPicPr>
            <p:cNvPr id="35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254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1524" y="2874790"/>
            <a:ext cx="9905999" cy="3116062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5117468" y="3023938"/>
            <a:ext cx="2020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사업관리방안</a:t>
            </a:r>
            <a:endParaRPr lang="ko-KR" altLang="en-US" sz="2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5027910" y="2558294"/>
            <a:ext cx="1495231" cy="501567"/>
            <a:chOff x="1026643" y="2550794"/>
            <a:chExt cx="1394691" cy="501567"/>
          </a:xfrm>
        </p:grpSpPr>
        <p:sp>
          <p:nvSpPr>
            <p:cNvPr id="24" name="직각 삼각형 23"/>
            <p:cNvSpPr/>
            <p:nvPr userDrawn="1"/>
          </p:nvSpPr>
          <p:spPr>
            <a:xfrm rot="9596385">
              <a:off x="1060380" y="2826112"/>
              <a:ext cx="167005" cy="226249"/>
            </a:xfrm>
            <a:prstGeom prst="rtTriangle">
              <a:avLst/>
            </a:prstGeom>
            <a:solidFill>
              <a:srgbClr val="0F31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1026643" y="2572853"/>
              <a:ext cx="1394691" cy="294437"/>
            </a:xfrm>
            <a:prstGeom prst="rect">
              <a:avLst/>
            </a:prstGeom>
            <a:solidFill>
              <a:srgbClr val="27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1087234" y="2550794"/>
              <a:ext cx="1126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Chapter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6494439" y="2553237"/>
            <a:ext cx="267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제안사가</a:t>
            </a:r>
            <a:r>
              <a:rPr lang="ko-KR" altLang="en-US" sz="1600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잘 할 수 있는가</a:t>
            </a:r>
            <a:r>
              <a:rPr lang="en-US" altLang="ko-KR" sz="1600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27415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직선 연결선 27"/>
          <p:cNvCxnSpPr/>
          <p:nvPr userDrawn="1"/>
        </p:nvCxnSpPr>
        <p:spPr>
          <a:xfrm flipH="1">
            <a:off x="5092869" y="3500992"/>
            <a:ext cx="496553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변호사 vs AI' 법률자문 능력 겨룬다 | Intellicon │ 인공지능 법률연구소"/>
          <p:cNvPicPr>
            <a:picLocks noChangeAspect="1" noChangeArrowheads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768" y="3910184"/>
            <a:ext cx="48768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6" b="61185"/>
          <a:stretch/>
        </p:blipFill>
        <p:spPr>
          <a:xfrm>
            <a:off x="1524" y="0"/>
            <a:ext cx="4733036" cy="2661920"/>
          </a:xfrm>
          <a:prstGeom prst="rect">
            <a:avLst/>
          </a:prstGeom>
        </p:spPr>
      </p:pic>
      <p:sp>
        <p:nvSpPr>
          <p:cNvPr id="47" name="TextBox 46"/>
          <p:cNvSpPr txBox="1"/>
          <p:nvPr userDrawn="1"/>
        </p:nvSpPr>
        <p:spPr>
          <a:xfrm>
            <a:off x="5833372" y="2234885"/>
            <a:ext cx="712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blipFill>
                  <a:blip r:embed="rId4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Ⅳ</a:t>
            </a:r>
            <a:endParaRPr lang="ko-KR" altLang="en-US" sz="4400" dirty="0">
              <a:blipFill>
                <a:blip r:embed="rId4"/>
                <a:stretch>
                  <a:fillRect/>
                </a:stretch>
              </a:blip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2" t="60570" r="13258" b="29953"/>
          <a:stretch>
            <a:fillRect/>
          </a:stretch>
        </p:blipFill>
        <p:spPr>
          <a:xfrm>
            <a:off x="2345844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2" t="60570" r="35458" b="29953"/>
          <a:stretch>
            <a:fillRect/>
          </a:stretch>
        </p:blipFill>
        <p:spPr>
          <a:xfrm>
            <a:off x="3305814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3" name="그림 3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60570" r="57887" b="29953"/>
          <a:stretch>
            <a:fillRect/>
          </a:stretch>
        </p:blipFill>
        <p:spPr>
          <a:xfrm>
            <a:off x="1365026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60570" r="80171" b="29953"/>
          <a:stretch>
            <a:fillRect/>
          </a:stretch>
        </p:blipFill>
        <p:spPr>
          <a:xfrm>
            <a:off x="413540" y="3097470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39" name="그림 3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35" y="6181587"/>
            <a:ext cx="1787252" cy="550484"/>
          </a:xfrm>
          <a:prstGeom prst="rect">
            <a:avLst/>
          </a:prstGeom>
        </p:spPr>
      </p:pic>
      <p:grpSp>
        <p:nvGrpSpPr>
          <p:cNvPr id="22" name="그룹 21"/>
          <p:cNvGrpSpPr/>
          <p:nvPr userDrawn="1"/>
        </p:nvGrpSpPr>
        <p:grpSpPr>
          <a:xfrm>
            <a:off x="210736" y="2552411"/>
            <a:ext cx="4360876" cy="417373"/>
            <a:chOff x="5359558" y="200048"/>
            <a:chExt cx="4360876" cy="417373"/>
          </a:xfrm>
        </p:grpSpPr>
        <p:pic>
          <p:nvPicPr>
            <p:cNvPr id="35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349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06000" cy="914400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defRPr sz="2200">
                <a:ln>
                  <a:solidFill>
                    <a:srgbClr val="28405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6"/>
          <a:stretch>
            <a:fillRect/>
          </a:stretch>
        </p:blipFill>
        <p:spPr>
          <a:xfrm>
            <a:off x="8524825" y="22637"/>
            <a:ext cx="888416" cy="701040"/>
          </a:xfrm>
          <a:custGeom>
            <a:avLst/>
            <a:gdLst>
              <a:gd name="connsiteX0" fmla="*/ 0 w 888416"/>
              <a:gd name="connsiteY0" fmla="*/ 0 h 701040"/>
              <a:gd name="connsiteX1" fmla="*/ 888416 w 888416"/>
              <a:gd name="connsiteY1" fmla="*/ 0 h 701040"/>
              <a:gd name="connsiteX2" fmla="*/ 888416 w 888416"/>
              <a:gd name="connsiteY2" fmla="*/ 701040 h 701040"/>
              <a:gd name="connsiteX3" fmla="*/ 0 w 888416"/>
              <a:gd name="connsiteY3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16" h="701040">
                <a:moveTo>
                  <a:pt x="0" y="0"/>
                </a:moveTo>
                <a:lnTo>
                  <a:pt x="888416" y="0"/>
                </a:lnTo>
                <a:lnTo>
                  <a:pt x="888416" y="701040"/>
                </a:lnTo>
                <a:lnTo>
                  <a:pt x="0" y="701040"/>
                </a:lnTo>
                <a:close/>
              </a:path>
            </a:pathLst>
          </a:custGeom>
        </p:spPr>
      </p:pic>
      <p:sp>
        <p:nvSpPr>
          <p:cNvPr id="17" name="직사각형 16"/>
          <p:cNvSpPr/>
          <p:nvPr userDrawn="1"/>
        </p:nvSpPr>
        <p:spPr>
          <a:xfrm>
            <a:off x="7649532" y="6510215"/>
            <a:ext cx="1982739" cy="337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733949"/>
            <a:ext cx="9906000" cy="261610"/>
          </a:xfrm>
          <a:prstGeom prst="rect">
            <a:avLst/>
          </a:prstGeom>
          <a:solidFill>
            <a:srgbClr val="006186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668273" y="733949"/>
            <a:ext cx="423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제안개요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Ⅱ</a:t>
            </a:r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사업수행전략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Ⅲ</a:t>
            </a:r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사업관리방안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Ⅳ</a:t>
            </a:r>
            <a:r>
              <a:rPr lang="ko-KR" altLang="en-US" sz="1100" dirty="0" err="1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추가제안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-1" y="6400801"/>
            <a:ext cx="9906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 flipV="1">
            <a:off x="355599" y="360596"/>
            <a:ext cx="0" cy="324000"/>
          </a:xfrm>
          <a:prstGeom prst="line">
            <a:avLst/>
          </a:prstGeom>
          <a:ln>
            <a:solidFill>
              <a:srgbClr val="1E6FA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-1" y="419726"/>
            <a:ext cx="358140" cy="205740"/>
          </a:xfrm>
          <a:prstGeom prst="rect">
            <a:avLst/>
          </a:prstGeom>
          <a:solidFill>
            <a:srgbClr val="1E6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4711107" y="6572955"/>
            <a:ext cx="483784" cy="182880"/>
          </a:xfrm>
          <a:prstGeom prst="round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 userDrawn="1"/>
        </p:nvSpPr>
        <p:spPr>
          <a:xfrm>
            <a:off x="4873651" y="658745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9656E337-5DD5-4314-8562-45E92CCAF64F}" type="slidenum">
              <a:rPr lang="ko-KR" altLang="en-US" sz="10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pPr algn="ctr"/>
              <a:t>‹#›</a:t>
            </a:fld>
            <a:endParaRPr lang="ko-KR" altLang="en-US" sz="1000" baseline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88034" y="58646"/>
            <a:ext cx="5745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  <a:r>
              <a:rPr lang="en-US" altLang="ko-KR" sz="1200" baseline="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baseline="0" dirty="0" smtClean="0">
                <a:solidFill>
                  <a:srgbClr val="0148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상담지원 시스템 개발</a:t>
            </a:r>
            <a:endParaRPr lang="ko-KR" altLang="en-US" sz="1200" baseline="0" dirty="0">
              <a:solidFill>
                <a:srgbClr val="2583C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96" y="6430395"/>
            <a:ext cx="1285690" cy="396000"/>
          </a:xfrm>
          <a:prstGeom prst="rect">
            <a:avLst/>
          </a:prstGeom>
        </p:spPr>
      </p:pic>
      <p:grpSp>
        <p:nvGrpSpPr>
          <p:cNvPr id="18" name="그룹 17"/>
          <p:cNvGrpSpPr/>
          <p:nvPr userDrawn="1"/>
        </p:nvGrpSpPr>
        <p:grpSpPr>
          <a:xfrm>
            <a:off x="278197" y="6512027"/>
            <a:ext cx="3032869" cy="290272"/>
            <a:chOff x="5359558" y="200048"/>
            <a:chExt cx="4360876" cy="417373"/>
          </a:xfrm>
        </p:grpSpPr>
        <p:pic>
          <p:nvPicPr>
            <p:cNvPr id="19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087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906000" cy="914400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 userDrawn="1"/>
        </p:nvSpPr>
        <p:spPr>
          <a:xfrm>
            <a:off x="4711107" y="6572955"/>
            <a:ext cx="483784" cy="182880"/>
          </a:xfrm>
          <a:prstGeom prst="round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defRPr sz="2200">
                <a:ln>
                  <a:solidFill>
                    <a:srgbClr val="28405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873651" y="658745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9656E337-5DD5-4314-8562-45E92CCAF64F}" type="slidenum">
              <a:rPr lang="ko-KR" altLang="en-US" sz="10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pPr algn="ctr"/>
              <a:t>‹#›</a:t>
            </a:fld>
            <a:endParaRPr lang="ko-KR" altLang="en-US" sz="1000" baseline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6"/>
          <a:stretch>
            <a:fillRect/>
          </a:stretch>
        </p:blipFill>
        <p:spPr>
          <a:xfrm>
            <a:off x="8524825" y="22637"/>
            <a:ext cx="888416" cy="701040"/>
          </a:xfrm>
          <a:custGeom>
            <a:avLst/>
            <a:gdLst>
              <a:gd name="connsiteX0" fmla="*/ 0 w 888416"/>
              <a:gd name="connsiteY0" fmla="*/ 0 h 701040"/>
              <a:gd name="connsiteX1" fmla="*/ 888416 w 888416"/>
              <a:gd name="connsiteY1" fmla="*/ 0 h 701040"/>
              <a:gd name="connsiteX2" fmla="*/ 888416 w 888416"/>
              <a:gd name="connsiteY2" fmla="*/ 701040 h 701040"/>
              <a:gd name="connsiteX3" fmla="*/ 0 w 888416"/>
              <a:gd name="connsiteY3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16" h="701040">
                <a:moveTo>
                  <a:pt x="0" y="0"/>
                </a:moveTo>
                <a:lnTo>
                  <a:pt x="888416" y="0"/>
                </a:lnTo>
                <a:lnTo>
                  <a:pt x="888416" y="701040"/>
                </a:lnTo>
                <a:lnTo>
                  <a:pt x="0" y="701040"/>
                </a:lnTo>
                <a:close/>
              </a:path>
            </a:pathLst>
          </a:custGeom>
        </p:spPr>
      </p:pic>
      <p:sp>
        <p:nvSpPr>
          <p:cNvPr id="20" name="직사각형 19"/>
          <p:cNvSpPr/>
          <p:nvPr userDrawn="1"/>
        </p:nvSpPr>
        <p:spPr>
          <a:xfrm>
            <a:off x="7649532" y="6510215"/>
            <a:ext cx="1982739" cy="337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0" y="733949"/>
            <a:ext cx="9906000" cy="261610"/>
          </a:xfrm>
          <a:prstGeom prst="rect">
            <a:avLst/>
          </a:prstGeom>
          <a:solidFill>
            <a:srgbClr val="006186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668273" y="733949"/>
            <a:ext cx="423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Ⅰ</a:t>
            </a:r>
            <a:r>
              <a:rPr lang="ko-KR" altLang="en-US" sz="1100" kern="1200" dirty="0" err="1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제안개요</a:t>
            </a:r>
            <a:r>
              <a:rPr lang="ko-KR" altLang="en-US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en-US" altLang="ko-KR" sz="1100" kern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Ⅱ</a:t>
            </a:r>
            <a:r>
              <a:rPr lang="ko-KR" altLang="en-US" sz="1100" kern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사업수행전략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Ⅲ</a:t>
            </a:r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사업관리방안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Ⅳ</a:t>
            </a:r>
            <a:r>
              <a:rPr lang="ko-KR" altLang="en-US" sz="1100" dirty="0" err="1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추가제안</a:t>
            </a:r>
            <a:endParaRPr lang="ko-KR" altLang="en-US" sz="1100" dirty="0" smtClean="0"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-1" y="6400801"/>
            <a:ext cx="9906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 flipV="1">
            <a:off x="355599" y="360596"/>
            <a:ext cx="0" cy="324000"/>
          </a:xfrm>
          <a:prstGeom prst="line">
            <a:avLst/>
          </a:prstGeom>
          <a:ln>
            <a:solidFill>
              <a:srgbClr val="1E6FA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 userDrawn="1"/>
        </p:nvSpPr>
        <p:spPr>
          <a:xfrm>
            <a:off x="-1" y="419726"/>
            <a:ext cx="358140" cy="205740"/>
          </a:xfrm>
          <a:prstGeom prst="rect">
            <a:avLst/>
          </a:prstGeom>
          <a:solidFill>
            <a:srgbClr val="1E6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88034" y="58646"/>
            <a:ext cx="5745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  <a:r>
              <a:rPr lang="en-US" altLang="ko-KR" sz="1200" baseline="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baseline="0" dirty="0" smtClean="0">
                <a:solidFill>
                  <a:srgbClr val="0148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상담지원 시스템 개발</a:t>
            </a:r>
            <a:endParaRPr lang="ko-KR" altLang="en-US" sz="1200" baseline="0" dirty="0">
              <a:solidFill>
                <a:srgbClr val="2583C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96" y="6430395"/>
            <a:ext cx="1285690" cy="396000"/>
          </a:xfrm>
          <a:prstGeom prst="rect">
            <a:avLst/>
          </a:prstGeom>
        </p:spPr>
      </p:pic>
      <p:grpSp>
        <p:nvGrpSpPr>
          <p:cNvPr id="29" name="그룹 28"/>
          <p:cNvGrpSpPr/>
          <p:nvPr userDrawn="1"/>
        </p:nvGrpSpPr>
        <p:grpSpPr>
          <a:xfrm>
            <a:off x="278197" y="6512027"/>
            <a:ext cx="3032869" cy="290272"/>
            <a:chOff x="5359558" y="200048"/>
            <a:chExt cx="4360876" cy="417373"/>
          </a:xfrm>
        </p:grpSpPr>
        <p:pic>
          <p:nvPicPr>
            <p:cNvPr id="30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611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906000" cy="914400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defRPr sz="2200">
                <a:ln>
                  <a:solidFill>
                    <a:srgbClr val="28405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6"/>
          <a:stretch>
            <a:fillRect/>
          </a:stretch>
        </p:blipFill>
        <p:spPr>
          <a:xfrm>
            <a:off x="8524825" y="22637"/>
            <a:ext cx="888416" cy="701040"/>
          </a:xfrm>
          <a:custGeom>
            <a:avLst/>
            <a:gdLst>
              <a:gd name="connsiteX0" fmla="*/ 0 w 888416"/>
              <a:gd name="connsiteY0" fmla="*/ 0 h 701040"/>
              <a:gd name="connsiteX1" fmla="*/ 888416 w 888416"/>
              <a:gd name="connsiteY1" fmla="*/ 0 h 701040"/>
              <a:gd name="connsiteX2" fmla="*/ 888416 w 888416"/>
              <a:gd name="connsiteY2" fmla="*/ 701040 h 701040"/>
              <a:gd name="connsiteX3" fmla="*/ 0 w 888416"/>
              <a:gd name="connsiteY3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16" h="701040">
                <a:moveTo>
                  <a:pt x="0" y="0"/>
                </a:moveTo>
                <a:lnTo>
                  <a:pt x="888416" y="0"/>
                </a:lnTo>
                <a:lnTo>
                  <a:pt x="888416" y="701040"/>
                </a:lnTo>
                <a:lnTo>
                  <a:pt x="0" y="701040"/>
                </a:lnTo>
                <a:close/>
              </a:path>
            </a:pathLst>
          </a:custGeom>
        </p:spPr>
      </p:pic>
      <p:sp>
        <p:nvSpPr>
          <p:cNvPr id="18" name="직사각형 17"/>
          <p:cNvSpPr/>
          <p:nvPr userDrawn="1"/>
        </p:nvSpPr>
        <p:spPr>
          <a:xfrm>
            <a:off x="7649532" y="6510215"/>
            <a:ext cx="1982739" cy="337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733949"/>
            <a:ext cx="9906000" cy="261610"/>
          </a:xfrm>
          <a:prstGeom prst="rect">
            <a:avLst/>
          </a:prstGeom>
          <a:solidFill>
            <a:srgbClr val="006186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668273" y="733949"/>
            <a:ext cx="4236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Ⅰ</a:t>
            </a:r>
            <a:r>
              <a:rPr lang="ko-KR" altLang="en-US" sz="1100" kern="1200" dirty="0" err="1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제안개요</a:t>
            </a:r>
            <a:r>
              <a:rPr lang="ko-KR" altLang="en-US" sz="1100" kern="12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Ⅱ</a:t>
            </a:r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사업수행전략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en-US" altLang="ko-KR" sz="1100" kern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Ⅲ</a:t>
            </a:r>
            <a:r>
              <a:rPr lang="ko-KR" altLang="en-US" sz="1100" kern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사업관리방안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Ⅳ</a:t>
            </a:r>
            <a:r>
              <a:rPr lang="ko-KR" altLang="en-US" sz="1100" dirty="0" err="1" smtClean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추가제안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>
            <a:off x="-1" y="6400801"/>
            <a:ext cx="9906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355599" y="360596"/>
            <a:ext cx="0" cy="324000"/>
          </a:xfrm>
          <a:prstGeom prst="line">
            <a:avLst/>
          </a:prstGeom>
          <a:ln>
            <a:solidFill>
              <a:srgbClr val="1E6FA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-1" y="419726"/>
            <a:ext cx="358140" cy="205740"/>
          </a:xfrm>
          <a:prstGeom prst="rect">
            <a:avLst/>
          </a:prstGeom>
          <a:solidFill>
            <a:srgbClr val="1E6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 userDrawn="1"/>
        </p:nvSpPr>
        <p:spPr>
          <a:xfrm>
            <a:off x="4711107" y="6572955"/>
            <a:ext cx="483784" cy="182880"/>
          </a:xfrm>
          <a:prstGeom prst="round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873651" y="658745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9656E337-5DD5-4314-8562-45E92CCAF64F}" type="slidenum">
              <a:rPr lang="ko-KR" altLang="en-US" sz="10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pPr algn="ctr"/>
              <a:t>‹#›</a:t>
            </a:fld>
            <a:endParaRPr lang="ko-KR" altLang="en-US" sz="1000" baseline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88034" y="58646"/>
            <a:ext cx="5745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  <a:r>
              <a:rPr lang="en-US" altLang="ko-KR" sz="1200" baseline="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baseline="0" dirty="0" smtClean="0">
                <a:solidFill>
                  <a:srgbClr val="0148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상담지원 시스템 개발</a:t>
            </a:r>
            <a:endParaRPr lang="ko-KR" altLang="en-US" sz="1200" baseline="0" dirty="0">
              <a:solidFill>
                <a:srgbClr val="2583C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96" y="6430395"/>
            <a:ext cx="1285690" cy="396000"/>
          </a:xfrm>
          <a:prstGeom prst="rect">
            <a:avLst/>
          </a:prstGeom>
        </p:spPr>
      </p:pic>
      <p:grpSp>
        <p:nvGrpSpPr>
          <p:cNvPr id="17" name="그룹 16"/>
          <p:cNvGrpSpPr/>
          <p:nvPr userDrawn="1"/>
        </p:nvGrpSpPr>
        <p:grpSpPr>
          <a:xfrm>
            <a:off x="278197" y="6512027"/>
            <a:ext cx="3032869" cy="290272"/>
            <a:chOff x="5359558" y="200048"/>
            <a:chExt cx="4360876" cy="417373"/>
          </a:xfrm>
        </p:grpSpPr>
        <p:pic>
          <p:nvPicPr>
            <p:cNvPr id="29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611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30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60" r:id="rId9"/>
    <p:sldLayoutId id="2147483661" r:id="rId10"/>
    <p:sldLayoutId id="2147483662" r:id="rId11"/>
    <p:sldLayoutId id="2147483658" r:id="rId12"/>
    <p:sldLayoutId id="2147483656" r:id="rId13"/>
    <p:sldLayoutId id="2147483663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jpeg"/><Relationship Id="rId3" Type="http://schemas.openxmlformats.org/officeDocument/2006/relationships/image" Target="../media/image48.png"/><Relationship Id="rId7" Type="http://schemas.microsoft.com/office/2007/relationships/hdphoto" Target="../media/hdphoto4.wdp"/><Relationship Id="rId12" Type="http://schemas.openxmlformats.org/officeDocument/2006/relationships/image" Target="../media/image56.png"/><Relationship Id="rId17" Type="http://schemas.openxmlformats.org/officeDocument/2006/relationships/image" Target="../media/image61.jpeg"/><Relationship Id="rId2" Type="http://schemas.openxmlformats.org/officeDocument/2006/relationships/image" Target="../media/image47.png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microsoft.com/office/2007/relationships/hdphoto" Target="../media/hdphoto3.wdp"/><Relationship Id="rId15" Type="http://schemas.openxmlformats.org/officeDocument/2006/relationships/image" Target="../media/image59.jpeg"/><Relationship Id="rId10" Type="http://schemas.openxmlformats.org/officeDocument/2006/relationships/image" Target="../media/image54.png"/><Relationship Id="rId19" Type="http://schemas.openxmlformats.org/officeDocument/2006/relationships/image" Target="../media/image63.jpe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5.wdp"/><Relationship Id="rId1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5.png"/><Relationship Id="rId2" Type="http://schemas.openxmlformats.org/officeDocument/2006/relationships/image" Target="../media/image4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4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8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49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378.svg"/><Relationship Id="rId26" Type="http://schemas.openxmlformats.org/officeDocument/2006/relationships/image" Target="../media/image386.svg"/><Relationship Id="rId3" Type="http://schemas.openxmlformats.org/officeDocument/2006/relationships/image" Target="../media/image48.png"/><Relationship Id="rId21" Type="http://schemas.openxmlformats.org/officeDocument/2006/relationships/image" Target="../media/image97.png"/><Relationship Id="rId34" Type="http://schemas.openxmlformats.org/officeDocument/2006/relationships/image" Target="../media/image105.png"/><Relationship Id="rId12" Type="http://schemas.openxmlformats.org/officeDocument/2006/relationships/image" Target="../media/image372.svg"/><Relationship Id="rId17" Type="http://schemas.openxmlformats.org/officeDocument/2006/relationships/image" Target="../media/image95.png"/><Relationship Id="rId25" Type="http://schemas.openxmlformats.org/officeDocument/2006/relationships/image" Target="../media/image99.png"/><Relationship Id="rId33" Type="http://schemas.openxmlformats.org/officeDocument/2006/relationships/image" Target="../media/image104.png"/><Relationship Id="rId2" Type="http://schemas.openxmlformats.org/officeDocument/2006/relationships/image" Target="../media/image47.png"/><Relationship Id="rId16" Type="http://schemas.openxmlformats.org/officeDocument/2006/relationships/image" Target="../media/image376.svg"/><Relationship Id="rId20" Type="http://schemas.openxmlformats.org/officeDocument/2006/relationships/image" Target="../media/image380.sv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11" Type="http://schemas.openxmlformats.org/officeDocument/2006/relationships/image" Target="../media/image92.png"/><Relationship Id="rId24" Type="http://schemas.openxmlformats.org/officeDocument/2006/relationships/image" Target="../media/image384.svg"/><Relationship Id="rId32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94.png"/><Relationship Id="rId23" Type="http://schemas.openxmlformats.org/officeDocument/2006/relationships/image" Target="../media/image98.png"/><Relationship Id="rId28" Type="http://schemas.openxmlformats.org/officeDocument/2006/relationships/image" Target="../media/image388.svg"/><Relationship Id="rId10" Type="http://schemas.openxmlformats.org/officeDocument/2006/relationships/image" Target="../media/image370.svg"/><Relationship Id="rId19" Type="http://schemas.openxmlformats.org/officeDocument/2006/relationships/image" Target="../media/image96.png"/><Relationship Id="rId31" Type="http://schemas.openxmlformats.org/officeDocument/2006/relationships/image" Target="../media/image102.png"/><Relationship Id="rId4" Type="http://schemas.openxmlformats.org/officeDocument/2006/relationships/image" Target="../media/image49.png"/><Relationship Id="rId9" Type="http://schemas.openxmlformats.org/officeDocument/2006/relationships/image" Target="../media/image91.png"/><Relationship Id="rId14" Type="http://schemas.openxmlformats.org/officeDocument/2006/relationships/image" Target="../media/image374.svg"/><Relationship Id="rId22" Type="http://schemas.openxmlformats.org/officeDocument/2006/relationships/image" Target="../media/image382.svg"/><Relationship Id="rId27" Type="http://schemas.openxmlformats.org/officeDocument/2006/relationships/image" Target="../media/image100.png"/><Relationship Id="rId30" Type="http://schemas.openxmlformats.org/officeDocument/2006/relationships/image" Target="../media/image390.svg"/><Relationship Id="rId35" Type="http://schemas.openxmlformats.org/officeDocument/2006/relationships/image" Target="../media/image106.png"/><Relationship Id="rId8" Type="http://schemas.openxmlformats.org/officeDocument/2006/relationships/image" Target="../media/image363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image" Target="../media/image48.png"/><Relationship Id="rId21" Type="http://schemas.openxmlformats.org/officeDocument/2006/relationships/image" Target="../media/image120.png"/><Relationship Id="rId7" Type="http://schemas.openxmlformats.org/officeDocument/2006/relationships/image" Target="../media/image110.png"/><Relationship Id="rId12" Type="http://schemas.openxmlformats.org/officeDocument/2006/relationships/image" Target="../media/image122.svg"/><Relationship Id="rId17" Type="http://schemas.openxmlformats.org/officeDocument/2006/relationships/image" Target="../media/image127.sv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2" Type="http://schemas.openxmlformats.org/officeDocument/2006/relationships/image" Target="../media/image47.png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5" Type="http://schemas.openxmlformats.org/officeDocument/2006/relationships/image" Target="../media/image108.png"/><Relationship Id="rId15" Type="http://schemas.openxmlformats.org/officeDocument/2006/relationships/image" Target="../media/image125.sv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10" Type="http://schemas.openxmlformats.org/officeDocument/2006/relationships/image" Target="../media/image120.svg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5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8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sv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5" Type="http://schemas.microsoft.com/office/2007/relationships/hdphoto" Target="../media/hdphoto3.wdp"/><Relationship Id="rId10" Type="http://schemas.openxmlformats.org/officeDocument/2006/relationships/image" Target="../media/image134.png"/><Relationship Id="rId4" Type="http://schemas.openxmlformats.org/officeDocument/2006/relationships/image" Target="../media/image49.png"/><Relationship Id="rId9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48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47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microsoft.com/office/2007/relationships/hdphoto" Target="../media/hdphoto3.wdp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49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7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48.png"/><Relationship Id="rId7" Type="http://schemas.openxmlformats.org/officeDocument/2006/relationships/image" Target="../media/image160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5" Type="http://schemas.microsoft.com/office/2007/relationships/hdphoto" Target="../media/hdphoto3.wdp"/><Relationship Id="rId4" Type="http://schemas.openxmlformats.org/officeDocument/2006/relationships/image" Target="../media/image49.png"/><Relationship Id="rId9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2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48.png"/><Relationship Id="rId7" Type="http://schemas.openxmlformats.org/officeDocument/2006/relationships/image" Target="../media/image16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jpeg"/><Relationship Id="rId5" Type="http://schemas.microsoft.com/office/2007/relationships/hdphoto" Target="../media/hdphoto3.wdp"/><Relationship Id="rId4" Type="http://schemas.openxmlformats.org/officeDocument/2006/relationships/image" Target="../media/image49.png"/><Relationship Id="rId9" Type="http://schemas.openxmlformats.org/officeDocument/2006/relationships/image" Target="../media/image1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48.png"/><Relationship Id="rId7" Type="http://schemas.openxmlformats.org/officeDocument/2006/relationships/image" Target="../media/image17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49.png"/><Relationship Id="rId9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48.png"/><Relationship Id="rId7" Type="http://schemas.openxmlformats.org/officeDocument/2006/relationships/image" Target="../media/image17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49.png"/><Relationship Id="rId9" Type="http://schemas.openxmlformats.org/officeDocument/2006/relationships/image" Target="../media/image1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48.png"/><Relationship Id="rId21" Type="http://schemas.openxmlformats.org/officeDocument/2006/relationships/image" Target="../media/image195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47.png"/><Relationship Id="rId16" Type="http://schemas.openxmlformats.org/officeDocument/2006/relationships/image" Target="../media/image191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1" Type="http://schemas.openxmlformats.org/officeDocument/2006/relationships/image" Target="../media/image186.png"/><Relationship Id="rId5" Type="http://schemas.microsoft.com/office/2007/relationships/hdphoto" Target="../media/hdphoto3.wdp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19" Type="http://schemas.openxmlformats.org/officeDocument/2006/relationships/image" Target="../media/image147.png"/><Relationship Id="rId4" Type="http://schemas.openxmlformats.org/officeDocument/2006/relationships/image" Target="../media/image4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99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48.png"/><Relationship Id="rId7" Type="http://schemas.openxmlformats.org/officeDocument/2006/relationships/image" Target="../media/image53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3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26" Type="http://schemas.openxmlformats.org/officeDocument/2006/relationships/image" Target="../media/image228.png"/><Relationship Id="rId39" Type="http://schemas.openxmlformats.org/officeDocument/2006/relationships/image" Target="../media/image241.png"/><Relationship Id="rId21" Type="http://schemas.openxmlformats.org/officeDocument/2006/relationships/image" Target="../media/image223.png"/><Relationship Id="rId34" Type="http://schemas.openxmlformats.org/officeDocument/2006/relationships/image" Target="../media/image23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33" Type="http://schemas.openxmlformats.org/officeDocument/2006/relationships/image" Target="../media/image235.png"/><Relationship Id="rId38" Type="http://schemas.openxmlformats.org/officeDocument/2006/relationships/image" Target="../media/image240.png"/><Relationship Id="rId2" Type="http://schemas.openxmlformats.org/officeDocument/2006/relationships/image" Target="../media/image204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6.png"/><Relationship Id="rId32" Type="http://schemas.openxmlformats.org/officeDocument/2006/relationships/image" Target="../media/image234.png"/><Relationship Id="rId37" Type="http://schemas.openxmlformats.org/officeDocument/2006/relationships/image" Target="../media/image239.png"/><Relationship Id="rId40" Type="http://schemas.openxmlformats.org/officeDocument/2006/relationships/image" Target="../media/image242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25.png"/><Relationship Id="rId28" Type="http://schemas.openxmlformats.org/officeDocument/2006/relationships/image" Target="../media/image230.png"/><Relationship Id="rId36" Type="http://schemas.openxmlformats.org/officeDocument/2006/relationships/image" Target="../media/image238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31" Type="http://schemas.openxmlformats.org/officeDocument/2006/relationships/image" Target="../media/image233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4.png"/><Relationship Id="rId27" Type="http://schemas.openxmlformats.org/officeDocument/2006/relationships/image" Target="../media/image229.png"/><Relationship Id="rId30" Type="http://schemas.openxmlformats.org/officeDocument/2006/relationships/image" Target="../media/image232.png"/><Relationship Id="rId35" Type="http://schemas.openxmlformats.org/officeDocument/2006/relationships/image" Target="../media/image237.png"/><Relationship Id="rId8" Type="http://schemas.openxmlformats.org/officeDocument/2006/relationships/image" Target="../media/image210.png"/><Relationship Id="rId3" Type="http://schemas.openxmlformats.org/officeDocument/2006/relationships/image" Target="../media/image2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chart" Target="../charts/chart1.xml"/><Relationship Id="rId7" Type="http://schemas.openxmlformats.org/officeDocument/2006/relationships/image" Target="../media/image25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9.png"/><Relationship Id="rId11" Type="http://schemas.openxmlformats.org/officeDocument/2006/relationships/image" Target="../media/image15.png"/><Relationship Id="rId5" Type="http://schemas.openxmlformats.org/officeDocument/2006/relationships/image" Target="../media/image248.png"/><Relationship Id="rId10" Type="http://schemas.openxmlformats.org/officeDocument/2006/relationships/image" Target="../media/image14.png"/><Relationship Id="rId4" Type="http://schemas.openxmlformats.org/officeDocument/2006/relationships/image" Target="../media/image247.png"/><Relationship Id="rId9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65.png"/><Relationship Id="rId3" Type="http://schemas.openxmlformats.org/officeDocument/2006/relationships/image" Target="../media/image250.png"/><Relationship Id="rId7" Type="http://schemas.openxmlformats.org/officeDocument/2006/relationships/image" Target="../media/image34.png"/><Relationship Id="rId12" Type="http://schemas.openxmlformats.org/officeDocument/2006/relationships/image" Target="../media/image264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3.png"/><Relationship Id="rId11" Type="http://schemas.openxmlformats.org/officeDocument/2006/relationships/image" Target="../media/image263.png"/><Relationship Id="rId5" Type="http://schemas.openxmlformats.org/officeDocument/2006/relationships/image" Target="../media/image260.png"/><Relationship Id="rId10" Type="http://schemas.openxmlformats.org/officeDocument/2006/relationships/image" Target="../media/image262.png"/><Relationship Id="rId4" Type="http://schemas.openxmlformats.org/officeDocument/2006/relationships/image" Target="../media/image259.png"/><Relationship Id="rId9" Type="http://schemas.openxmlformats.org/officeDocument/2006/relationships/image" Target="../media/image2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microsoft.com/office/2007/relationships/hdphoto" Target="../media/hdphoto8.wdp"/><Relationship Id="rId3" Type="http://schemas.openxmlformats.org/officeDocument/2006/relationships/image" Target="../media/image266.png"/><Relationship Id="rId7" Type="http://schemas.microsoft.com/office/2007/relationships/hdphoto" Target="../media/hdphoto7.wdp"/><Relationship Id="rId12" Type="http://schemas.openxmlformats.org/officeDocument/2006/relationships/image" Target="../media/image132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8.png"/><Relationship Id="rId11" Type="http://schemas.openxmlformats.org/officeDocument/2006/relationships/image" Target="../media/image131.png"/><Relationship Id="rId5" Type="http://schemas.microsoft.com/office/2007/relationships/hdphoto" Target="../media/hdphoto6.wdp"/><Relationship Id="rId10" Type="http://schemas.openxmlformats.org/officeDocument/2006/relationships/image" Target="../media/image130.png"/><Relationship Id="rId4" Type="http://schemas.openxmlformats.org/officeDocument/2006/relationships/image" Target="../media/image267.png"/><Relationship Id="rId9" Type="http://schemas.openxmlformats.org/officeDocument/2006/relationships/image" Target="../media/image129.png"/><Relationship Id="rId14" Type="http://schemas.openxmlformats.org/officeDocument/2006/relationships/image" Target="../media/image2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5" Type="http://schemas.openxmlformats.org/officeDocument/2006/relationships/image" Target="../media/image28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0.png"/><Relationship Id="rId18" Type="http://schemas.openxmlformats.org/officeDocument/2006/relationships/image" Target="../media/image293.png"/><Relationship Id="rId3" Type="http://schemas.openxmlformats.org/officeDocument/2006/relationships/image" Target="../media/image284.png"/><Relationship Id="rId7" Type="http://schemas.openxmlformats.org/officeDocument/2006/relationships/image" Target="../media/image145.png"/><Relationship Id="rId12" Type="http://schemas.openxmlformats.org/officeDocument/2006/relationships/image" Target="../media/image276.png"/><Relationship Id="rId17" Type="http://schemas.openxmlformats.org/officeDocument/2006/relationships/image" Target="../media/image271.png"/><Relationship Id="rId2" Type="http://schemas.openxmlformats.org/officeDocument/2006/relationships/image" Target="../media/image270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11" Type="http://schemas.openxmlformats.org/officeDocument/2006/relationships/image" Target="../media/image277.png"/><Relationship Id="rId5" Type="http://schemas.openxmlformats.org/officeDocument/2006/relationships/image" Target="../media/image286.png"/><Relationship Id="rId15" Type="http://schemas.openxmlformats.org/officeDocument/2006/relationships/image" Target="../media/image272.png"/><Relationship Id="rId10" Type="http://schemas.openxmlformats.org/officeDocument/2006/relationships/image" Target="../media/image289.png"/><Relationship Id="rId4" Type="http://schemas.openxmlformats.org/officeDocument/2006/relationships/image" Target="../media/image285.png"/><Relationship Id="rId9" Type="http://schemas.openxmlformats.org/officeDocument/2006/relationships/image" Target="../media/image288.png"/><Relationship Id="rId14" Type="http://schemas.openxmlformats.org/officeDocument/2006/relationships/image" Target="../media/image2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2.emf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39" y="5962424"/>
            <a:ext cx="1787252" cy="5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3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사업의 </a:t>
            </a:r>
            <a:r>
              <a:rPr lang="ko-KR" altLang="en-US" dirty="0"/>
              <a:t>특징 및 고려사항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0" y="1497625"/>
            <a:ext cx="3533640" cy="4368800"/>
          </a:xfrm>
          <a:prstGeom prst="rect">
            <a:avLst/>
          </a:prstGeom>
          <a:solidFill>
            <a:srgbClr val="F2F1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3322320" y="1300047"/>
            <a:ext cx="3533640" cy="4757727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7" name="그룹 106"/>
          <p:cNvGrpSpPr/>
          <p:nvPr/>
        </p:nvGrpSpPr>
        <p:grpSpPr>
          <a:xfrm>
            <a:off x="3554267" y="1388021"/>
            <a:ext cx="2577349" cy="415262"/>
            <a:chOff x="5670732" y="1025394"/>
            <a:chExt cx="2577349" cy="415262"/>
          </a:xfrm>
        </p:grpSpPr>
        <p:grpSp>
          <p:nvGrpSpPr>
            <p:cNvPr id="108" name="그룹 107"/>
            <p:cNvGrpSpPr/>
            <p:nvPr/>
          </p:nvGrpSpPr>
          <p:grpSpPr>
            <a:xfrm>
              <a:off x="5670732" y="1025394"/>
              <a:ext cx="2577349" cy="415262"/>
              <a:chOff x="6035785" y="1025394"/>
              <a:chExt cx="2577349" cy="415262"/>
            </a:xfrm>
          </p:grpSpPr>
          <p:grpSp>
            <p:nvGrpSpPr>
              <p:cNvPr id="120" name="그룹 119"/>
              <p:cNvGrpSpPr/>
              <p:nvPr/>
            </p:nvGrpSpPr>
            <p:grpSpPr>
              <a:xfrm>
                <a:off x="6035814" y="1089025"/>
                <a:ext cx="2412164" cy="288000"/>
                <a:chOff x="6249145" y="1089025"/>
                <a:chExt cx="535148" cy="288000"/>
              </a:xfrm>
            </p:grpSpPr>
            <p:sp>
              <p:nvSpPr>
                <p:cNvPr id="123" name="직사각형 122"/>
                <p:cNvSpPr/>
                <p:nvPr/>
              </p:nvSpPr>
              <p:spPr>
                <a:xfrm>
                  <a:off x="6249145" y="1089025"/>
                  <a:ext cx="535148" cy="144000"/>
                </a:xfrm>
                <a:prstGeom prst="rect">
                  <a:avLst/>
                </a:prstGeom>
                <a:solidFill>
                  <a:srgbClr val="F68B1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6249145" y="1233025"/>
                  <a:ext cx="535148" cy="144000"/>
                </a:xfrm>
                <a:prstGeom prst="rect">
                  <a:avLst/>
                </a:prstGeom>
                <a:solidFill>
                  <a:srgbClr val="EC7B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</p:grpSp>
          <p:pic>
            <p:nvPicPr>
              <p:cNvPr id="121" name="그림 120"/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857470" y="1203709"/>
                <a:ext cx="415262" cy="58631"/>
              </a:xfrm>
              <a:prstGeom prst="rect">
                <a:avLst/>
              </a:prstGeom>
            </p:spPr>
          </p:pic>
          <p:sp>
            <p:nvSpPr>
              <p:cNvPr id="122" name="직각 삼각형 121"/>
              <p:cNvSpPr/>
              <p:nvPr/>
            </p:nvSpPr>
            <p:spPr>
              <a:xfrm rot="2700000">
                <a:off x="8365484" y="1109200"/>
                <a:ext cx="247650" cy="247650"/>
              </a:xfrm>
              <a:prstGeom prst="rtTriangle">
                <a:avLst/>
              </a:prstGeom>
              <a:solidFill>
                <a:srgbClr val="2484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5756052" y="1125304"/>
              <a:ext cx="841897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marL="288000" indent="-288000">
                <a:lnSpc>
                  <a:spcPct val="130000"/>
                </a:lnSpc>
                <a:buAutoNum type="arabicPeriod"/>
                <a:defRPr sz="240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99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Rix고딕 B" pitchFamily="18" charset="-127"/>
                  <a:ea typeface="Rix고딕 B" pitchFamily="18" charset="-127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성</a:t>
              </a:r>
              <a:r>
                <a: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공</a:t>
              </a:r>
              <a:r>
                <a: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</a:t>
              </a:r>
              <a:r>
                <a: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400" spc="-3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략</a:t>
              </a:r>
              <a:endPara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37" name="직사각형 136"/>
          <p:cNvSpPr/>
          <p:nvPr/>
        </p:nvSpPr>
        <p:spPr>
          <a:xfrm>
            <a:off x="6156960" y="1089025"/>
            <a:ext cx="3762877" cy="5238750"/>
          </a:xfrm>
          <a:prstGeom prst="rect">
            <a:avLst/>
          </a:prstGeom>
          <a:solidFill>
            <a:srgbClr val="97A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lt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429547" y="2061322"/>
            <a:ext cx="1499905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latinLnBrk="0">
              <a:lnSpc>
                <a:spcPct val="110000"/>
              </a:lnSpc>
              <a:buClr>
                <a:srgbClr val="FFC000"/>
              </a:buClr>
            </a:pPr>
            <a:r>
              <a:rPr lang="en-US" altLang="ko-KR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이상의 </a:t>
            </a:r>
            <a:r>
              <a:rPr lang="en-US" altLang="ko-KR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NLP </a:t>
            </a:r>
            <a:r>
              <a:rPr lang="ko-KR" altLang="en-US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노하우와 인프라 활용 </a:t>
            </a:r>
            <a:r>
              <a:rPr lang="en-US" altLang="ko-KR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+ STT</a:t>
            </a:r>
            <a:r>
              <a:rPr lang="ko-KR" altLang="en-US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전문업체의 만남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4428822" y="3161465"/>
            <a:ext cx="1482734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latinLnBrk="0">
              <a:lnSpc>
                <a:spcPct val="110000"/>
              </a:lnSpc>
              <a:buClr>
                <a:srgbClr val="FFC000"/>
              </a:buClr>
            </a:pPr>
            <a:r>
              <a:rPr lang="ko-KR" altLang="en-US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고품질의 </a:t>
            </a:r>
            <a:r>
              <a:rPr lang="en-US" altLang="ko-KR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STT, AI </a:t>
            </a:r>
            <a:r>
              <a:rPr lang="ko-KR" altLang="en-US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대화  지식베이스 구축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4429546" y="4192013"/>
            <a:ext cx="1641387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latinLnBrk="0">
              <a:lnSpc>
                <a:spcPct val="110000"/>
              </a:lnSpc>
              <a:buClr>
                <a:srgbClr val="FFC000"/>
              </a:buClr>
            </a:pPr>
            <a:r>
              <a:rPr lang="ko-KR" altLang="en-US" sz="1400" b="1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클라우드</a:t>
            </a:r>
            <a:r>
              <a:rPr lang="ko-KR" altLang="en-US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환경에 최적화된 </a:t>
            </a:r>
            <a:r>
              <a:rPr lang="ko-KR" altLang="en-US" sz="1400" b="1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대화 엔진 제공</a:t>
            </a:r>
            <a:endParaRPr lang="ko-KR" altLang="en-US" sz="1400" b="1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429548" y="5110934"/>
            <a:ext cx="1550806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latinLnBrk="0">
              <a:lnSpc>
                <a:spcPct val="110000"/>
              </a:lnSpc>
              <a:buClr>
                <a:srgbClr val="FFC000"/>
              </a:buClr>
            </a:pPr>
            <a:r>
              <a:rPr lang="ko-KR" altLang="en-US" sz="1400" b="1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고객사</a:t>
            </a:r>
            <a:r>
              <a:rPr lang="ko-KR" altLang="en-US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맞춤형 상담 </a:t>
            </a:r>
            <a:r>
              <a:rPr lang="ko-KR" altLang="en-US" sz="1400" b="1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어드바이저와</a:t>
            </a:r>
            <a:r>
              <a:rPr lang="ko-KR" altLang="en-US" sz="140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대시보드 시스템 구축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4" r="22304"/>
          <a:stretch/>
        </p:blipFill>
        <p:spPr>
          <a:xfrm>
            <a:off x="468450" y="1000761"/>
            <a:ext cx="496938" cy="873306"/>
          </a:xfrm>
          <a:prstGeom prst="rect">
            <a:avLst/>
          </a:prstGeom>
        </p:spPr>
      </p:pic>
      <p:grpSp>
        <p:nvGrpSpPr>
          <p:cNvPr id="143" name="그룹 142"/>
          <p:cNvGrpSpPr/>
          <p:nvPr/>
        </p:nvGrpSpPr>
        <p:grpSpPr>
          <a:xfrm>
            <a:off x="458151" y="2090831"/>
            <a:ext cx="2771493" cy="767941"/>
            <a:chOff x="458151" y="2062550"/>
            <a:chExt cx="2771493" cy="767941"/>
          </a:xfrm>
        </p:grpSpPr>
        <p:sp>
          <p:nvSpPr>
            <p:cNvPr id="144" name="직사각형 143"/>
            <p:cNvSpPr/>
            <p:nvPr/>
          </p:nvSpPr>
          <p:spPr>
            <a:xfrm>
              <a:off x="961644" y="2103822"/>
              <a:ext cx="2268000" cy="7109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표준화 된 지식 데이터</a:t>
              </a:r>
            </a:p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양질의 챗봇</a:t>
              </a:r>
              <a:r>
                <a:rPr lang="en-US" altLang="ko-KR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50" spc="-6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콜봇</a:t>
              </a:r>
              <a:r>
                <a:rPr lang="en-US" altLang="ko-KR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50" spc="-6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어드바이저</a:t>
              </a: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기반 지식</a:t>
              </a:r>
            </a:p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고객사의 데이터의 특성을 반영한 구축</a:t>
              </a:r>
            </a:p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자동화된 데이터 구축 프로세스</a:t>
              </a: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58151" y="2062550"/>
              <a:ext cx="468000" cy="767941"/>
            </a:xfrm>
            <a:prstGeom prst="rect">
              <a:avLst/>
            </a:prstGeom>
            <a:solidFill>
              <a:srgbClr val="429DC2"/>
            </a:solidFill>
            <a:ln w="6350">
              <a:noFill/>
            </a:ln>
            <a:effectLst>
              <a:outerShdw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81700" fontAlgn="ctr" latinLnBrk="0">
                <a:buClr>
                  <a:srgbClr val="175097"/>
                </a:buClr>
                <a:buSzPct val="80000"/>
                <a:tabLst>
                  <a:tab pos="355600" algn="l"/>
                </a:tabLst>
              </a:pPr>
              <a:r>
                <a:rPr lang="ko-KR" altLang="en-US" sz="12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데이터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456599" y="2944618"/>
            <a:ext cx="2773045" cy="932318"/>
            <a:chOff x="456599" y="2823223"/>
            <a:chExt cx="2773045" cy="932318"/>
          </a:xfrm>
        </p:grpSpPr>
        <p:sp>
          <p:nvSpPr>
            <p:cNvPr id="167" name="직사각형 166"/>
            <p:cNvSpPr/>
            <p:nvPr/>
          </p:nvSpPr>
          <p:spPr>
            <a:xfrm>
              <a:off x="961644" y="2823223"/>
              <a:ext cx="2268000" cy="8887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본 사업의 지향점을 이해하고</a:t>
              </a:r>
              <a:r>
                <a:rPr lang="en-US" altLang="ko-KR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, </a:t>
              </a: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그에  부합하는 경험과 수행 인프라의 필요 </a:t>
              </a:r>
            </a:p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대화 처리</a:t>
              </a:r>
              <a:r>
                <a:rPr lang="en-US" altLang="ko-KR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, </a:t>
              </a:r>
              <a:r>
                <a:rPr lang="ko-KR" altLang="en-US" sz="1050" spc="-6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상담어드바이저</a:t>
              </a: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및 </a:t>
              </a:r>
              <a:r>
                <a:rPr lang="en-US" altLang="ko-KR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TA</a:t>
              </a: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등의 핵심시스템에 대한 구축 경험 필요</a:t>
              </a:r>
            </a:p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전화상담</a:t>
              </a:r>
              <a:r>
                <a:rPr lang="en-US" altLang="ko-KR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데이터에 대한 정확한 이해 필요</a:t>
              </a: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56599" y="2832014"/>
              <a:ext cx="468000" cy="923527"/>
            </a:xfrm>
            <a:prstGeom prst="rect">
              <a:avLst/>
            </a:prstGeom>
            <a:solidFill>
              <a:srgbClr val="429DC2"/>
            </a:solidFill>
            <a:ln w="6350">
              <a:noFill/>
            </a:ln>
            <a:effectLst>
              <a:outerShdw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81700" fontAlgn="ctr" latinLnBrk="0">
                <a:buClr>
                  <a:srgbClr val="175097"/>
                </a:buClr>
                <a:buSzPct val="80000"/>
                <a:tabLst>
                  <a:tab pos="355600" algn="l"/>
                </a:tabLst>
              </a:pPr>
              <a:r>
                <a:rPr lang="ko-KR" altLang="en-US" sz="12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경험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455583" y="4003539"/>
            <a:ext cx="2765269" cy="922510"/>
            <a:chOff x="464375" y="3905718"/>
            <a:chExt cx="2765269" cy="922510"/>
          </a:xfrm>
        </p:grpSpPr>
        <p:sp>
          <p:nvSpPr>
            <p:cNvPr id="170" name="직사각형 169"/>
            <p:cNvSpPr/>
            <p:nvPr/>
          </p:nvSpPr>
          <p:spPr>
            <a:xfrm>
              <a:off x="961644" y="3905718"/>
              <a:ext cx="2268000" cy="8810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다수의 사업을 통해 안정적인 운영에 대한 검증 필요</a:t>
              </a:r>
            </a:p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다수의 </a:t>
              </a:r>
              <a:r>
                <a:rPr lang="ko-KR" altLang="en-US" sz="1050" spc="-6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음성상담</a:t>
              </a: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및 </a:t>
              </a:r>
              <a:r>
                <a:rPr lang="en-US" altLang="ko-KR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TA</a:t>
              </a: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서비스를</a:t>
              </a:r>
              <a:r>
                <a:rPr lang="en-US" altLang="ko-KR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문제 없이 운용할 수 있는 지식관리 구조</a:t>
              </a:r>
            </a:p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향후 지식 증가에 대한 고려 필요</a:t>
              </a: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464375" y="3905718"/>
              <a:ext cx="468000" cy="922510"/>
            </a:xfrm>
            <a:prstGeom prst="rect">
              <a:avLst/>
            </a:prstGeom>
            <a:solidFill>
              <a:srgbClr val="429DC2"/>
            </a:solidFill>
            <a:ln w="6350">
              <a:noFill/>
            </a:ln>
            <a:effectLst>
              <a:outerShdw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81700" fontAlgn="ctr" latinLnBrk="0">
                <a:buClr>
                  <a:srgbClr val="175097"/>
                </a:buClr>
                <a:buSzPct val="80000"/>
                <a:tabLst>
                  <a:tab pos="355600" algn="l"/>
                </a:tabLst>
              </a:pPr>
              <a:r>
                <a:rPr lang="ko-KR" altLang="en-US" sz="12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시스템</a:t>
              </a: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454030" y="5040140"/>
            <a:ext cx="2834136" cy="702756"/>
            <a:chOff x="462822" y="4979180"/>
            <a:chExt cx="2834136" cy="702756"/>
          </a:xfrm>
        </p:grpSpPr>
        <p:sp>
          <p:nvSpPr>
            <p:cNvPr id="173" name="직사각형 172"/>
            <p:cNvSpPr/>
            <p:nvPr/>
          </p:nvSpPr>
          <p:spPr>
            <a:xfrm>
              <a:off x="960471" y="5079404"/>
              <a:ext cx="2336487" cy="533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향후 확장을 고려한 시스템과 데이터 </a:t>
              </a:r>
            </a:p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손쉬운 추가 데이터 구축을 위한 시스템적 지원</a:t>
              </a:r>
            </a:p>
            <a:p>
              <a:pPr marL="90488" lvl="1" indent="-90488" latinLnBrk="0">
                <a:lnSpc>
                  <a:spcPct val="110000"/>
                </a:lnSpc>
                <a:buClr>
                  <a:srgbClr val="2484C6"/>
                </a:buClr>
                <a:buFont typeface="Wingdings" panose="05000000000000000000" pitchFamily="2" charset="2"/>
                <a:buChar char="§"/>
              </a:pPr>
              <a:r>
                <a:rPr lang="ko-KR" altLang="en-US" sz="105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지식의 확장을 위한 데이터 구조 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62822" y="4979180"/>
              <a:ext cx="468000" cy="702756"/>
            </a:xfrm>
            <a:prstGeom prst="rect">
              <a:avLst/>
            </a:prstGeom>
            <a:solidFill>
              <a:srgbClr val="429DC2"/>
            </a:solidFill>
            <a:ln w="6350">
              <a:noFill/>
            </a:ln>
            <a:effectLst>
              <a:outerShdw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81700" fontAlgn="ctr" latinLnBrk="0">
                <a:buClr>
                  <a:srgbClr val="175097"/>
                </a:buClr>
                <a:buSzPct val="80000"/>
                <a:tabLst>
                  <a:tab pos="355600" algn="l"/>
                </a:tabLst>
              </a:pPr>
              <a:r>
                <a:rPr lang="ko-KR" altLang="en-US" sz="12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확장</a:t>
              </a:r>
            </a:p>
          </p:txBody>
        </p:sp>
      </p:grpSp>
      <p:pic>
        <p:nvPicPr>
          <p:cNvPr id="175" name="그림 17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36656" y="3579078"/>
            <a:ext cx="4029986" cy="199664"/>
          </a:xfrm>
          <a:prstGeom prst="rect">
            <a:avLst/>
          </a:prstGeom>
        </p:spPr>
      </p:pic>
      <p:pic>
        <p:nvPicPr>
          <p:cNvPr id="176" name="그림 17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8664" y="3608570"/>
            <a:ext cx="4029986" cy="199664"/>
          </a:xfrm>
          <a:prstGeom prst="rect">
            <a:avLst/>
          </a:prstGeom>
        </p:spPr>
      </p:pic>
      <p:grpSp>
        <p:nvGrpSpPr>
          <p:cNvPr id="177" name="그룹 176"/>
          <p:cNvGrpSpPr/>
          <p:nvPr/>
        </p:nvGrpSpPr>
        <p:grpSpPr>
          <a:xfrm>
            <a:off x="456599" y="1605078"/>
            <a:ext cx="2684029" cy="415262"/>
            <a:chOff x="5670732" y="1025394"/>
            <a:chExt cx="2684029" cy="415262"/>
          </a:xfrm>
        </p:grpSpPr>
        <p:grpSp>
          <p:nvGrpSpPr>
            <p:cNvPr id="178" name="그룹 177"/>
            <p:cNvGrpSpPr/>
            <p:nvPr/>
          </p:nvGrpSpPr>
          <p:grpSpPr>
            <a:xfrm>
              <a:off x="5670732" y="1025394"/>
              <a:ext cx="2684029" cy="415262"/>
              <a:chOff x="6035785" y="1025394"/>
              <a:chExt cx="2684029" cy="415262"/>
            </a:xfrm>
          </p:grpSpPr>
          <p:grpSp>
            <p:nvGrpSpPr>
              <p:cNvPr id="180" name="그룹 179"/>
              <p:cNvGrpSpPr/>
              <p:nvPr/>
            </p:nvGrpSpPr>
            <p:grpSpPr>
              <a:xfrm>
                <a:off x="6035814" y="1089025"/>
                <a:ext cx="2552157" cy="288000"/>
                <a:chOff x="6249145" y="1089025"/>
                <a:chExt cx="566206" cy="288000"/>
              </a:xfrm>
            </p:grpSpPr>
            <p:sp>
              <p:nvSpPr>
                <p:cNvPr id="183" name="직사각형 182"/>
                <p:cNvSpPr/>
                <p:nvPr/>
              </p:nvSpPr>
              <p:spPr>
                <a:xfrm>
                  <a:off x="6249145" y="1089025"/>
                  <a:ext cx="566206" cy="144000"/>
                </a:xfrm>
                <a:prstGeom prst="rect">
                  <a:avLst/>
                </a:prstGeom>
                <a:solidFill>
                  <a:srgbClr val="A2D0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6249145" y="1233025"/>
                  <a:ext cx="566206" cy="144000"/>
                </a:xfrm>
                <a:prstGeom prst="rect">
                  <a:avLst/>
                </a:prstGeom>
                <a:solidFill>
                  <a:srgbClr val="83B4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</p:grpSp>
          <p:pic>
            <p:nvPicPr>
              <p:cNvPr id="181" name="그림 180"/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857470" y="1203709"/>
                <a:ext cx="415262" cy="58631"/>
              </a:xfrm>
              <a:prstGeom prst="rect">
                <a:avLst/>
              </a:prstGeom>
            </p:spPr>
          </p:pic>
          <p:sp>
            <p:nvSpPr>
              <p:cNvPr id="182" name="직각 삼각형 181"/>
              <p:cNvSpPr/>
              <p:nvPr/>
            </p:nvSpPr>
            <p:spPr>
              <a:xfrm rot="2700000">
                <a:off x="8472164" y="1109200"/>
                <a:ext cx="247650" cy="247650"/>
              </a:xfrm>
              <a:prstGeom prst="rtTriangle">
                <a:avLst/>
              </a:prstGeom>
              <a:solidFill>
                <a:srgbClr val="F2F1E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79" name="TextBox 178"/>
            <p:cNvSpPr txBox="1"/>
            <p:nvPr/>
          </p:nvSpPr>
          <p:spPr>
            <a:xfrm>
              <a:off x="5756052" y="1125304"/>
              <a:ext cx="1167627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marL="288000" indent="-288000">
                <a:lnSpc>
                  <a:spcPct val="130000"/>
                </a:lnSpc>
                <a:buAutoNum type="arabicPeriod"/>
                <a:defRPr sz="240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99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Rix고딕 B" pitchFamily="18" charset="-127"/>
                  <a:ea typeface="Rix고딕 B" pitchFamily="18" charset="-127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사업의 특성 분석</a:t>
              </a: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6350807" y="1186091"/>
            <a:ext cx="3339793" cy="415262"/>
            <a:chOff x="5670732" y="1025394"/>
            <a:chExt cx="2577349" cy="415262"/>
          </a:xfrm>
        </p:grpSpPr>
        <p:grpSp>
          <p:nvGrpSpPr>
            <p:cNvPr id="186" name="그룹 185"/>
            <p:cNvGrpSpPr/>
            <p:nvPr/>
          </p:nvGrpSpPr>
          <p:grpSpPr>
            <a:xfrm>
              <a:off x="5670732" y="1025394"/>
              <a:ext cx="2577349" cy="415262"/>
              <a:chOff x="6035785" y="1025394"/>
              <a:chExt cx="2577349" cy="415262"/>
            </a:xfrm>
          </p:grpSpPr>
          <p:grpSp>
            <p:nvGrpSpPr>
              <p:cNvPr id="188" name="그룹 187"/>
              <p:cNvGrpSpPr/>
              <p:nvPr/>
            </p:nvGrpSpPr>
            <p:grpSpPr>
              <a:xfrm>
                <a:off x="6035814" y="1089025"/>
                <a:ext cx="2412164" cy="288000"/>
                <a:chOff x="6249145" y="1089025"/>
                <a:chExt cx="535148" cy="288000"/>
              </a:xfrm>
            </p:grpSpPr>
            <p:sp>
              <p:nvSpPr>
                <p:cNvPr id="191" name="직사각형 190"/>
                <p:cNvSpPr/>
                <p:nvPr/>
              </p:nvSpPr>
              <p:spPr>
                <a:xfrm>
                  <a:off x="6249145" y="1089025"/>
                  <a:ext cx="535148" cy="144000"/>
                </a:xfrm>
                <a:prstGeom prst="rect">
                  <a:avLst/>
                </a:prstGeom>
                <a:solidFill>
                  <a:srgbClr val="198EC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6249145" y="1233025"/>
                  <a:ext cx="535148" cy="144000"/>
                </a:xfrm>
                <a:prstGeom prst="rect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89" name="그림 188"/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857470" y="1203709"/>
                <a:ext cx="415262" cy="58631"/>
              </a:xfrm>
              <a:prstGeom prst="rect">
                <a:avLst/>
              </a:prstGeom>
            </p:spPr>
          </p:pic>
          <p:sp>
            <p:nvSpPr>
              <p:cNvPr id="190" name="직각 삼각형 189"/>
              <p:cNvSpPr/>
              <p:nvPr/>
            </p:nvSpPr>
            <p:spPr>
              <a:xfrm rot="2700000">
                <a:off x="8365484" y="1109200"/>
                <a:ext cx="247650" cy="247650"/>
              </a:xfrm>
              <a:prstGeom prst="rtTriangle">
                <a:avLst/>
              </a:prstGeom>
              <a:solidFill>
                <a:srgbClr val="97A1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87" name="TextBox 186"/>
            <p:cNvSpPr txBox="1"/>
            <p:nvPr/>
          </p:nvSpPr>
          <p:spPr>
            <a:xfrm>
              <a:off x="5756052" y="1125304"/>
              <a:ext cx="841897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marL="288000" indent="-288000">
                <a:lnSpc>
                  <a:spcPct val="130000"/>
                </a:lnSpc>
                <a:buAutoNum type="arabicPeriod"/>
                <a:defRPr sz="240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99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Rix고딕 B" pitchFamily="18" charset="-127"/>
                  <a:ea typeface="Rix고딕 B" pitchFamily="18" charset="-127"/>
                </a:defRPr>
              </a:lvl1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수</a:t>
              </a:r>
              <a:r>
                <a: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행</a:t>
              </a:r>
              <a:r>
                <a: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방</a:t>
              </a:r>
              <a:r>
                <a: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안</a:t>
              </a:r>
            </a:p>
          </p:txBody>
        </p:sp>
      </p:grpSp>
      <p:grpSp>
        <p:nvGrpSpPr>
          <p:cNvPr id="193" name="그룹 192"/>
          <p:cNvGrpSpPr/>
          <p:nvPr/>
        </p:nvGrpSpPr>
        <p:grpSpPr>
          <a:xfrm>
            <a:off x="6317114" y="1710651"/>
            <a:ext cx="3207886" cy="785921"/>
            <a:chOff x="6317114" y="1710651"/>
            <a:chExt cx="3207886" cy="785921"/>
          </a:xfrm>
        </p:grpSpPr>
        <p:sp>
          <p:nvSpPr>
            <p:cNvPr id="194" name="직사각형 193"/>
            <p:cNvSpPr/>
            <p:nvPr/>
          </p:nvSpPr>
          <p:spPr>
            <a:xfrm>
              <a:off x="6350836" y="1740707"/>
              <a:ext cx="3174164" cy="755865"/>
            </a:xfrm>
            <a:prstGeom prst="rect">
              <a:avLst/>
            </a:prstGeom>
            <a:gradFill flip="none" rotWithShape="1">
              <a:gsLst>
                <a:gs pos="50000">
                  <a:schemeClr val="bg1"/>
                </a:gs>
                <a:gs pos="50000">
                  <a:srgbClr val="FAFAFA"/>
                </a:gs>
              </a:gsLst>
              <a:lin ang="13500000" scaled="1"/>
              <a:tileRect/>
            </a:gradFill>
            <a:ln w="6350">
              <a:solidFill>
                <a:srgbClr val="A0A0A0"/>
              </a:solidFill>
            </a:ln>
            <a:effectLst>
              <a:outerShdw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88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다년간 </a:t>
              </a:r>
              <a:r>
                <a:rPr lang="ko-KR" altLang="en-US" sz="1050" spc="-2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언어처리</a:t>
              </a:r>
              <a:r>
                <a:rPr lang="ko-KR" altLang="en-US" sz="105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경험이 축적된 기반기술 적용</a:t>
              </a:r>
              <a:endParaRPr lang="en-US" altLang="ko-KR" sz="10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금융권 레퍼런스를 </a:t>
              </a:r>
              <a:r>
                <a:rPr lang="ko-KR" altLang="en-US" sz="105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통해 안정성이 검증된 솔루션 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적용</a:t>
              </a:r>
              <a:endParaRPr lang="en-US" altLang="ko-KR" sz="10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자사 독자적 실시간</a:t>
              </a: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STT 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기술 보유한 전문업체</a:t>
              </a:r>
              <a:endParaRPr lang="en-US" altLang="ko-KR" sz="10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195" name="Picture 120" descr="민영 도형-3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114" y="1710651"/>
              <a:ext cx="376186" cy="380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" name="TextBox 195"/>
            <p:cNvSpPr txBox="1"/>
            <p:nvPr/>
          </p:nvSpPr>
          <p:spPr>
            <a:xfrm>
              <a:off x="6380915" y="1730228"/>
              <a:ext cx="7886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75" algn="ctr" defTabSz="914400">
                <a:buClr>
                  <a:prstClr val="black">
                    <a:lumMod val="65000"/>
                    <a:lumOff val="35000"/>
                  </a:prstClr>
                </a:buClr>
                <a:buSzPct val="100000"/>
              </a:pPr>
              <a:r>
                <a:rPr lang="en-US" altLang="ko-KR" sz="12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1</a:t>
              </a:r>
              <a:endParaRPr lang="ko-KR" altLang="en-US" sz="12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197" name="그룹 196"/>
          <p:cNvGrpSpPr/>
          <p:nvPr/>
        </p:nvGrpSpPr>
        <p:grpSpPr>
          <a:xfrm>
            <a:off x="6317114" y="2649642"/>
            <a:ext cx="3207886" cy="1188238"/>
            <a:chOff x="6317114" y="1930457"/>
            <a:chExt cx="3207886" cy="1188238"/>
          </a:xfrm>
        </p:grpSpPr>
        <p:sp>
          <p:nvSpPr>
            <p:cNvPr id="198" name="직사각형 197"/>
            <p:cNvSpPr/>
            <p:nvPr/>
          </p:nvSpPr>
          <p:spPr>
            <a:xfrm>
              <a:off x="6350836" y="1965218"/>
              <a:ext cx="3174164" cy="1153477"/>
            </a:xfrm>
            <a:prstGeom prst="rect">
              <a:avLst/>
            </a:prstGeom>
            <a:gradFill flip="none" rotWithShape="1">
              <a:gsLst>
                <a:gs pos="50000">
                  <a:schemeClr val="bg1"/>
                </a:gs>
                <a:gs pos="50000">
                  <a:srgbClr val="FAFAFA"/>
                </a:gs>
              </a:gsLst>
              <a:lin ang="13500000" scaled="1"/>
              <a:tileRect/>
            </a:gradFill>
            <a:ln w="6350">
              <a:solidFill>
                <a:srgbClr val="A0A0A0"/>
              </a:solidFill>
            </a:ln>
            <a:effectLst>
              <a:outerShdw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88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실시간</a:t>
              </a:r>
              <a:r>
                <a:rPr lang="en-US" altLang="ko-KR" sz="105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50" spc="-2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준실시간</a:t>
              </a:r>
              <a:r>
                <a:rPr lang="en-US" altLang="ko-KR" sz="105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5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배치가 모두 가능한 </a:t>
              </a: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STT</a:t>
              </a: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자체 화자 분리 학습 데이터 생성을 통한 최적의 음향</a:t>
              </a: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언어 모델 구축</a:t>
              </a:r>
              <a:endParaRPr lang="en-US" altLang="ko-KR" sz="10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One-Stop KMS </a:t>
              </a: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지식연계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및 </a:t>
              </a: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MRC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를 통한 </a:t>
              </a: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답변생성</a:t>
              </a:r>
              <a:endParaRPr lang="en-US" altLang="ko-KR" sz="10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콜 데이터 분석을 통한 시나리오 생성</a:t>
              </a:r>
              <a:endParaRPr lang="en-US" altLang="ko-KR" sz="10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대규모 보유 중인 음성 상담 정보 </a:t>
              </a: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활용성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도출</a:t>
              </a:r>
              <a:endParaRPr lang="en-US" altLang="ko-KR" sz="10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199" name="Picture 120" descr="민영 도형-3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114" y="1930457"/>
              <a:ext cx="376186" cy="380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0" name="TextBox 199"/>
            <p:cNvSpPr txBox="1"/>
            <p:nvPr/>
          </p:nvSpPr>
          <p:spPr>
            <a:xfrm>
              <a:off x="6380915" y="1958828"/>
              <a:ext cx="7886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75" algn="ctr" defTabSz="914400">
                <a:buClr>
                  <a:prstClr val="black">
                    <a:lumMod val="65000"/>
                    <a:lumOff val="35000"/>
                  </a:prstClr>
                </a:buClr>
                <a:buSzPct val="100000"/>
              </a:pPr>
              <a:r>
                <a:rPr lang="en-US" altLang="ko-KR" sz="12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2</a:t>
              </a:r>
              <a:endParaRPr lang="ko-KR" altLang="en-US" sz="12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6317114" y="3981861"/>
            <a:ext cx="3205514" cy="1180293"/>
            <a:chOff x="6317114" y="1630351"/>
            <a:chExt cx="3205514" cy="1180293"/>
          </a:xfrm>
        </p:grpSpPr>
        <p:sp>
          <p:nvSpPr>
            <p:cNvPr id="202" name="직사각형 201"/>
            <p:cNvSpPr/>
            <p:nvPr/>
          </p:nvSpPr>
          <p:spPr>
            <a:xfrm>
              <a:off x="6350835" y="1678458"/>
              <a:ext cx="3171793" cy="1132186"/>
            </a:xfrm>
            <a:prstGeom prst="rect">
              <a:avLst/>
            </a:prstGeom>
            <a:gradFill flip="none" rotWithShape="1">
              <a:gsLst>
                <a:gs pos="50000">
                  <a:schemeClr val="bg1"/>
                </a:gs>
                <a:gs pos="50000">
                  <a:srgbClr val="FAFAFA"/>
                </a:gs>
              </a:gsLst>
              <a:lin ang="13500000" scaled="1"/>
              <a:tileRect/>
            </a:gradFill>
            <a:ln w="6350">
              <a:solidFill>
                <a:srgbClr val="A0A0A0"/>
              </a:solidFill>
            </a:ln>
            <a:effectLst>
              <a:outerShdw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88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딥러닝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기반 앙상블 의도 분석 및 예외처리 기술 보유</a:t>
              </a:r>
              <a:endParaRPr lang="en-US" altLang="ko-KR" sz="10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AI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기술변화에 최적화된 모듈화 구조</a:t>
              </a:r>
              <a:endParaRPr lang="en-US" altLang="ko-KR" sz="10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자유로운 지식의 통합</a:t>
              </a: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분리를 이용한 멀티 </a:t>
              </a: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대화엔진</a:t>
              </a:r>
              <a:endParaRPr lang="en-US" altLang="ko-KR" sz="10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실시간 상담 </a:t>
              </a: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어드바이저와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상담사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피드백 반영한 </a:t>
              </a: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대화엔진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학습</a:t>
              </a:r>
              <a:endParaRPr lang="ko-KR" altLang="en-US" sz="10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203" name="Picture 120" descr="민영 도형-3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114" y="1630351"/>
              <a:ext cx="376186" cy="380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TextBox 203"/>
            <p:cNvSpPr txBox="1"/>
            <p:nvPr/>
          </p:nvSpPr>
          <p:spPr>
            <a:xfrm>
              <a:off x="6380915" y="1666728"/>
              <a:ext cx="7886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75" algn="ctr" defTabSz="914400">
                <a:buClr>
                  <a:prstClr val="black">
                    <a:lumMod val="65000"/>
                    <a:lumOff val="35000"/>
                  </a:prstClr>
                </a:buClr>
                <a:buSzPct val="100000"/>
              </a:pPr>
              <a:r>
                <a:rPr lang="en-US" altLang="ko-KR" sz="12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3</a:t>
              </a:r>
              <a:endParaRPr lang="ko-KR" altLang="en-US" sz="12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6317114" y="5314081"/>
            <a:ext cx="3207886" cy="812767"/>
            <a:chOff x="6317114" y="1529113"/>
            <a:chExt cx="3207886" cy="751595"/>
          </a:xfrm>
        </p:grpSpPr>
        <p:sp>
          <p:nvSpPr>
            <p:cNvPr id="206" name="직사각형 205"/>
            <p:cNvSpPr/>
            <p:nvPr/>
          </p:nvSpPr>
          <p:spPr>
            <a:xfrm>
              <a:off x="6350836" y="1564347"/>
              <a:ext cx="3174164" cy="716361"/>
            </a:xfrm>
            <a:prstGeom prst="rect">
              <a:avLst/>
            </a:prstGeom>
            <a:gradFill flip="none" rotWithShape="1">
              <a:gsLst>
                <a:gs pos="50000">
                  <a:schemeClr val="bg1"/>
                </a:gs>
                <a:gs pos="50000">
                  <a:srgbClr val="FAFAFA"/>
                </a:gs>
              </a:gsLst>
              <a:lin ang="13500000" scaled="1"/>
              <a:tileRect/>
            </a:gradFill>
            <a:ln w="6350">
              <a:solidFill>
                <a:srgbClr val="A0A0A0"/>
              </a:solidFill>
            </a:ln>
            <a:effectLst>
              <a:outerShdw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88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콜인프라와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STT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연계 및 학습</a:t>
              </a: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최적화</a:t>
              </a:r>
              <a:endParaRPr lang="en-US" altLang="ko-KR" sz="10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관리자를 위한 실시간 감청 및 모니터링 제공</a:t>
              </a:r>
              <a:endParaRPr lang="en-US" altLang="ko-KR" sz="10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90000" lvl="1" indent="-90000" latinLnBrk="0">
                <a:lnSpc>
                  <a:spcPct val="110000"/>
                </a:lnSpc>
                <a:buClr>
                  <a:srgbClr val="2385C6"/>
                </a:buClr>
                <a:buFont typeface="Arial" pitchFamily="34" charset="0"/>
                <a:buChar char="•"/>
              </a:pP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대시보드를 통한 이슈 알림</a:t>
              </a: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리스크 관리</a:t>
              </a:r>
              <a:r>
                <a:rPr lang="en-US" altLang="ko-KR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/Biz </a:t>
              </a:r>
              <a:r>
                <a:rPr lang="ko-KR" altLang="en-US" sz="1050" spc="-2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인사이트</a:t>
              </a:r>
              <a:r>
                <a:rPr lang="ko-KR" altLang="en-US" sz="105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도출</a:t>
              </a:r>
              <a:endParaRPr lang="ko-KR" altLang="en-US" sz="10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207" name="Picture 120" descr="민영 도형-3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114" y="1529113"/>
              <a:ext cx="376186" cy="380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" name="TextBox 207"/>
            <p:cNvSpPr txBox="1"/>
            <p:nvPr/>
          </p:nvSpPr>
          <p:spPr>
            <a:xfrm>
              <a:off x="6380915" y="1548692"/>
              <a:ext cx="7886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75" algn="ctr" defTabSz="914400">
                <a:buClr>
                  <a:prstClr val="black">
                    <a:lumMod val="65000"/>
                    <a:lumOff val="35000"/>
                  </a:prstClr>
                </a:buClr>
                <a:buSzPct val="100000"/>
              </a:pPr>
              <a:r>
                <a:rPr lang="en-US" altLang="ko-KR" sz="12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4</a:t>
              </a:r>
              <a:endParaRPr lang="ko-KR" altLang="en-US" sz="12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209" name="그룹 208"/>
          <p:cNvGrpSpPr/>
          <p:nvPr/>
        </p:nvGrpSpPr>
        <p:grpSpPr>
          <a:xfrm>
            <a:off x="3499439" y="1927586"/>
            <a:ext cx="849595" cy="849596"/>
            <a:chOff x="399034" y="1775186"/>
            <a:chExt cx="849595" cy="849596"/>
          </a:xfrm>
        </p:grpSpPr>
        <p:sp>
          <p:nvSpPr>
            <p:cNvPr id="210" name="타원 209"/>
            <p:cNvSpPr/>
            <p:nvPr/>
          </p:nvSpPr>
          <p:spPr>
            <a:xfrm>
              <a:off x="399034" y="1775186"/>
              <a:ext cx="849595" cy="849596"/>
            </a:xfrm>
            <a:prstGeom prst="ellipse">
              <a:avLst/>
            </a:prstGeom>
            <a:solidFill>
              <a:srgbClr val="004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1" name="타원 210"/>
            <p:cNvSpPr/>
            <p:nvPr/>
          </p:nvSpPr>
          <p:spPr>
            <a:xfrm>
              <a:off x="463667" y="1839819"/>
              <a:ext cx="720329" cy="720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2" name="이등변 삼각형 211"/>
            <p:cNvSpPr/>
            <p:nvPr/>
          </p:nvSpPr>
          <p:spPr>
            <a:xfrm rot="8100000">
              <a:off x="1073354" y="2488950"/>
              <a:ext cx="98216" cy="84669"/>
            </a:xfrm>
            <a:prstGeom prst="triangle">
              <a:avLst/>
            </a:prstGeom>
            <a:solidFill>
              <a:srgbClr val="004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3" name="직사각형 89"/>
            <p:cNvSpPr>
              <a:spLocks noChangeArrowheads="1"/>
            </p:cNvSpPr>
            <p:nvPr/>
          </p:nvSpPr>
          <p:spPr bwMode="auto">
            <a:xfrm>
              <a:off x="592358" y="1992234"/>
              <a:ext cx="462948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2B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0" algn="ctr" latinLnBrk="0"/>
              <a:r>
                <a:rPr lang="ko-KR" altLang="en-US" sz="1100" spc="-6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rPr>
                <a:t>성공전략</a:t>
              </a:r>
              <a:endParaRPr lang="en-US" altLang="ko-KR" sz="11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  <a:p>
              <a:pPr lvl="0" algn="ctr" latinLnBrk="0"/>
              <a:r>
                <a:rPr lang="en-US" altLang="ko-KR" sz="1600" spc="-6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00B0F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rPr>
                <a:t>01</a:t>
              </a:r>
              <a:endParaRPr lang="ko-KR" altLang="en-US" sz="11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3499439" y="2956286"/>
            <a:ext cx="849595" cy="849596"/>
            <a:chOff x="399034" y="1775186"/>
            <a:chExt cx="849595" cy="849596"/>
          </a:xfrm>
        </p:grpSpPr>
        <p:sp>
          <p:nvSpPr>
            <p:cNvPr id="215" name="타원 214"/>
            <p:cNvSpPr/>
            <p:nvPr/>
          </p:nvSpPr>
          <p:spPr>
            <a:xfrm>
              <a:off x="399034" y="1775186"/>
              <a:ext cx="849595" cy="849596"/>
            </a:xfrm>
            <a:prstGeom prst="ellipse">
              <a:avLst/>
            </a:prstGeom>
            <a:solidFill>
              <a:srgbClr val="004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6" name="타원 215"/>
            <p:cNvSpPr/>
            <p:nvPr/>
          </p:nvSpPr>
          <p:spPr>
            <a:xfrm>
              <a:off x="463667" y="1839819"/>
              <a:ext cx="720329" cy="720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7" name="이등변 삼각형 216"/>
            <p:cNvSpPr/>
            <p:nvPr/>
          </p:nvSpPr>
          <p:spPr>
            <a:xfrm rot="8100000">
              <a:off x="1073354" y="2488950"/>
              <a:ext cx="98216" cy="84669"/>
            </a:xfrm>
            <a:prstGeom prst="triangle">
              <a:avLst/>
            </a:prstGeom>
            <a:solidFill>
              <a:srgbClr val="004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8" name="직사각형 89"/>
            <p:cNvSpPr>
              <a:spLocks noChangeArrowheads="1"/>
            </p:cNvSpPr>
            <p:nvPr/>
          </p:nvSpPr>
          <p:spPr bwMode="auto">
            <a:xfrm>
              <a:off x="592358" y="1992234"/>
              <a:ext cx="462948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2B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0" algn="ctr" latinLnBrk="0"/>
              <a:r>
                <a:rPr lang="ko-KR" altLang="en-US" sz="1100" spc="-6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rPr>
                <a:t>성공전략</a:t>
              </a:r>
              <a:endParaRPr lang="en-US" altLang="ko-KR" sz="11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  <a:p>
              <a:pPr algn="ctr" latinLnBrk="0"/>
              <a:r>
                <a:rPr lang="en-US" altLang="ko-KR" sz="1600" spc="-6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00B0F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rPr>
                <a:t>02</a:t>
              </a:r>
              <a:endParaRPr lang="ko-KR" altLang="en-US" sz="16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19" name="그룹 218"/>
          <p:cNvGrpSpPr/>
          <p:nvPr/>
        </p:nvGrpSpPr>
        <p:grpSpPr>
          <a:xfrm>
            <a:off x="3499439" y="3984986"/>
            <a:ext cx="849595" cy="849596"/>
            <a:chOff x="399034" y="1775186"/>
            <a:chExt cx="849595" cy="849596"/>
          </a:xfrm>
        </p:grpSpPr>
        <p:sp>
          <p:nvSpPr>
            <p:cNvPr id="220" name="타원 219"/>
            <p:cNvSpPr/>
            <p:nvPr/>
          </p:nvSpPr>
          <p:spPr>
            <a:xfrm>
              <a:off x="399034" y="1775186"/>
              <a:ext cx="849595" cy="849596"/>
            </a:xfrm>
            <a:prstGeom prst="ellipse">
              <a:avLst/>
            </a:prstGeom>
            <a:solidFill>
              <a:srgbClr val="004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1" name="타원 220"/>
            <p:cNvSpPr/>
            <p:nvPr/>
          </p:nvSpPr>
          <p:spPr>
            <a:xfrm>
              <a:off x="463667" y="1839819"/>
              <a:ext cx="720329" cy="720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2" name="이등변 삼각형 221"/>
            <p:cNvSpPr/>
            <p:nvPr/>
          </p:nvSpPr>
          <p:spPr>
            <a:xfrm rot="8100000">
              <a:off x="1073354" y="2488950"/>
              <a:ext cx="98216" cy="84669"/>
            </a:xfrm>
            <a:prstGeom prst="triangle">
              <a:avLst/>
            </a:prstGeom>
            <a:solidFill>
              <a:srgbClr val="004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3" name="직사각형 89"/>
            <p:cNvSpPr>
              <a:spLocks noChangeArrowheads="1"/>
            </p:cNvSpPr>
            <p:nvPr/>
          </p:nvSpPr>
          <p:spPr bwMode="auto">
            <a:xfrm>
              <a:off x="592358" y="1992234"/>
              <a:ext cx="462948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2B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0" algn="ctr" latinLnBrk="0"/>
              <a:r>
                <a:rPr lang="ko-KR" altLang="en-US" sz="1100" spc="-6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rPr>
                <a:t>성공전략</a:t>
              </a:r>
              <a:endParaRPr lang="en-US" altLang="ko-KR" sz="11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  <a:p>
              <a:pPr algn="ctr" latinLnBrk="0"/>
              <a:r>
                <a:rPr lang="en-US" altLang="ko-KR" sz="1600" spc="-6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00B0F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rPr>
                <a:t>03</a:t>
              </a:r>
              <a:endParaRPr lang="ko-KR" altLang="en-US" sz="16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3499439" y="5013686"/>
            <a:ext cx="849595" cy="849596"/>
            <a:chOff x="399034" y="1775186"/>
            <a:chExt cx="849595" cy="849596"/>
          </a:xfrm>
        </p:grpSpPr>
        <p:sp>
          <p:nvSpPr>
            <p:cNvPr id="225" name="타원 224"/>
            <p:cNvSpPr/>
            <p:nvPr/>
          </p:nvSpPr>
          <p:spPr>
            <a:xfrm>
              <a:off x="399034" y="1775186"/>
              <a:ext cx="849595" cy="849596"/>
            </a:xfrm>
            <a:prstGeom prst="ellipse">
              <a:avLst/>
            </a:prstGeom>
            <a:solidFill>
              <a:srgbClr val="004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463667" y="1839819"/>
              <a:ext cx="720329" cy="720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7" name="이등변 삼각형 226"/>
            <p:cNvSpPr/>
            <p:nvPr/>
          </p:nvSpPr>
          <p:spPr>
            <a:xfrm rot="8100000">
              <a:off x="1073354" y="2488950"/>
              <a:ext cx="98216" cy="84669"/>
            </a:xfrm>
            <a:prstGeom prst="triangle">
              <a:avLst/>
            </a:prstGeom>
            <a:solidFill>
              <a:srgbClr val="004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8" name="직사각형 89"/>
            <p:cNvSpPr>
              <a:spLocks noChangeArrowheads="1"/>
            </p:cNvSpPr>
            <p:nvPr/>
          </p:nvSpPr>
          <p:spPr bwMode="auto">
            <a:xfrm>
              <a:off x="592358" y="1992234"/>
              <a:ext cx="462948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2B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0" algn="ctr" latinLnBrk="0"/>
              <a:r>
                <a:rPr lang="ko-KR" altLang="en-US" sz="1100" spc="-6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rPr>
                <a:t>성공전략</a:t>
              </a:r>
              <a:endParaRPr lang="en-US" altLang="ko-KR" sz="11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  <a:p>
              <a:pPr algn="ctr" latinLnBrk="0"/>
              <a:r>
                <a:rPr lang="en-US" altLang="ko-KR" sz="1600" spc="-6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00B0F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anose="020B0604020202020204" pitchFamily="34" charset="0"/>
                </a:rPr>
                <a:t>04</a:t>
              </a:r>
              <a:endParaRPr lang="ko-KR" altLang="en-US" sz="16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5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01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51532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20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년 이상의 </a:t>
              </a:r>
              <a:r>
                <a:rPr lang="en-US" altLang="ko-KR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NLP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노하우와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인프라 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활용 </a:t>
              </a:r>
              <a:r>
                <a:rPr lang="en-US" altLang="ko-KR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+ STT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전문업체의 만남</a:t>
              </a:r>
              <a:endParaRPr lang="ko-KR" altLang="en-US" sz="16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1521570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자연어 처리 전문 기업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01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60" name="그룹 259"/>
          <p:cNvGrpSpPr/>
          <p:nvPr/>
        </p:nvGrpSpPr>
        <p:grpSpPr>
          <a:xfrm>
            <a:off x="377834" y="2228187"/>
            <a:ext cx="9147166" cy="4080538"/>
            <a:chOff x="377834" y="2228187"/>
            <a:chExt cx="9147166" cy="4080538"/>
          </a:xfrm>
        </p:grpSpPr>
        <p:grpSp>
          <p:nvGrpSpPr>
            <p:cNvPr id="97" name="그룹 96"/>
            <p:cNvGrpSpPr/>
            <p:nvPr/>
          </p:nvGrpSpPr>
          <p:grpSpPr>
            <a:xfrm>
              <a:off x="377834" y="2228187"/>
              <a:ext cx="4212000" cy="4080538"/>
              <a:chOff x="377834" y="1463459"/>
              <a:chExt cx="4212000" cy="4080538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직각 삼각형 98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00" name="한쪽 모서리가 잘린 사각형 99"/>
              <p:cNvSpPr/>
              <p:nvPr/>
            </p:nvSpPr>
            <p:spPr>
              <a:xfrm>
                <a:off x="377834" y="1583402"/>
                <a:ext cx="4212000" cy="288000"/>
              </a:xfrm>
              <a:prstGeom prst="snip1Rect">
                <a:avLst>
                  <a:gd name="adj" fmla="val 31366"/>
                </a:avLst>
              </a:prstGeom>
              <a:solidFill>
                <a:srgbClr val="83B44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33098" y="1635069"/>
                <a:ext cx="9105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NHN </a:t>
                </a:r>
                <a:r>
                  <a:rPr lang="en-US" altLang="ko-KR" sz="12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Diquest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pic>
            <p:nvPicPr>
              <p:cNvPr id="102" name="그림 101" descr="그림자-01.png"/>
              <p:cNvPicPr>
                <a:picLocks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12777" t="-19474" r="12777"/>
              <a:stretch/>
            </p:blipFill>
            <p:spPr>
              <a:xfrm rot="13500000">
                <a:off x="4339449" y="1623522"/>
                <a:ext cx="371848" cy="51721"/>
              </a:xfrm>
              <a:prstGeom prst="rect">
                <a:avLst/>
              </a:prstGeom>
            </p:spPr>
          </p:pic>
        </p:grpSp>
        <p:grpSp>
          <p:nvGrpSpPr>
            <p:cNvPr id="109" name="그룹 108"/>
            <p:cNvGrpSpPr/>
            <p:nvPr/>
          </p:nvGrpSpPr>
          <p:grpSpPr>
            <a:xfrm>
              <a:off x="4808538" y="2228188"/>
              <a:ext cx="4716462" cy="4080537"/>
              <a:chOff x="377834" y="1463460"/>
              <a:chExt cx="4716462" cy="4080537"/>
            </a:xfrm>
          </p:grpSpPr>
          <p:cxnSp>
            <p:nvCxnSpPr>
              <p:cNvPr id="110" name="직선 연결선 109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각 삼각형 110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12" name="한쪽 모서리가 잘린 사각형 111"/>
              <p:cNvSpPr/>
              <p:nvPr/>
            </p:nvSpPr>
            <p:spPr>
              <a:xfrm>
                <a:off x="377834" y="1583402"/>
                <a:ext cx="4716462" cy="288000"/>
              </a:xfrm>
              <a:prstGeom prst="snip1Rect">
                <a:avLst>
                  <a:gd name="adj" fmla="val 31366"/>
                </a:avLst>
              </a:prstGeom>
              <a:solidFill>
                <a:srgbClr val="83B44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33098" y="1635069"/>
                <a:ext cx="5834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주요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연혁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pic>
            <p:nvPicPr>
              <p:cNvPr id="114" name="그림 113" descr="그림자-01.png"/>
              <p:cNvPicPr>
                <a:picLocks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12777" t="-19474" r="12777"/>
              <a:stretch/>
            </p:blipFill>
            <p:spPr>
              <a:xfrm rot="13500000">
                <a:off x="4842610" y="1623523"/>
                <a:ext cx="371848" cy="51721"/>
              </a:xfrm>
              <a:prstGeom prst="rect">
                <a:avLst/>
              </a:prstGeom>
            </p:spPr>
          </p:pic>
        </p:grpSp>
      </p:grpSp>
      <p:grpSp>
        <p:nvGrpSpPr>
          <p:cNvPr id="410" name="그룹 409"/>
          <p:cNvGrpSpPr/>
          <p:nvPr/>
        </p:nvGrpSpPr>
        <p:grpSpPr>
          <a:xfrm>
            <a:off x="1047166" y="2783531"/>
            <a:ext cx="2885382" cy="2765732"/>
            <a:chOff x="12210433" y="1855919"/>
            <a:chExt cx="3418116" cy="3418114"/>
          </a:xfrm>
        </p:grpSpPr>
        <p:sp>
          <p:nvSpPr>
            <p:cNvPr id="411" name="타원 410"/>
            <p:cNvSpPr/>
            <p:nvPr/>
          </p:nvSpPr>
          <p:spPr>
            <a:xfrm>
              <a:off x="12524137" y="2162103"/>
              <a:ext cx="2801926" cy="280192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2" name="도넛 411"/>
            <p:cNvSpPr/>
            <p:nvPr/>
          </p:nvSpPr>
          <p:spPr>
            <a:xfrm>
              <a:off x="12210433" y="1855919"/>
              <a:ext cx="3418116" cy="3418114"/>
            </a:xfrm>
            <a:prstGeom prst="donut">
              <a:avLst>
                <a:gd name="adj" fmla="val 8149"/>
              </a:avLst>
            </a:prstGeom>
            <a:solidFill>
              <a:srgbClr val="DBF4F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3" name="그룹 412"/>
            <p:cNvGrpSpPr/>
            <p:nvPr/>
          </p:nvGrpSpPr>
          <p:grpSpPr>
            <a:xfrm>
              <a:off x="12698560" y="4011802"/>
              <a:ext cx="2312362" cy="334937"/>
              <a:chOff x="3758454" y="4487604"/>
              <a:chExt cx="2312362" cy="334937"/>
            </a:xfrm>
            <a:solidFill>
              <a:sysClr val="window" lastClr="FFFFFF"/>
            </a:solidFill>
          </p:grpSpPr>
          <p:sp>
            <p:nvSpPr>
              <p:cNvPr id="416" name="TextBox 415"/>
              <p:cNvSpPr txBox="1"/>
              <p:nvPr/>
            </p:nvSpPr>
            <p:spPr>
              <a:xfrm>
                <a:off x="3758454" y="4487604"/>
                <a:ext cx="995785" cy="32316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A50A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Di</a:t>
                </a:r>
                <a:r>
                  <a:rPr kumimoji="0" lang="en-US" altLang="ko-KR" sz="1500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alogue</a:t>
                </a:r>
                <a:endParaRPr kumimoji="0" lang="ko-KR" altLang="en-US" sz="15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5054191" y="4499376"/>
                <a:ext cx="1016625" cy="3231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A50A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Quest</a:t>
                </a:r>
                <a:r>
                  <a:rPr kumimoji="0" lang="en-US" altLang="ko-KR" sz="1500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ion</a:t>
                </a:r>
                <a:endParaRPr kumimoji="0" lang="ko-KR" altLang="en-US" sz="15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4" name="십자형 413"/>
            <p:cNvSpPr/>
            <p:nvPr/>
          </p:nvSpPr>
          <p:spPr>
            <a:xfrm>
              <a:off x="13789264" y="4087441"/>
              <a:ext cx="212942" cy="212942"/>
            </a:xfrm>
            <a:prstGeom prst="plus">
              <a:avLst>
                <a:gd name="adj" fmla="val 39599"/>
              </a:avLst>
            </a:prstGeom>
            <a:solidFill>
              <a:srgbClr val="50B8E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15" name="그림 41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7941" y="2353645"/>
              <a:ext cx="2723746" cy="1838478"/>
            </a:xfrm>
            <a:prstGeom prst="rect">
              <a:avLst/>
            </a:prstGeom>
          </p:spPr>
        </p:pic>
      </p:grpSp>
      <p:sp>
        <p:nvSpPr>
          <p:cNvPr id="418" name="TextBox 417"/>
          <p:cNvSpPr txBox="1"/>
          <p:nvPr/>
        </p:nvSpPr>
        <p:spPr>
          <a:xfrm>
            <a:off x="369731" y="5597128"/>
            <a:ext cx="4422610" cy="79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대화를 뜻하는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A50A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Dialogue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질문을 뜻하는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A50A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Question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조합한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다이퀘스트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endParaRPr lang="en-US" altLang="ko-KR" sz="11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사명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안에는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대화를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 기계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(IT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자유롭게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소통하고자 하는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1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NHN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다이퀘스트의 이상향이 담겨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있습니다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</p:txBody>
      </p:sp>
      <p:sp>
        <p:nvSpPr>
          <p:cNvPr id="419" name="자유형 418"/>
          <p:cNvSpPr/>
          <p:nvPr/>
        </p:nvSpPr>
        <p:spPr>
          <a:xfrm rot="16200000">
            <a:off x="3585631" y="4391876"/>
            <a:ext cx="3312000" cy="161102"/>
          </a:xfrm>
          <a:custGeom>
            <a:avLst/>
            <a:gdLst>
              <a:gd name="connsiteX0" fmla="*/ 6943855 w 7183916"/>
              <a:gd name="connsiteY0" fmla="*/ 0 h 148224"/>
              <a:gd name="connsiteX1" fmla="*/ 7183916 w 7183916"/>
              <a:gd name="connsiteY1" fmla="*/ 148224 h 148224"/>
              <a:gd name="connsiteX2" fmla="*/ 6943855 w 7183916"/>
              <a:gd name="connsiteY2" fmla="*/ 148224 h 148224"/>
              <a:gd name="connsiteX3" fmla="*/ 6943855 w 7183916"/>
              <a:gd name="connsiteY3" fmla="*/ 146998 h 148224"/>
              <a:gd name="connsiteX4" fmla="*/ 0 w 7183916"/>
              <a:gd name="connsiteY4" fmla="*/ 146998 h 148224"/>
              <a:gd name="connsiteX5" fmla="*/ 0 w 7183916"/>
              <a:gd name="connsiteY5" fmla="*/ 88896 h 148224"/>
              <a:gd name="connsiteX6" fmla="*/ 6943855 w 7183916"/>
              <a:gd name="connsiteY6" fmla="*/ 88896 h 14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916" h="148224">
                <a:moveTo>
                  <a:pt x="6943855" y="0"/>
                </a:moveTo>
                <a:lnTo>
                  <a:pt x="7183916" y="148224"/>
                </a:lnTo>
                <a:lnTo>
                  <a:pt x="6943855" y="148224"/>
                </a:lnTo>
                <a:lnTo>
                  <a:pt x="6943855" y="146998"/>
                </a:lnTo>
                <a:lnTo>
                  <a:pt x="0" y="146998"/>
                </a:lnTo>
                <a:lnTo>
                  <a:pt x="0" y="88896"/>
                </a:lnTo>
                <a:lnTo>
                  <a:pt x="6943855" y="88896"/>
                </a:lnTo>
                <a:close/>
              </a:path>
            </a:pathLst>
          </a:custGeom>
          <a:pattFill prst="dkUpDiag">
            <a:fgClr>
              <a:sysClr val="window" lastClr="FFFFFF">
                <a:lumMod val="65000"/>
              </a:sysClr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0" name="타원 419"/>
          <p:cNvSpPr/>
          <p:nvPr/>
        </p:nvSpPr>
        <p:spPr>
          <a:xfrm>
            <a:off x="5229765" y="3327052"/>
            <a:ext cx="118054" cy="122511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759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1" name="타원 420"/>
          <p:cNvSpPr/>
          <p:nvPr/>
        </p:nvSpPr>
        <p:spPr>
          <a:xfrm>
            <a:off x="5227005" y="4511558"/>
            <a:ext cx="118054" cy="122511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759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2" name="타원 421"/>
          <p:cNvSpPr/>
          <p:nvPr/>
        </p:nvSpPr>
        <p:spPr>
          <a:xfrm>
            <a:off x="5227005" y="5769963"/>
            <a:ext cx="118054" cy="122511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759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6232528" y="5135806"/>
            <a:ext cx="212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sz="1600" dirty="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TART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 기술 축적 단계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5" name="모서리가 둥근 직사각형 424"/>
          <p:cNvSpPr/>
          <p:nvPr/>
        </p:nvSpPr>
        <p:spPr>
          <a:xfrm>
            <a:off x="6075333" y="5474360"/>
            <a:ext cx="3043650" cy="717578"/>
          </a:xfrm>
          <a:prstGeom prst="roundRect">
            <a:avLst>
              <a:gd name="adj" fmla="val 571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marL="90488" indent="-90488" latinLnBrk="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기술혁신형</a:t>
            </a:r>
            <a:r>
              <a:rPr lang="ko-KR" altLang="en-US" sz="10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중소기업</a:t>
            </a:r>
            <a:r>
              <a:rPr lang="en-US" altLang="ko-KR" sz="10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(INNO-BIZ) </a:t>
            </a:r>
            <a:r>
              <a:rPr lang="ko-KR" altLang="en-US" sz="10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endParaRPr lang="en-US" altLang="ko-KR" sz="10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90488" indent="-90488" latinLnBrk="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과학기술부 </a:t>
            </a: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신기술인정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(KT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마크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marL="90488" indent="-90488" latinLnBrk="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다이퀘스트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설립</a:t>
            </a:r>
            <a:endParaRPr lang="ko-KR" altLang="en-US" sz="10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5385350" y="5488792"/>
            <a:ext cx="834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2005 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6290358" y="3909505"/>
            <a:ext cx="23696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</a:t>
            </a:r>
            <a:r>
              <a:rPr lang="en-US" altLang="ko-KR" sz="1600" dirty="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ROWTH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응용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발전 단계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600" dirty="0">
              <a:solidFill>
                <a:srgbClr val="00B0F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2" name="모서리가 둥근 직사각형 441"/>
          <p:cNvSpPr/>
          <p:nvPr/>
        </p:nvSpPr>
        <p:spPr>
          <a:xfrm>
            <a:off x="6075333" y="4235739"/>
            <a:ext cx="3043650" cy="717578"/>
          </a:xfrm>
          <a:prstGeom prst="roundRect">
            <a:avLst>
              <a:gd name="adj" fmla="val 571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marL="90488" indent="-90488" latinLnBrk="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디지털타임즈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/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전자신문 인기 상품 선정</a:t>
            </a: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90488" indent="-90488" latinLnBrk="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경영혁신형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중소기업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(MAIN-BIZ)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90488" indent="-90488" latinLnBrk="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IT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히트 상품 선정</a:t>
            </a:r>
            <a:endParaRPr lang="ko-KR" altLang="en-US" sz="10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3" name="TextBox 442"/>
          <p:cNvSpPr txBox="1"/>
          <p:nvPr/>
        </p:nvSpPr>
        <p:spPr>
          <a:xfrm>
            <a:off x="6331060" y="2757841"/>
            <a:ext cx="221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J</a:t>
            </a:r>
            <a:r>
              <a:rPr lang="en-US" altLang="ko-KR" sz="1600" dirty="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UMP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도약 단계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4" name="모서리가 둥근 직사각형 443"/>
          <p:cNvSpPr/>
          <p:nvPr/>
        </p:nvSpPr>
        <p:spPr>
          <a:xfrm>
            <a:off x="6075333" y="3067917"/>
            <a:ext cx="3043650" cy="717578"/>
          </a:xfrm>
          <a:prstGeom prst="roundRect">
            <a:avLst>
              <a:gd name="adj" fmla="val 571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marL="90488" indent="-90488" latinLnBrk="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엔에이치엔다이퀘스트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주식회사로 사명 변경</a:t>
            </a:r>
            <a:endParaRPr lang="en-US" altLang="ko-KR" sz="10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90488" indent="-90488" latinLnBrk="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000" b="1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NHN </a:t>
            </a:r>
            <a:r>
              <a:rPr lang="ko-KR" altLang="en-US" sz="1000" b="1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계열사</a:t>
            </a:r>
            <a:r>
              <a:rPr lang="en-US" altLang="ko-KR" sz="1000" b="1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b="1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편입</a:t>
            </a:r>
            <a:endParaRPr lang="en-US" altLang="ko-KR" sz="1000" b="1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90488" indent="-90488" latinLnBrk="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산업통상자원부 우수기술연구센터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(ATC)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10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5376000" y="4221759"/>
            <a:ext cx="834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2012 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2006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5424344" y="3024562"/>
            <a:ext cx="834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 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2013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1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직사각형 267"/>
          <p:cNvSpPr/>
          <p:nvPr/>
        </p:nvSpPr>
        <p:spPr>
          <a:xfrm>
            <a:off x="8345358" y="2762194"/>
            <a:ext cx="955809" cy="3546531"/>
          </a:xfrm>
          <a:prstGeom prst="rect">
            <a:avLst/>
          </a:prstGeom>
          <a:pattFill prst="dkUpDiag">
            <a:fgClr>
              <a:srgbClr val="DFE5E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01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51532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20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년 이상의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NLP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노하우와 인프라 활용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+ STT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전문업체의 만남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809376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끊임없는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자연언어처리 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연구로 이루어진 원천 기술 보유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02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60" name="그룹 259"/>
          <p:cNvGrpSpPr/>
          <p:nvPr/>
        </p:nvGrpSpPr>
        <p:grpSpPr>
          <a:xfrm>
            <a:off x="377834" y="2228187"/>
            <a:ext cx="9147166" cy="4080538"/>
            <a:chOff x="377834" y="2228187"/>
            <a:chExt cx="9147166" cy="4080538"/>
          </a:xfrm>
        </p:grpSpPr>
        <p:grpSp>
          <p:nvGrpSpPr>
            <p:cNvPr id="97" name="그룹 96"/>
            <p:cNvGrpSpPr/>
            <p:nvPr/>
          </p:nvGrpSpPr>
          <p:grpSpPr>
            <a:xfrm>
              <a:off x="377834" y="2228187"/>
              <a:ext cx="4212000" cy="4080538"/>
              <a:chOff x="377834" y="1463459"/>
              <a:chExt cx="4212000" cy="4080538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직각 삼각형 98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00" name="한쪽 모서리가 잘린 사각형 99"/>
              <p:cNvSpPr/>
              <p:nvPr/>
            </p:nvSpPr>
            <p:spPr>
              <a:xfrm>
                <a:off x="377834" y="1583402"/>
                <a:ext cx="4212000" cy="288000"/>
              </a:xfrm>
              <a:prstGeom prst="snip1Rect">
                <a:avLst>
                  <a:gd name="adj" fmla="val 31366"/>
                </a:avLst>
              </a:prstGeom>
              <a:solidFill>
                <a:srgbClr val="83B44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33098" y="1635069"/>
                <a:ext cx="193001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ko-KR" altLang="en-US" sz="12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인포채터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연혁 및 </a:t>
                </a:r>
                <a:r>
                  <a:rPr lang="ko-KR" altLang="en-US" sz="12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수상인증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내역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pic>
            <p:nvPicPr>
              <p:cNvPr id="102" name="그림 101" descr="그림자-01.png"/>
              <p:cNvPicPr>
                <a:picLocks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12777" t="-19474" r="12777"/>
              <a:stretch/>
            </p:blipFill>
            <p:spPr>
              <a:xfrm rot="13500000">
                <a:off x="4339449" y="1623522"/>
                <a:ext cx="371848" cy="51721"/>
              </a:xfrm>
              <a:prstGeom prst="rect">
                <a:avLst/>
              </a:prstGeom>
            </p:spPr>
          </p:pic>
        </p:grpSp>
        <p:grpSp>
          <p:nvGrpSpPr>
            <p:cNvPr id="109" name="그룹 108"/>
            <p:cNvGrpSpPr/>
            <p:nvPr/>
          </p:nvGrpSpPr>
          <p:grpSpPr>
            <a:xfrm>
              <a:off x="4808538" y="2228188"/>
              <a:ext cx="4716462" cy="4080537"/>
              <a:chOff x="377834" y="1463460"/>
              <a:chExt cx="4716462" cy="4080537"/>
            </a:xfrm>
          </p:grpSpPr>
          <p:cxnSp>
            <p:nvCxnSpPr>
              <p:cNvPr id="110" name="직선 연결선 109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각 삼각형 110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12" name="한쪽 모서리가 잘린 사각형 111"/>
              <p:cNvSpPr/>
              <p:nvPr/>
            </p:nvSpPr>
            <p:spPr>
              <a:xfrm>
                <a:off x="377834" y="1583402"/>
                <a:ext cx="4716462" cy="288000"/>
              </a:xfrm>
              <a:prstGeom prst="snip1Rect">
                <a:avLst>
                  <a:gd name="adj" fmla="val 31366"/>
                </a:avLst>
              </a:prstGeom>
              <a:solidFill>
                <a:srgbClr val="83B44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33098" y="1635069"/>
                <a:ext cx="14811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ko-KR" altLang="en-US" sz="12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대화처리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관련 등록 특허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pic>
            <p:nvPicPr>
              <p:cNvPr id="114" name="그림 113" descr="그림자-01.png"/>
              <p:cNvPicPr>
                <a:picLocks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12777" t="-19474" r="12777"/>
              <a:stretch/>
            </p:blipFill>
            <p:spPr>
              <a:xfrm rot="13500000">
                <a:off x="4842610" y="1623523"/>
                <a:ext cx="371848" cy="51721"/>
              </a:xfrm>
              <a:prstGeom prst="rect">
                <a:avLst/>
              </a:prstGeom>
            </p:spPr>
          </p:pic>
        </p:grpSp>
      </p:grpSp>
      <p:sp>
        <p:nvSpPr>
          <p:cNvPr id="145" name="자유형 144"/>
          <p:cNvSpPr/>
          <p:nvPr/>
        </p:nvSpPr>
        <p:spPr>
          <a:xfrm rot="16200000">
            <a:off x="-1070434" y="4428073"/>
            <a:ext cx="3312000" cy="161102"/>
          </a:xfrm>
          <a:custGeom>
            <a:avLst/>
            <a:gdLst>
              <a:gd name="connsiteX0" fmla="*/ 6943855 w 7183916"/>
              <a:gd name="connsiteY0" fmla="*/ 0 h 148224"/>
              <a:gd name="connsiteX1" fmla="*/ 7183916 w 7183916"/>
              <a:gd name="connsiteY1" fmla="*/ 148224 h 148224"/>
              <a:gd name="connsiteX2" fmla="*/ 6943855 w 7183916"/>
              <a:gd name="connsiteY2" fmla="*/ 148224 h 148224"/>
              <a:gd name="connsiteX3" fmla="*/ 6943855 w 7183916"/>
              <a:gd name="connsiteY3" fmla="*/ 146998 h 148224"/>
              <a:gd name="connsiteX4" fmla="*/ 0 w 7183916"/>
              <a:gd name="connsiteY4" fmla="*/ 146998 h 148224"/>
              <a:gd name="connsiteX5" fmla="*/ 0 w 7183916"/>
              <a:gd name="connsiteY5" fmla="*/ 88896 h 148224"/>
              <a:gd name="connsiteX6" fmla="*/ 6943855 w 7183916"/>
              <a:gd name="connsiteY6" fmla="*/ 88896 h 14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916" h="148224">
                <a:moveTo>
                  <a:pt x="6943855" y="0"/>
                </a:moveTo>
                <a:lnTo>
                  <a:pt x="7183916" y="148224"/>
                </a:lnTo>
                <a:lnTo>
                  <a:pt x="6943855" y="148224"/>
                </a:lnTo>
                <a:lnTo>
                  <a:pt x="6943855" y="146998"/>
                </a:lnTo>
                <a:lnTo>
                  <a:pt x="0" y="146998"/>
                </a:lnTo>
                <a:lnTo>
                  <a:pt x="0" y="88896"/>
                </a:lnTo>
                <a:lnTo>
                  <a:pt x="6943855" y="88896"/>
                </a:lnTo>
                <a:close/>
              </a:path>
            </a:pathLst>
          </a:custGeom>
          <a:pattFill prst="dkUpDiag">
            <a:fgClr>
              <a:sysClr val="window" lastClr="FFFFFF">
                <a:lumMod val="65000"/>
              </a:sysClr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573700" y="3420399"/>
            <a:ext cx="118054" cy="122511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759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570940" y="4404880"/>
            <a:ext cx="118054" cy="122511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759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570940" y="5339435"/>
            <a:ext cx="118054" cy="122511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759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96851" y="5256400"/>
            <a:ext cx="83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2003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6" name="Picture 14" descr="이미지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064" b="27872" l="60850" r="81860">
                        <a14:foregroundMark x1="72331" y1="24894" x2="72331" y2="24894"/>
                        <a14:foregroundMark x1="74397" y1="25106" x2="74397" y2="25106"/>
                        <a14:foregroundMark x1="75545" y1="24043" x2="75545" y2="24043"/>
                        <a14:foregroundMark x1="79219" y1="24681" x2="79219" y2="24681"/>
                        <a14:foregroundMark x1="80367" y1="25106" x2="80367" y2="25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43" t="20214" r="17002" b="70986"/>
          <a:stretch/>
        </p:blipFill>
        <p:spPr bwMode="auto">
          <a:xfrm>
            <a:off x="1891303" y="5167521"/>
            <a:ext cx="1058533" cy="17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모서리가 둥근 직사각형 157"/>
          <p:cNvSpPr/>
          <p:nvPr/>
        </p:nvSpPr>
        <p:spPr>
          <a:xfrm>
            <a:off x="1472389" y="5344281"/>
            <a:ext cx="1889755" cy="576000"/>
          </a:xfrm>
          <a:prstGeom prst="roundRect">
            <a:avLst>
              <a:gd name="adj" fmla="val 571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자연어 처리 기반의 사용자 의도 분석</a:t>
            </a:r>
          </a:p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대화형 인터페이스 지원</a:t>
            </a:r>
          </a:p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관리도구를 통한 지식 편집 및 관리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96851" y="4290842"/>
            <a:ext cx="83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2016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920725" y="4153277"/>
            <a:ext cx="999689" cy="158949"/>
            <a:chOff x="1429338" y="1854248"/>
            <a:chExt cx="2499714" cy="365542"/>
          </a:xfrm>
        </p:grpSpPr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338" y="1899297"/>
              <a:ext cx="2253676" cy="320493"/>
            </a:xfrm>
            <a:prstGeom prst="rect">
              <a:avLst/>
            </a:prstGeom>
          </p:spPr>
        </p:pic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9" cstate="print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014" y="1854248"/>
              <a:ext cx="246038" cy="279974"/>
            </a:xfrm>
            <a:prstGeom prst="rect">
              <a:avLst/>
            </a:prstGeom>
          </p:spPr>
        </p:pic>
      </p:grpSp>
      <p:sp>
        <p:nvSpPr>
          <p:cNvPr id="168" name="모서리가 둥근 직사각형 167"/>
          <p:cNvSpPr/>
          <p:nvPr/>
        </p:nvSpPr>
        <p:spPr>
          <a:xfrm>
            <a:off x="1472389" y="4362923"/>
            <a:ext cx="1870718" cy="576000"/>
          </a:xfrm>
          <a:prstGeom prst="roundRect">
            <a:avLst>
              <a:gd name="adj" fmla="val 571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딥러닝</a:t>
            </a: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기술 적용</a:t>
            </a:r>
            <a:endParaRPr lang="en-US" altLang="ko-KR" sz="8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대화 시나리오</a:t>
            </a:r>
            <a:r>
              <a:rPr lang="en-US" altLang="ko-KR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/</a:t>
            </a: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모델 관리 기능 강화</a:t>
            </a:r>
          </a:p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다양한 대화 처리 기법 적용</a:t>
            </a:r>
          </a:p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레거시</a:t>
            </a: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시스템 연계 기능 강화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796851" y="3325284"/>
            <a:ext cx="83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2020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1472389" y="3386739"/>
            <a:ext cx="1870717" cy="576000"/>
          </a:xfrm>
          <a:prstGeom prst="roundRect">
            <a:avLst>
              <a:gd name="adj" fmla="val 571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데이터 분석 및 구축 도구 강화</a:t>
            </a:r>
            <a:endParaRPr lang="en-US" altLang="ko-KR" sz="8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알고리즘 고도화를 통한 정확도 향상</a:t>
            </a:r>
            <a:endParaRPr lang="en-US" altLang="ko-KR" sz="8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테스트 및 튜닝 기능 강화</a:t>
            </a:r>
            <a:endParaRPr lang="en-US" altLang="ko-KR" sz="8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90488" indent="-90488" latinLnBrk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8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모니터링 및 로그분석 기능 강화</a:t>
            </a:r>
            <a:endParaRPr lang="en-US" altLang="ko-KR" sz="8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75" name="그림 1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61" y="3177093"/>
            <a:ext cx="1115017" cy="169276"/>
          </a:xfrm>
          <a:prstGeom prst="rect">
            <a:avLst/>
          </a:prstGeom>
        </p:spPr>
      </p:pic>
      <p:pic>
        <p:nvPicPr>
          <p:cNvPr id="177" name="그림 17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70" y="4198155"/>
            <a:ext cx="498670" cy="334328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80" y="5239158"/>
            <a:ext cx="999450" cy="252858"/>
          </a:xfrm>
          <a:prstGeom prst="rect">
            <a:avLst/>
          </a:prstGeom>
        </p:spPr>
      </p:pic>
      <p:pic>
        <p:nvPicPr>
          <p:cNvPr id="186" name="그림 8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15074" r="14875" b="18139"/>
          <a:stretch/>
        </p:blipFill>
        <p:spPr bwMode="auto">
          <a:xfrm>
            <a:off x="3706047" y="3165008"/>
            <a:ext cx="633516" cy="44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" name="TextBox 203"/>
          <p:cNvSpPr txBox="1"/>
          <p:nvPr/>
        </p:nvSpPr>
        <p:spPr>
          <a:xfrm>
            <a:off x="3437030" y="3643071"/>
            <a:ext cx="11715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GS </a:t>
            </a:r>
            <a:r>
              <a:rPr lang="ko-KR" altLang="en-US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 </a:t>
            </a:r>
            <a:r>
              <a:rPr lang="en-US" altLang="ko-KR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등급 </a:t>
            </a:r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획득</a:t>
            </a:r>
            <a:endParaRPr lang="en-US" altLang="ko-KR" sz="8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2017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8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437030" y="4591052"/>
            <a:ext cx="117155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지능형 문자 상담 </a:t>
            </a:r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  <a:endParaRPr lang="en-US" altLang="ko-KR" sz="8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장관상 </a:t>
            </a:r>
            <a:r>
              <a:rPr lang="ko-KR" altLang="en-US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수상 </a:t>
            </a:r>
            <a:r>
              <a:rPr lang="en-US" altLang="ko-KR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(2015) 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3437030" y="5590256"/>
            <a:ext cx="117155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지능형 질의응답 </a:t>
            </a:r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솔루션</a:t>
            </a:r>
            <a:endParaRPr lang="en-US" altLang="ko-KR" sz="8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장영실상</a:t>
            </a:r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수상 </a:t>
            </a:r>
            <a:r>
              <a:rPr lang="en-US" altLang="ko-KR" sz="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(2001)</a:t>
            </a:r>
          </a:p>
        </p:txBody>
      </p:sp>
      <p:sp>
        <p:nvSpPr>
          <p:cNvPr id="208" name="직사각형 207"/>
          <p:cNvSpPr/>
          <p:nvPr/>
        </p:nvSpPr>
        <p:spPr>
          <a:xfrm>
            <a:off x="6122932" y="2762194"/>
            <a:ext cx="955809" cy="3546531"/>
          </a:xfrm>
          <a:prstGeom prst="rect">
            <a:avLst/>
          </a:prstGeom>
          <a:pattFill prst="dkUpDiag">
            <a:fgClr>
              <a:srgbClr val="DFE5E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5286824" y="2795840"/>
            <a:ext cx="1686117" cy="1065195"/>
            <a:chOff x="734217" y="1455889"/>
            <a:chExt cx="2578442" cy="1567135"/>
          </a:xfrm>
        </p:grpSpPr>
        <p:pic>
          <p:nvPicPr>
            <p:cNvPr id="262" name="그림 2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876" y="1899320"/>
              <a:ext cx="845004" cy="1123704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64" name="직사각형 263"/>
            <p:cNvSpPr/>
            <p:nvPr/>
          </p:nvSpPr>
          <p:spPr>
            <a:xfrm>
              <a:off x="734217" y="1725194"/>
              <a:ext cx="1218318" cy="1698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10-0434688-0000</a:t>
              </a: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2132908" y="1455889"/>
              <a:ext cx="1179751" cy="15395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spcBef>
                  <a:spcPts val="200"/>
                </a:spcBef>
              </a:pPr>
              <a:r>
                <a:rPr lang="ko-KR" altLang="en-US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대화형 </a:t>
              </a:r>
              <a:r>
                <a: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DB, FAQ</a:t>
              </a:r>
              <a:r>
                <a:rPr lang="ko-KR" altLang="en-US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리스트</a:t>
              </a:r>
              <a:r>
                <a:rPr lang="en-US" altLang="ko-KR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웹사이트에 대한 </a:t>
              </a:r>
              <a:r>
                <a:rPr lang="ko-KR" altLang="en-US" sz="9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통합형</a:t>
              </a:r>
              <a:endPara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자연어 질의</a:t>
              </a:r>
              <a:r>
                <a:rPr lang="en-US" altLang="ko-KR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∙</a:t>
              </a: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응답</a:t>
              </a:r>
              <a:endParaRPr lang="en-US" altLang="ko-KR" sz="9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검색시스템 </a:t>
              </a:r>
              <a:r>
                <a:rPr lang="ko-KR" altLang="en-US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방법</a:t>
              </a:r>
            </a:p>
          </p:txBody>
        </p:sp>
        <p:cxnSp>
          <p:nvCxnSpPr>
            <p:cNvPr id="266" name="직선 연결선 265"/>
            <p:cNvCxnSpPr/>
            <p:nvPr/>
          </p:nvCxnSpPr>
          <p:spPr>
            <a:xfrm>
              <a:off x="937653" y="1670352"/>
              <a:ext cx="7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직사각형 266"/>
            <p:cNvSpPr/>
            <p:nvPr/>
          </p:nvSpPr>
          <p:spPr>
            <a:xfrm>
              <a:off x="937654" y="1455889"/>
              <a:ext cx="773866" cy="203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등록특허 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10" name="그룹 209"/>
          <p:cNvGrpSpPr/>
          <p:nvPr/>
        </p:nvGrpSpPr>
        <p:grpSpPr>
          <a:xfrm>
            <a:off x="7507536" y="2786437"/>
            <a:ext cx="1604496" cy="1066866"/>
            <a:chOff x="2426098" y="1455889"/>
            <a:chExt cx="2453628" cy="1569590"/>
          </a:xfrm>
        </p:grpSpPr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741" y="1899320"/>
              <a:ext cx="845004" cy="1123704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7" name="직사각형 256"/>
            <p:cNvSpPr/>
            <p:nvPr/>
          </p:nvSpPr>
          <p:spPr>
            <a:xfrm>
              <a:off x="2426098" y="1725194"/>
              <a:ext cx="1218319" cy="1698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10-0498574-0000</a:t>
              </a: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3862692" y="1485937"/>
              <a:ext cx="1017034" cy="15395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spcBef>
                  <a:spcPts val="200"/>
                </a:spcBef>
              </a:pPr>
              <a:r>
                <a:rPr lang="ko-KR" altLang="en-US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단락 단위의 </a:t>
              </a: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</a:t>
              </a:r>
              <a:endPara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응답 색인을 이용한</a:t>
              </a:r>
              <a:endPara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자연어</a:t>
              </a: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질의</a:t>
              </a:r>
              <a:r>
                <a:rPr lang="en-US" altLang="ko-KR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∙</a:t>
              </a: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응답</a:t>
              </a:r>
              <a:endParaRPr lang="en-US" altLang="ko-KR" sz="9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검색시스템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59" name="직선 연결선 258"/>
            <p:cNvCxnSpPr/>
            <p:nvPr/>
          </p:nvCxnSpPr>
          <p:spPr>
            <a:xfrm>
              <a:off x="2628518" y="1670352"/>
              <a:ext cx="7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직사각형 260"/>
            <p:cNvSpPr/>
            <p:nvPr/>
          </p:nvSpPr>
          <p:spPr>
            <a:xfrm>
              <a:off x="2628518" y="1455889"/>
              <a:ext cx="773866" cy="203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등록특허 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5274535" y="4008815"/>
            <a:ext cx="1631135" cy="1065196"/>
            <a:chOff x="4119296" y="1455889"/>
            <a:chExt cx="2494365" cy="1567135"/>
          </a:xfrm>
        </p:grpSpPr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895" y="1899320"/>
              <a:ext cx="845004" cy="1123704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2" name="직사각형 251"/>
            <p:cNvSpPr/>
            <p:nvPr/>
          </p:nvSpPr>
          <p:spPr>
            <a:xfrm>
              <a:off x="4119296" y="1725194"/>
              <a:ext cx="1218319" cy="1698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5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10-0571443-0000</a:t>
              </a:r>
              <a:endParaRPr lang="en-US" altLang="ko-KR" sz="7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A50A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5630695" y="1461768"/>
              <a:ext cx="982966" cy="15395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spcBef>
                  <a:spcPts val="200"/>
                </a:spcBef>
              </a:pPr>
              <a:r>
                <a:rPr lang="en-US" altLang="ko-KR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CCA</a:t>
              </a: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구조를 이용한</a:t>
              </a:r>
              <a:endPara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다매체 정보제공</a:t>
              </a:r>
              <a:endPara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대화 에이전트</a:t>
              </a:r>
              <a:endParaRPr lang="en-US" altLang="ko-KR" sz="9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 및 방법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54" name="직선 연결선 253"/>
            <p:cNvCxnSpPr/>
            <p:nvPr/>
          </p:nvCxnSpPr>
          <p:spPr>
            <a:xfrm>
              <a:off x="4318670" y="1670352"/>
              <a:ext cx="7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직사각형 254"/>
            <p:cNvSpPr/>
            <p:nvPr/>
          </p:nvSpPr>
          <p:spPr>
            <a:xfrm>
              <a:off x="4318670" y="1455889"/>
              <a:ext cx="773866" cy="203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등록특허 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7494584" y="4069776"/>
            <a:ext cx="1704982" cy="1078246"/>
            <a:chOff x="5731137" y="1455889"/>
            <a:chExt cx="2607290" cy="1586334"/>
          </a:xfrm>
        </p:grpSpPr>
        <p:sp>
          <p:nvSpPr>
            <p:cNvPr id="246" name="직사각형 245"/>
            <p:cNvSpPr/>
            <p:nvPr/>
          </p:nvSpPr>
          <p:spPr>
            <a:xfrm>
              <a:off x="5731137" y="1725194"/>
              <a:ext cx="1218318" cy="1698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10-1106624-0000</a:t>
              </a:r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7187536" y="1608291"/>
              <a:ext cx="1150891" cy="12603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spcBef>
                  <a:spcPts val="200"/>
                </a:spcBef>
              </a:pPr>
              <a:r>
                <a:rPr lang="ko-KR" altLang="en-US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추론서비스를 위한 </a:t>
              </a: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인덱스 서비스 </a:t>
              </a:r>
              <a:r>
                <a:rPr lang="ko-KR" altLang="en-US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매니저와 </a:t>
              </a: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추론서비스</a:t>
              </a:r>
              <a:endParaRPr lang="en-US" altLang="ko-KR" sz="9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 </a:t>
              </a:r>
              <a:r>
                <a:rPr lang="ko-KR" altLang="en-US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그 방법</a:t>
              </a:r>
            </a:p>
          </p:txBody>
        </p:sp>
        <p:cxnSp>
          <p:nvCxnSpPr>
            <p:cNvPr id="248" name="직선 연결선 247"/>
            <p:cNvCxnSpPr/>
            <p:nvPr/>
          </p:nvCxnSpPr>
          <p:spPr>
            <a:xfrm>
              <a:off x="5933558" y="1670352"/>
              <a:ext cx="7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780" y="1899320"/>
              <a:ext cx="845004" cy="1142903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0" name="직사각형 249"/>
            <p:cNvSpPr/>
            <p:nvPr/>
          </p:nvSpPr>
          <p:spPr>
            <a:xfrm>
              <a:off x="5933558" y="1455889"/>
              <a:ext cx="773866" cy="203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등록특허 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5261581" y="5237835"/>
            <a:ext cx="1727872" cy="1078246"/>
            <a:chOff x="7313777" y="1455889"/>
            <a:chExt cx="2642297" cy="1586334"/>
          </a:xfrm>
        </p:grpSpPr>
        <p:sp>
          <p:nvSpPr>
            <p:cNvPr id="241" name="직사각형 240"/>
            <p:cNvSpPr/>
            <p:nvPr/>
          </p:nvSpPr>
          <p:spPr>
            <a:xfrm>
              <a:off x="7313777" y="1725194"/>
              <a:ext cx="1218319" cy="1698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10-1484702-0000</a:t>
              </a: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8730976" y="1590417"/>
              <a:ext cx="1225098" cy="12603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spcBef>
                  <a:spcPts val="200"/>
                </a:spcBef>
              </a:pPr>
              <a:r>
                <a:rPr lang="ko-KR" altLang="en-US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 </a:t>
              </a:r>
              <a:r>
                <a:rPr lang="ko-KR" altLang="en-US" sz="9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다이알로그에</a:t>
              </a:r>
              <a:r>
                <a:rPr lang="ko-KR" altLang="en-US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따른</a:t>
              </a:r>
              <a:r>
                <a: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</a:t>
              </a:r>
              <a:r>
                <a:rPr lang="ko-KR" altLang="en-US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제공 방법 </a:t>
              </a:r>
              <a:r>
                <a:rPr lang="ko-KR" altLang="en-US" sz="9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</a:t>
              </a:r>
              <a:endPara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spcBef>
                  <a:spcPts val="200"/>
                </a:spcBef>
              </a:pPr>
              <a:r>
                <a:rPr lang="ko-KR" altLang="en-US" sz="9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다이알로그</a:t>
              </a: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에이전트시스템</a:t>
              </a:r>
            </a:p>
          </p:txBody>
        </p:sp>
        <p:cxnSp>
          <p:nvCxnSpPr>
            <p:cNvPr id="243" name="직선 연결선 242"/>
            <p:cNvCxnSpPr/>
            <p:nvPr/>
          </p:nvCxnSpPr>
          <p:spPr>
            <a:xfrm>
              <a:off x="7514167" y="1670352"/>
              <a:ext cx="7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7389" y="1882945"/>
              <a:ext cx="845004" cy="1159278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45" name="직사각형 244"/>
            <p:cNvSpPr/>
            <p:nvPr/>
          </p:nvSpPr>
          <p:spPr>
            <a:xfrm>
              <a:off x="7514167" y="1455889"/>
              <a:ext cx="773866" cy="203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Bef>
                  <a:spcPts val="200"/>
                </a:spcBef>
              </a:pP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등록특허 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494358" y="5237835"/>
            <a:ext cx="1729468" cy="1074016"/>
            <a:chOff x="5450073" y="6753200"/>
            <a:chExt cx="1729468" cy="1074016"/>
          </a:xfrm>
        </p:grpSpPr>
        <p:grpSp>
          <p:nvGrpSpPr>
            <p:cNvPr id="214" name="그룹 213"/>
            <p:cNvGrpSpPr/>
            <p:nvPr/>
          </p:nvGrpSpPr>
          <p:grpSpPr>
            <a:xfrm>
              <a:off x="5450073" y="6753200"/>
              <a:ext cx="1729468" cy="629420"/>
              <a:chOff x="7313778" y="1455889"/>
              <a:chExt cx="2644738" cy="926014"/>
            </a:xfrm>
          </p:grpSpPr>
          <p:sp>
            <p:nvSpPr>
              <p:cNvPr id="216" name="직사각형 215"/>
              <p:cNvSpPr/>
              <p:nvPr/>
            </p:nvSpPr>
            <p:spPr>
              <a:xfrm>
                <a:off x="7313778" y="1725194"/>
                <a:ext cx="1218319" cy="169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75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A50A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10-2017-0151756</a:t>
                </a:r>
                <a:endParaRPr lang="en-US" altLang="ko-KR" sz="7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8733418" y="1974377"/>
                <a:ext cx="1225098" cy="407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>
                  <a:spcBef>
                    <a:spcPts val="200"/>
                  </a:spcBef>
                </a:pPr>
                <a:r>
                  <a:rPr lang="ko-KR" altLang="en-US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음성 대화 제어 방법 및 장치</a:t>
                </a:r>
                <a:endParaRPr lang="ko-KR" altLang="en-US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218" name="직선 연결선 217"/>
              <p:cNvCxnSpPr/>
              <p:nvPr/>
            </p:nvCxnSpPr>
            <p:spPr>
              <a:xfrm>
                <a:off x="7514167" y="1670352"/>
                <a:ext cx="7200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직사각형 218"/>
              <p:cNvSpPr/>
              <p:nvPr/>
            </p:nvSpPr>
            <p:spPr>
              <a:xfrm>
                <a:off x="7514167" y="1455889"/>
                <a:ext cx="773866" cy="203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spcBef>
                    <a:spcPts val="200"/>
                  </a:spcBef>
                </a:pPr>
                <a:r>
                  <a:rPr lang="ko-KR" altLang="en-US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등록특허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6</a:t>
                </a:r>
                <a:endParaRPr lang="ko-KR" altLang="en-US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143" y="7039240"/>
              <a:ext cx="547313" cy="78797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5188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01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51532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20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년 이상의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NLP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노하우와 인프라 활용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+ STT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전문업체의 만남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703578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최고 수준의 레퍼런스 경험을 통한 검증된 솔루션 적용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03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그룹 197"/>
          <p:cNvGrpSpPr/>
          <p:nvPr/>
        </p:nvGrpSpPr>
        <p:grpSpPr>
          <a:xfrm>
            <a:off x="377834" y="2228187"/>
            <a:ext cx="9147166" cy="4080538"/>
            <a:chOff x="377834" y="2228187"/>
            <a:chExt cx="9147166" cy="4080538"/>
          </a:xfrm>
        </p:grpSpPr>
        <p:grpSp>
          <p:nvGrpSpPr>
            <p:cNvPr id="199" name="그룹 198"/>
            <p:cNvGrpSpPr/>
            <p:nvPr/>
          </p:nvGrpSpPr>
          <p:grpSpPr>
            <a:xfrm>
              <a:off x="377834" y="2228187"/>
              <a:ext cx="4212000" cy="4080538"/>
              <a:chOff x="377834" y="1463459"/>
              <a:chExt cx="4212000" cy="4080538"/>
            </a:xfrm>
          </p:grpSpPr>
          <p:cxnSp>
            <p:nvCxnSpPr>
              <p:cNvPr id="206" name="직선 연결선 205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직각 삼각형 206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08" name="한쪽 모서리가 잘린 사각형 207"/>
              <p:cNvSpPr/>
              <p:nvPr/>
            </p:nvSpPr>
            <p:spPr>
              <a:xfrm>
                <a:off x="377834" y="1583402"/>
                <a:ext cx="4212000" cy="288000"/>
              </a:xfrm>
              <a:prstGeom prst="snip1Rect">
                <a:avLst>
                  <a:gd name="adj" fmla="val 31366"/>
                </a:avLst>
              </a:prstGeom>
              <a:solidFill>
                <a:srgbClr val="83B44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>
                <a:off x="533098" y="1635069"/>
                <a:ext cx="345607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보안 및 안정성이 중요한 금융권 </a:t>
                </a:r>
                <a:r>
                  <a:rPr lang="ko-KR" altLang="en-US" sz="12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대화처리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사업 수행 경험</a:t>
                </a:r>
              </a:p>
            </p:txBody>
          </p:sp>
          <p:pic>
            <p:nvPicPr>
              <p:cNvPr id="210" name="그림 209" descr="그림자-01.png"/>
              <p:cNvPicPr>
                <a:picLocks/>
              </p:cNvPicPr>
              <p:nvPr/>
            </p:nvPicPr>
            <p:blipFill rotWithShape="1">
              <a:blip r:embed="rId4">
                <a:extLst/>
              </a:blip>
              <a:srcRect l="12777" t="-19474" r="12777"/>
              <a:stretch/>
            </p:blipFill>
            <p:spPr>
              <a:xfrm rot="13500000">
                <a:off x="4339449" y="1623522"/>
                <a:ext cx="371848" cy="51721"/>
              </a:xfrm>
              <a:prstGeom prst="rect">
                <a:avLst/>
              </a:prstGeom>
            </p:spPr>
          </p:pic>
        </p:grpSp>
        <p:grpSp>
          <p:nvGrpSpPr>
            <p:cNvPr id="200" name="그룹 199"/>
            <p:cNvGrpSpPr/>
            <p:nvPr/>
          </p:nvGrpSpPr>
          <p:grpSpPr>
            <a:xfrm>
              <a:off x="4808538" y="2228188"/>
              <a:ext cx="4716462" cy="4080537"/>
              <a:chOff x="377834" y="1463460"/>
              <a:chExt cx="4716462" cy="4080537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직각 삼각형 201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03" name="한쪽 모서리가 잘린 사각형 202"/>
              <p:cNvSpPr/>
              <p:nvPr/>
            </p:nvSpPr>
            <p:spPr>
              <a:xfrm>
                <a:off x="377834" y="1583402"/>
                <a:ext cx="4716462" cy="288000"/>
              </a:xfrm>
              <a:prstGeom prst="snip1Rect">
                <a:avLst>
                  <a:gd name="adj" fmla="val 31366"/>
                </a:avLst>
              </a:prstGeom>
              <a:solidFill>
                <a:srgbClr val="83B44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533098" y="1635069"/>
                <a:ext cx="25583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그 외 다수의 레퍼런스를 통한 솔루션 검증</a:t>
                </a:r>
              </a:p>
            </p:txBody>
          </p:sp>
          <p:pic>
            <p:nvPicPr>
              <p:cNvPr id="205" name="그림 204" descr="그림자-01.png"/>
              <p:cNvPicPr>
                <a:picLocks/>
              </p:cNvPicPr>
              <p:nvPr/>
            </p:nvPicPr>
            <p:blipFill rotWithShape="1">
              <a:blip r:embed="rId4">
                <a:extLst/>
              </a:blip>
              <a:srcRect l="12777" t="-19474" r="12777"/>
              <a:stretch/>
            </p:blipFill>
            <p:spPr>
              <a:xfrm rot="13500000">
                <a:off x="4842610" y="1623523"/>
                <a:ext cx="371848" cy="51721"/>
              </a:xfrm>
              <a:prstGeom prst="rect">
                <a:avLst/>
              </a:prstGeom>
            </p:spPr>
          </p:pic>
        </p:grpSp>
      </p:grpSp>
      <p:sp>
        <p:nvSpPr>
          <p:cNvPr id="211" name="자유형 210"/>
          <p:cNvSpPr/>
          <p:nvPr/>
        </p:nvSpPr>
        <p:spPr>
          <a:xfrm rot="16200000">
            <a:off x="-1053974" y="4460745"/>
            <a:ext cx="3528000" cy="161102"/>
          </a:xfrm>
          <a:custGeom>
            <a:avLst/>
            <a:gdLst>
              <a:gd name="connsiteX0" fmla="*/ 6943855 w 7183916"/>
              <a:gd name="connsiteY0" fmla="*/ 0 h 148224"/>
              <a:gd name="connsiteX1" fmla="*/ 7183916 w 7183916"/>
              <a:gd name="connsiteY1" fmla="*/ 148224 h 148224"/>
              <a:gd name="connsiteX2" fmla="*/ 6943855 w 7183916"/>
              <a:gd name="connsiteY2" fmla="*/ 148224 h 148224"/>
              <a:gd name="connsiteX3" fmla="*/ 6943855 w 7183916"/>
              <a:gd name="connsiteY3" fmla="*/ 146998 h 148224"/>
              <a:gd name="connsiteX4" fmla="*/ 0 w 7183916"/>
              <a:gd name="connsiteY4" fmla="*/ 146998 h 148224"/>
              <a:gd name="connsiteX5" fmla="*/ 0 w 7183916"/>
              <a:gd name="connsiteY5" fmla="*/ 88896 h 148224"/>
              <a:gd name="connsiteX6" fmla="*/ 6943855 w 7183916"/>
              <a:gd name="connsiteY6" fmla="*/ 88896 h 14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916" h="148224">
                <a:moveTo>
                  <a:pt x="6943855" y="0"/>
                </a:moveTo>
                <a:lnTo>
                  <a:pt x="7183916" y="148224"/>
                </a:lnTo>
                <a:lnTo>
                  <a:pt x="6943855" y="148224"/>
                </a:lnTo>
                <a:lnTo>
                  <a:pt x="6943855" y="146998"/>
                </a:lnTo>
                <a:lnTo>
                  <a:pt x="0" y="146998"/>
                </a:lnTo>
                <a:lnTo>
                  <a:pt x="0" y="88896"/>
                </a:lnTo>
                <a:lnTo>
                  <a:pt x="6943855" y="88896"/>
                </a:lnTo>
                <a:close/>
              </a:path>
            </a:pathLst>
          </a:custGeom>
          <a:pattFill prst="dkUpDiag">
            <a:fgClr>
              <a:sysClr val="window" lastClr="FFFFFF">
                <a:lumMod val="65000"/>
              </a:sysClr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55" y="5352586"/>
            <a:ext cx="965639" cy="965639"/>
          </a:xfrm>
          <a:prstGeom prst="rect">
            <a:avLst/>
          </a:prstGeom>
        </p:spPr>
      </p:pic>
      <p:grpSp>
        <p:nvGrpSpPr>
          <p:cNvPr id="213" name="그룹 212"/>
          <p:cNvGrpSpPr/>
          <p:nvPr/>
        </p:nvGrpSpPr>
        <p:grpSpPr>
          <a:xfrm rot="5400000">
            <a:off x="2406774" y="4020211"/>
            <a:ext cx="3391843" cy="875808"/>
            <a:chOff x="459000" y="2908458"/>
            <a:chExt cx="5940000" cy="1864290"/>
          </a:xfrm>
        </p:grpSpPr>
        <p:pic>
          <p:nvPicPr>
            <p:cNvPr id="214" name="그림 213" descr="Untitled-10.png"/>
            <p:cNvPicPr>
              <a:picLocks noChangeAspect="1"/>
            </p:cNvPicPr>
            <p:nvPr/>
          </p:nvPicPr>
          <p:blipFill>
            <a:blip r:embed="rId6" cstate="print"/>
            <a:srcRect l="18932" t="24810" r="8534"/>
            <a:stretch>
              <a:fillRect/>
            </a:stretch>
          </p:blipFill>
          <p:spPr>
            <a:xfrm flipH="1">
              <a:off x="459000" y="2908458"/>
              <a:ext cx="5940000" cy="1864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직사각형 214"/>
            <p:cNvSpPr/>
            <p:nvPr/>
          </p:nvSpPr>
          <p:spPr>
            <a:xfrm>
              <a:off x="459000" y="2908458"/>
              <a:ext cx="5940000" cy="52373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5463538" y="3329679"/>
            <a:ext cx="766335" cy="1743453"/>
            <a:chOff x="4720045" y="3889187"/>
            <a:chExt cx="766335" cy="1743453"/>
          </a:xfrm>
        </p:grpSpPr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445" y="5448596"/>
              <a:ext cx="477534" cy="184044"/>
            </a:xfrm>
            <a:prstGeom prst="rect">
              <a:avLst/>
            </a:prstGeom>
          </p:spPr>
        </p:pic>
        <p:pic>
          <p:nvPicPr>
            <p:cNvPr id="218" name="그림 217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447" y="3889187"/>
              <a:ext cx="564935" cy="194769"/>
            </a:xfrm>
            <a:prstGeom prst="rect">
              <a:avLst/>
            </a:prstGeom>
          </p:spPr>
        </p:pic>
        <p:pic>
          <p:nvPicPr>
            <p:cNvPr id="219" name="그림 2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045" y="4531595"/>
              <a:ext cx="766335" cy="189738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318" y="4847006"/>
              <a:ext cx="533789" cy="170215"/>
            </a:xfrm>
            <a:prstGeom prst="rect">
              <a:avLst/>
            </a:prstGeom>
          </p:spPr>
        </p:pic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751" y="5160328"/>
              <a:ext cx="616922" cy="188579"/>
            </a:xfrm>
            <a:prstGeom prst="rect">
              <a:avLst/>
            </a:prstGeom>
          </p:spPr>
        </p:pic>
        <p:pic>
          <p:nvPicPr>
            <p:cNvPr id="222" name="Picture 2" descr="국민연금 로고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263" r="100000">
                          <a14:foregroundMark x1="62632" y1="70455" x2="62632" y2="70455"/>
                          <a14:foregroundMark x1="60000" y1="65909" x2="60000" y2="65909"/>
                          <a14:foregroundMark x1="55789" y1="77273" x2="55789" y2="77273"/>
                          <a14:foregroundMark x1="70263" y1="65909" x2="70263" y2="65909"/>
                          <a14:foregroundMark x1="55789" y1="65909" x2="55789" y2="65909"/>
                          <a14:foregroundMark x1="74474" y1="70455" x2="74474" y2="70455"/>
                          <a14:foregroundMark x1="69474" y1="82273" x2="69474" y2="82273"/>
                          <a14:foregroundMark x1="73158" y1="82273" x2="73158" y2="82273"/>
                          <a14:foregroundMark x1="83158" y1="68636" x2="83158" y2="68636"/>
                          <a14:foregroundMark x1="82632" y1="82727" x2="82632" y2="82727"/>
                          <a14:foregroundMark x1="98421" y1="67727" x2="98421" y2="67727"/>
                          <a14:foregroundMark x1="95789" y1="65909" x2="95789" y2="65909"/>
                          <a14:foregroundMark x1="90789" y1="66364" x2="90789" y2="66364"/>
                          <a14:foregroundMark x1="96316" y1="74091" x2="96316" y2="74091"/>
                          <a14:foregroundMark x1="91053" y1="73182" x2="91053" y2="73182"/>
                          <a14:foregroundMark x1="98421" y1="78636" x2="98421" y2="78636"/>
                          <a14:foregroundMark x1="19380" y1="33333" x2="19380" y2="33333"/>
                          <a14:backgroundMark x1="30000" y1="61364" x2="30000" y2="61364"/>
                          <a14:backgroundMark x1="26053" y1="60455" x2="26053" y2="60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972" y="4118885"/>
              <a:ext cx="536480" cy="310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3" name="모서리가 둥근 직사각형 222"/>
          <p:cNvSpPr/>
          <p:nvPr/>
        </p:nvSpPr>
        <p:spPr>
          <a:xfrm>
            <a:off x="5275159" y="2694985"/>
            <a:ext cx="1168235" cy="235262"/>
          </a:xfrm>
          <a:prstGeom prst="roundRect">
            <a:avLst>
              <a:gd name="adj" fmla="val 10667"/>
            </a:avLst>
          </a:prstGeom>
          <a:solidFill>
            <a:srgbClr val="1F3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고객사</a:t>
            </a:r>
            <a:endParaRPr lang="en-US" altLang="ko-KR" sz="1000" b="1" dirty="0">
              <a:latin typeface="KoPub돋움체 Bold" panose="02020603020101020101" pitchFamily="18" charset="-127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6498147" y="2694985"/>
            <a:ext cx="2890582" cy="235262"/>
          </a:xfrm>
          <a:prstGeom prst="roundRect">
            <a:avLst>
              <a:gd name="adj" fmla="val 10667"/>
            </a:avLst>
          </a:prstGeom>
          <a:solidFill>
            <a:srgbClr val="1F3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en-US" altLang="ko-KR" sz="1000" b="1" dirty="0">
              <a:latin typeface="KoPub돋움체 Bold" panose="02020603020101020101" pitchFamily="18" charset="-127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5275159" y="3274494"/>
            <a:ext cx="4087401" cy="1577109"/>
            <a:chOff x="4531666" y="4123562"/>
            <a:chExt cx="4113570" cy="1577109"/>
          </a:xfrm>
        </p:grpSpPr>
        <p:cxnSp>
          <p:nvCxnSpPr>
            <p:cNvPr id="226" name="직선 연결선 225"/>
            <p:cNvCxnSpPr/>
            <p:nvPr/>
          </p:nvCxnSpPr>
          <p:spPr>
            <a:xfrm>
              <a:off x="4531666" y="4123562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/>
            <p:cNvCxnSpPr/>
            <p:nvPr/>
          </p:nvCxnSpPr>
          <p:spPr>
            <a:xfrm>
              <a:off x="4531666" y="4425279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/>
            <p:cNvCxnSpPr/>
            <p:nvPr/>
          </p:nvCxnSpPr>
          <p:spPr>
            <a:xfrm>
              <a:off x="4531666" y="4744240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/>
            <p:cNvCxnSpPr/>
            <p:nvPr/>
          </p:nvCxnSpPr>
          <p:spPr>
            <a:xfrm>
              <a:off x="4531666" y="5063050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/>
            <p:cNvCxnSpPr/>
            <p:nvPr/>
          </p:nvCxnSpPr>
          <p:spPr>
            <a:xfrm>
              <a:off x="4531666" y="5373238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/>
            <p:cNvCxnSpPr/>
            <p:nvPr/>
          </p:nvCxnSpPr>
          <p:spPr>
            <a:xfrm>
              <a:off x="4531666" y="5700671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TextBox 231"/>
          <p:cNvSpPr txBox="1"/>
          <p:nvPr/>
        </p:nvSpPr>
        <p:spPr>
          <a:xfrm>
            <a:off x="6526721" y="2529058"/>
            <a:ext cx="2424062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50"/>
              </a:lnSpc>
            </a:pPr>
            <a:endParaRPr lang="ko-KR" altLang="en-US" sz="9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en-US" sz="900" b="1" dirty="0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암환자 </a:t>
            </a:r>
            <a:r>
              <a:rPr lang="ko-KR" altLang="en-US" sz="900" b="1" dirty="0" err="1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상담용</a:t>
            </a:r>
            <a:r>
              <a:rPr lang="ko-KR" altLang="en-US" sz="900" b="1" dirty="0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900" b="1" dirty="0" err="1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챗봇</a:t>
            </a:r>
            <a:r>
              <a:rPr lang="ko-KR" altLang="en-US" sz="900" b="1" dirty="0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시스템 구축</a:t>
            </a:r>
            <a:r>
              <a:rPr lang="ko-KR" altLang="ko-KR" sz="900" b="1" dirty="0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900" b="1" dirty="0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2019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 </a:t>
            </a:r>
            <a:r>
              <a:rPr lang="en-US" altLang="ko-KR" sz="900" b="1" dirty="0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2021)</a:t>
            </a:r>
            <a:r>
              <a:rPr lang="ko-KR" altLang="ko-KR" sz="900" b="1" dirty="0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ko-KR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en-US" altLang="ko-KR" sz="900" b="1" dirty="0" smtClean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DS </a:t>
            </a:r>
            <a:r>
              <a:rPr lang="ko-KR" altLang="ko-KR" sz="900" b="1" dirty="0" err="1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챗봇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구축 사업 수행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(2018 ~ 2019)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국민연금관리공단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CS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 시스템 구축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(2018)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고객용 상담 </a:t>
            </a:r>
            <a:r>
              <a:rPr lang="ko-KR" altLang="ko-KR" sz="900" b="1" dirty="0" err="1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챗봇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시스템 구축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(2017)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지능형 </a:t>
            </a:r>
            <a:r>
              <a:rPr lang="ko-KR" altLang="ko-KR" sz="900" b="1" dirty="0" err="1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챗봇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시스템 구축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(2018)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지능형 세정 서비스 구축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(2016)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2450"/>
              </a:lnSpc>
            </a:pP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SKT 1mm 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(2003 ~2004)</a:t>
            </a:r>
            <a:endParaRPr lang="ko-KR" altLang="en-US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6533891" y="5271306"/>
            <a:ext cx="2671069" cy="107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평행 사변형 233"/>
          <p:cNvSpPr/>
          <p:nvPr/>
        </p:nvSpPr>
        <p:spPr>
          <a:xfrm flipV="1">
            <a:off x="6532171" y="5271303"/>
            <a:ext cx="2322720" cy="252000"/>
          </a:xfrm>
          <a:prstGeom prst="parallelogram">
            <a:avLst>
              <a:gd name="adj" fmla="val 39721"/>
            </a:avLst>
          </a:prstGeom>
          <a:solidFill>
            <a:srgbClr val="83B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6743242" y="5300238"/>
            <a:ext cx="1863011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0">
              <a:defRPr sz="1200" spc="-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l"/>
            <a:r>
              <a:rPr lang="ko-KR" altLang="en-US" dirty="0"/>
              <a:t>지능형 대화 솔루션 </a:t>
            </a:r>
            <a:r>
              <a:rPr lang="en-US" altLang="ko-KR" dirty="0" err="1"/>
              <a:t>Infochatter</a:t>
            </a:r>
            <a:r>
              <a:rPr lang="ko-KR" altLang="en-US" dirty="0"/>
              <a:t> </a:t>
            </a:r>
          </a:p>
        </p:txBody>
      </p:sp>
      <p:sp>
        <p:nvSpPr>
          <p:cNvPr id="236" name="TextBox 100"/>
          <p:cNvSpPr txBox="1">
            <a:spLocks noChangeArrowheads="1"/>
          </p:cNvSpPr>
          <p:nvPr/>
        </p:nvSpPr>
        <p:spPr bwMode="auto">
          <a:xfrm>
            <a:off x="6702484" y="5621083"/>
            <a:ext cx="1948264" cy="67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lvl="1" indent="-17145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>
                <a:srgbClr val="2385C6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100</a:t>
            </a: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만 이상의 데이터 처리 경험 보유</a:t>
            </a:r>
            <a:endParaRPr lang="en-US" altLang="ko-KR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marL="171450" lvl="1" indent="-17145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>
                <a:srgbClr val="2385C6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타 솔루션 </a:t>
            </a:r>
            <a:r>
              <a:rPr lang="ko-KR" altLang="en-US" sz="900" spc="-20" dirty="0" err="1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챗봇과의</a:t>
            </a: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 연계 경험</a:t>
            </a:r>
            <a:endParaRPr lang="en-US" altLang="ko-KR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marL="171450" lvl="1" indent="-17145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>
                <a:srgbClr val="2385C6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내</a:t>
            </a:r>
            <a:r>
              <a:rPr lang="en-US" altLang="ko-KR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/</a:t>
            </a: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외 부 서비스의 안정적인 연계 수행</a:t>
            </a:r>
            <a:endParaRPr lang="en-US" altLang="ko-KR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pic>
        <p:nvPicPr>
          <p:cNvPr id="237" name="그림 2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87" y="5279445"/>
            <a:ext cx="811240" cy="249778"/>
          </a:xfrm>
          <a:prstGeom prst="rect">
            <a:avLst/>
          </a:prstGeom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8361" y="3388530"/>
            <a:ext cx="1027699" cy="298196"/>
          </a:xfrm>
          <a:prstGeom prst="rect">
            <a:avLst/>
          </a:prstGeom>
        </p:spPr>
      </p:pic>
      <p:pic>
        <p:nvPicPr>
          <p:cNvPr id="239" name="그림 2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41" y="5876060"/>
            <a:ext cx="786633" cy="265938"/>
          </a:xfrm>
          <a:prstGeom prst="rect">
            <a:avLst/>
          </a:prstGeom>
        </p:spPr>
      </p:pic>
      <p:pic>
        <p:nvPicPr>
          <p:cNvPr id="240" name="그림 23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41" y="4651905"/>
            <a:ext cx="930695" cy="240760"/>
          </a:xfrm>
          <a:prstGeom prst="rect">
            <a:avLst/>
          </a:prstGeom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79073" y="3992413"/>
            <a:ext cx="1126665" cy="383420"/>
          </a:xfrm>
          <a:prstGeom prst="rect">
            <a:avLst/>
          </a:prstGeom>
        </p:spPr>
      </p:pic>
      <p:pic>
        <p:nvPicPr>
          <p:cNvPr id="242" name="Picture 2" descr="신한금융투자 로고 ai 다운로드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41924" r="9698" b="41306"/>
          <a:stretch/>
        </p:blipFill>
        <p:spPr bwMode="auto">
          <a:xfrm>
            <a:off x="2548280" y="2845287"/>
            <a:ext cx="1260000" cy="2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3" name="그룹 242"/>
          <p:cNvGrpSpPr/>
          <p:nvPr/>
        </p:nvGrpSpPr>
        <p:grpSpPr>
          <a:xfrm>
            <a:off x="1029832" y="2692496"/>
            <a:ext cx="1420978" cy="3548096"/>
            <a:chOff x="1029832" y="2037758"/>
            <a:chExt cx="1420978" cy="4195214"/>
          </a:xfrm>
        </p:grpSpPr>
        <p:sp>
          <p:nvSpPr>
            <p:cNvPr id="244" name="직사각형 243"/>
            <p:cNvSpPr/>
            <p:nvPr/>
          </p:nvSpPr>
          <p:spPr>
            <a:xfrm>
              <a:off x="1740289" y="2037758"/>
              <a:ext cx="65" cy="25473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/>
              <a:endPara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245" name="그룹 244"/>
            <p:cNvGrpSpPr/>
            <p:nvPr/>
          </p:nvGrpSpPr>
          <p:grpSpPr>
            <a:xfrm>
              <a:off x="1029832" y="5663166"/>
              <a:ext cx="1420978" cy="569806"/>
              <a:chOff x="1501212" y="3712066"/>
              <a:chExt cx="1032684" cy="569806"/>
            </a:xfrm>
          </p:grpSpPr>
          <p:sp>
            <p:nvSpPr>
              <p:cNvPr id="262" name="모서리가 둥근 직사각형 261"/>
              <p:cNvSpPr/>
              <p:nvPr/>
            </p:nvSpPr>
            <p:spPr bwMode="auto">
              <a:xfrm>
                <a:off x="1501212" y="3712066"/>
                <a:ext cx="1032684" cy="5698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4D73"/>
                  </a:gs>
                  <a:gs pos="28000">
                    <a:srgbClr val="0076AF"/>
                  </a:gs>
                </a:gsLst>
                <a:lin ang="16200000" scaled="1"/>
              </a:gradFill>
              <a:ln w="15875">
                <a:noFill/>
                <a:round/>
                <a:headEnd/>
                <a:tailEnd type="triangle" w="med" len="med"/>
              </a:ln>
              <a:effectLst>
                <a:reflection blurRad="6350" stA="52000" endA="300" endPos="15000" dir="5400000" sy="-100000" algn="bl" rotWithShape="0"/>
              </a:effectLst>
            </p:spPr>
            <p:txBody>
              <a:bodyPr lIns="85853" tIns="42927" rIns="85853" bIns="42927"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  <a:latin typeface="산돌고딕 L" pitchFamily="18" charset="-127"/>
                </a:endParaRPr>
              </a:p>
            </p:txBody>
          </p:sp>
          <p:sp>
            <p:nvSpPr>
              <p:cNvPr id="263" name="Rectangle 117"/>
              <p:cNvSpPr>
                <a:spLocks noChangeArrowheads="1"/>
              </p:cNvSpPr>
              <p:nvPr/>
            </p:nvSpPr>
            <p:spPr bwMode="gray">
              <a:xfrm>
                <a:off x="1561790" y="3802471"/>
                <a:ext cx="911527" cy="35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32190" latinLnBrk="0"/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금융상담 </a:t>
                </a:r>
                <a:endParaRPr lang="en-US" altLang="ko-KR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  <a:p>
                <a:pPr algn="ctr" defTabSz="932190" latinLnBrk="0"/>
                <a:r>
                  <a:rPr lang="ko-KR" altLang="en-US" sz="1050" spc="-3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챗봇</a:t>
                </a:r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서비스 구축</a:t>
                </a:r>
                <a:endParaRPr lang="en-US" altLang="ko-KR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  <a:p>
                <a:pPr algn="ctr" defTabSz="932190" latinLnBrk="0"/>
                <a:r>
                  <a:rPr lang="en-US" altLang="ko-KR" sz="9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(2017 ~ </a:t>
                </a:r>
                <a:r>
                  <a:rPr lang="en-US" altLang="ko-KR" sz="90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2020)</a:t>
                </a:r>
                <a:endParaRPr lang="ko-KR" altLang="en-US" sz="9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grpSp>
          <p:nvGrpSpPr>
            <p:cNvPr id="246" name="그룹 245"/>
            <p:cNvGrpSpPr/>
            <p:nvPr/>
          </p:nvGrpSpPr>
          <p:grpSpPr>
            <a:xfrm>
              <a:off x="1029832" y="4187972"/>
              <a:ext cx="1420978" cy="604746"/>
              <a:chOff x="1501212" y="3712067"/>
              <a:chExt cx="1032684" cy="406109"/>
            </a:xfrm>
          </p:grpSpPr>
          <p:sp>
            <p:nvSpPr>
              <p:cNvPr id="259" name="모서리가 둥근 직사각형 258"/>
              <p:cNvSpPr/>
              <p:nvPr/>
            </p:nvSpPr>
            <p:spPr bwMode="auto">
              <a:xfrm>
                <a:off x="1501212" y="3712067"/>
                <a:ext cx="1032684" cy="406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4D73"/>
                  </a:gs>
                  <a:gs pos="28000">
                    <a:srgbClr val="0076AF"/>
                  </a:gs>
                </a:gsLst>
                <a:lin ang="16200000" scaled="1"/>
              </a:gradFill>
              <a:ln w="15875">
                <a:noFill/>
                <a:round/>
                <a:headEnd/>
                <a:tailEnd type="triangle" w="med" len="med"/>
              </a:ln>
              <a:effectLst>
                <a:reflection blurRad="6350" stA="52000" endA="300" endPos="15000" dir="5400000" sy="-100000" algn="bl" rotWithShape="0"/>
              </a:effectLst>
            </p:spPr>
            <p:txBody>
              <a:bodyPr lIns="85853" tIns="42927" rIns="85853" bIns="42927"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  <a:latin typeface="산돌고딕 L" pitchFamily="18" charset="-127"/>
                </a:endParaRPr>
              </a:p>
            </p:txBody>
          </p:sp>
          <p:sp>
            <p:nvSpPr>
              <p:cNvPr id="261" name="Rectangle 117"/>
              <p:cNvSpPr>
                <a:spLocks noChangeArrowheads="1"/>
              </p:cNvSpPr>
              <p:nvPr/>
            </p:nvSpPr>
            <p:spPr bwMode="gray">
              <a:xfrm>
                <a:off x="1501212" y="3754846"/>
                <a:ext cx="1032684" cy="35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32190" latinLnBrk="0"/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인공지능</a:t>
                </a:r>
                <a:r>
                  <a:rPr lang="en-US" altLang="ko-KR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</a:t>
                </a:r>
                <a:r>
                  <a:rPr lang="ko-KR" altLang="en-US" sz="1050" spc="-3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위비봇</a:t>
                </a:r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상담 시스템 구축 </a:t>
                </a:r>
                <a:endParaRPr lang="en-US" altLang="ko-KR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  <a:p>
                <a:pPr algn="ctr" defTabSz="932190" latinLnBrk="0"/>
                <a:r>
                  <a:rPr lang="en-US" altLang="ko-KR" sz="9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(2018)</a:t>
                </a:r>
                <a:endParaRPr lang="ko-KR" altLang="en-US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grpSp>
          <p:nvGrpSpPr>
            <p:cNvPr id="247" name="그룹 246"/>
            <p:cNvGrpSpPr/>
            <p:nvPr/>
          </p:nvGrpSpPr>
          <p:grpSpPr>
            <a:xfrm>
              <a:off x="1029832" y="2790898"/>
              <a:ext cx="1420978" cy="569806"/>
              <a:chOff x="1501212" y="3712066"/>
              <a:chExt cx="1032684" cy="569806"/>
            </a:xfrm>
          </p:grpSpPr>
          <p:sp>
            <p:nvSpPr>
              <p:cNvPr id="257" name="모서리가 둥근 직사각형 256"/>
              <p:cNvSpPr/>
              <p:nvPr/>
            </p:nvSpPr>
            <p:spPr bwMode="auto">
              <a:xfrm>
                <a:off x="1501212" y="3712066"/>
                <a:ext cx="1032684" cy="5698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4D73"/>
                  </a:gs>
                  <a:gs pos="28000">
                    <a:srgbClr val="0076AF"/>
                  </a:gs>
                </a:gsLst>
                <a:lin ang="16200000" scaled="1"/>
              </a:gradFill>
              <a:ln w="15875">
                <a:noFill/>
                <a:round/>
                <a:headEnd/>
                <a:tailEnd type="triangle" w="med" len="med"/>
              </a:ln>
              <a:effectLst>
                <a:reflection blurRad="6350" stA="52000" endA="300" endPos="15000" dir="5400000" sy="-100000" algn="bl" rotWithShape="0"/>
              </a:effectLst>
            </p:spPr>
            <p:txBody>
              <a:bodyPr lIns="85853" tIns="42927" rIns="85853" bIns="42927"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  <a:latin typeface="산돌고딕 L" pitchFamily="18" charset="-127"/>
                </a:endParaRPr>
              </a:p>
            </p:txBody>
          </p:sp>
          <p:sp>
            <p:nvSpPr>
              <p:cNvPr id="258" name="Rectangle 117"/>
              <p:cNvSpPr>
                <a:spLocks noChangeArrowheads="1"/>
              </p:cNvSpPr>
              <p:nvPr/>
            </p:nvSpPr>
            <p:spPr bwMode="gray">
              <a:xfrm>
                <a:off x="1561790" y="3802471"/>
                <a:ext cx="911527" cy="35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32190" latinLnBrk="0"/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인공지능기반 </a:t>
                </a:r>
                <a:endParaRPr lang="en-US" altLang="ko-KR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  <a:p>
                <a:pPr algn="ctr" defTabSz="932190" latinLnBrk="0"/>
                <a:r>
                  <a:rPr lang="ko-KR" altLang="en-US" sz="1050" spc="-3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챗봇</a:t>
                </a:r>
                <a:r>
                  <a:rPr lang="ko-KR" altLang="en-US" sz="105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플랫폼 구축</a:t>
                </a:r>
                <a:endParaRPr lang="en-US" altLang="ko-KR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  <a:p>
                <a:pPr algn="ctr" defTabSz="932190" latinLnBrk="0"/>
                <a:r>
                  <a:rPr lang="en-US" altLang="ko-KR" sz="9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(2017 ~ 2020)</a:t>
                </a:r>
                <a:endParaRPr lang="ko-KR" altLang="en-US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grpSp>
          <p:nvGrpSpPr>
            <p:cNvPr id="248" name="그룹 247"/>
            <p:cNvGrpSpPr/>
            <p:nvPr/>
          </p:nvGrpSpPr>
          <p:grpSpPr>
            <a:xfrm>
              <a:off x="1029832" y="2093015"/>
              <a:ext cx="1420978" cy="569806"/>
              <a:chOff x="1501212" y="3712066"/>
              <a:chExt cx="1032684" cy="569806"/>
            </a:xfrm>
          </p:grpSpPr>
          <p:sp>
            <p:nvSpPr>
              <p:cNvPr id="255" name="모서리가 둥근 직사각형 254"/>
              <p:cNvSpPr/>
              <p:nvPr/>
            </p:nvSpPr>
            <p:spPr bwMode="auto">
              <a:xfrm>
                <a:off x="1501212" y="3712066"/>
                <a:ext cx="1032684" cy="5698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4D73"/>
                  </a:gs>
                  <a:gs pos="28000">
                    <a:srgbClr val="0076AF"/>
                  </a:gs>
                </a:gsLst>
                <a:lin ang="16200000" scaled="1"/>
              </a:gradFill>
              <a:ln w="15875">
                <a:noFill/>
                <a:round/>
                <a:headEnd/>
                <a:tailEnd type="triangle" w="med" len="med"/>
              </a:ln>
              <a:effectLst>
                <a:reflection blurRad="6350" stA="52000" endA="300" endPos="15000" dir="5400000" sy="-100000" algn="bl" rotWithShape="0"/>
              </a:effectLst>
            </p:spPr>
            <p:txBody>
              <a:bodyPr lIns="85853" tIns="42927" rIns="85853" bIns="42927"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  <a:latin typeface="산돌고딕 L" pitchFamily="18" charset="-127"/>
                </a:endParaRPr>
              </a:p>
            </p:txBody>
          </p:sp>
          <p:sp>
            <p:nvSpPr>
              <p:cNvPr id="256" name="Rectangle 117"/>
              <p:cNvSpPr>
                <a:spLocks noChangeArrowheads="1"/>
              </p:cNvSpPr>
              <p:nvPr/>
            </p:nvSpPr>
            <p:spPr bwMode="gray">
              <a:xfrm>
                <a:off x="1561790" y="3802471"/>
                <a:ext cx="911527" cy="35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32190" latinLnBrk="0"/>
                <a:r>
                  <a:rPr lang="ko-KR" altLang="en-US" sz="105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디지털 </a:t>
                </a:r>
                <a:r>
                  <a:rPr lang="ko-KR" altLang="en-US" sz="1050" spc="-3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컨택</a:t>
                </a:r>
                <a:r>
                  <a:rPr lang="ko-KR" altLang="en-US" sz="105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센터 구축 </a:t>
                </a:r>
                <a:r>
                  <a:rPr lang="en-US" altLang="ko-KR" sz="90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(2020 </a:t>
                </a:r>
                <a:r>
                  <a:rPr lang="en-US" altLang="ko-KR" sz="9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~ </a:t>
                </a:r>
                <a:r>
                  <a:rPr lang="en-US" altLang="ko-KR" sz="90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2021)</a:t>
                </a:r>
                <a:endParaRPr lang="ko-KR" altLang="en-US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029832" y="3528454"/>
              <a:ext cx="1420978" cy="569806"/>
              <a:chOff x="1501212" y="3712066"/>
              <a:chExt cx="1032684" cy="569806"/>
            </a:xfrm>
          </p:grpSpPr>
          <p:sp>
            <p:nvSpPr>
              <p:cNvPr id="253" name="모서리가 둥근 직사각형 252"/>
              <p:cNvSpPr/>
              <p:nvPr/>
            </p:nvSpPr>
            <p:spPr bwMode="auto">
              <a:xfrm>
                <a:off x="1501212" y="3712066"/>
                <a:ext cx="1032684" cy="5698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4D73"/>
                  </a:gs>
                  <a:gs pos="28000">
                    <a:srgbClr val="0076AF"/>
                  </a:gs>
                </a:gsLst>
                <a:lin ang="16200000" scaled="1"/>
              </a:gradFill>
              <a:ln w="15875">
                <a:noFill/>
                <a:round/>
                <a:headEnd/>
                <a:tailEnd type="triangle" w="med" len="med"/>
              </a:ln>
              <a:effectLst>
                <a:reflection blurRad="6350" stA="52000" endA="300" endPos="15000" dir="5400000" sy="-100000" algn="bl" rotWithShape="0"/>
              </a:effectLst>
            </p:spPr>
            <p:txBody>
              <a:bodyPr lIns="85853" tIns="42927" rIns="85853" bIns="42927"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  <a:latin typeface="산돌고딕 L" pitchFamily="18" charset="-127"/>
                </a:endParaRPr>
              </a:p>
            </p:txBody>
          </p:sp>
          <p:sp>
            <p:nvSpPr>
              <p:cNvPr id="254" name="Rectangle 117"/>
              <p:cNvSpPr>
                <a:spLocks noChangeArrowheads="1"/>
              </p:cNvSpPr>
              <p:nvPr/>
            </p:nvSpPr>
            <p:spPr bwMode="gray">
              <a:xfrm>
                <a:off x="1561790" y="3802471"/>
                <a:ext cx="911527" cy="35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32190" latinLnBrk="0"/>
                <a:r>
                  <a:rPr lang="en-US" altLang="ko-KR" sz="105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TMR Assistant </a:t>
                </a:r>
              </a:p>
              <a:p>
                <a:pPr algn="ctr" defTabSz="932190" latinLnBrk="0"/>
                <a:r>
                  <a:rPr lang="ko-KR" altLang="en-US" sz="105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시스템 구축</a:t>
                </a:r>
                <a:endParaRPr lang="en-US" altLang="ko-KR" sz="1050" spc="-3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  <a:p>
                <a:pPr algn="ctr" defTabSz="932190" latinLnBrk="0"/>
                <a:r>
                  <a:rPr lang="ko-KR" altLang="en-US" sz="105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</a:t>
                </a:r>
                <a:r>
                  <a:rPr lang="en-US" altLang="ko-KR" sz="90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(2019 </a:t>
                </a:r>
                <a:r>
                  <a:rPr lang="en-US" altLang="ko-KR" sz="9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~ </a:t>
                </a:r>
                <a:r>
                  <a:rPr lang="en-US" altLang="ko-KR" sz="900" spc="-3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2020)</a:t>
                </a:r>
                <a:endParaRPr lang="ko-KR" altLang="en-US" sz="105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1029832" y="4946644"/>
              <a:ext cx="1420978" cy="569806"/>
              <a:chOff x="1501212" y="3712066"/>
              <a:chExt cx="1032684" cy="569806"/>
            </a:xfrm>
          </p:grpSpPr>
          <p:sp>
            <p:nvSpPr>
              <p:cNvPr id="251" name="모서리가 둥근 직사각형 250"/>
              <p:cNvSpPr/>
              <p:nvPr/>
            </p:nvSpPr>
            <p:spPr bwMode="auto">
              <a:xfrm>
                <a:off x="1501212" y="3712066"/>
                <a:ext cx="1032684" cy="5698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4D73"/>
                  </a:gs>
                  <a:gs pos="28000">
                    <a:srgbClr val="0076AF"/>
                  </a:gs>
                </a:gsLst>
                <a:lin ang="16200000" scaled="1"/>
              </a:gradFill>
              <a:ln w="15875">
                <a:noFill/>
                <a:round/>
                <a:headEnd/>
                <a:tailEnd type="triangle" w="med" len="med"/>
              </a:ln>
              <a:effectLst>
                <a:reflection blurRad="6350" stA="52000" endA="300" endPos="15000" dir="5400000" sy="-100000" algn="bl" rotWithShape="0"/>
              </a:effectLst>
            </p:spPr>
            <p:txBody>
              <a:bodyPr lIns="85853" tIns="42927" rIns="85853" bIns="42927"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  <a:latin typeface="산돌고딕 L" pitchFamily="18" charset="-127"/>
                </a:endParaRPr>
              </a:p>
            </p:txBody>
          </p:sp>
          <p:sp>
            <p:nvSpPr>
              <p:cNvPr id="252" name="Rectangle 117"/>
              <p:cNvSpPr>
                <a:spLocks noChangeArrowheads="1"/>
              </p:cNvSpPr>
              <p:nvPr/>
            </p:nvSpPr>
            <p:spPr bwMode="gray">
              <a:xfrm>
                <a:off x="1561790" y="3802471"/>
                <a:ext cx="911527" cy="35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32190" latinLnBrk="0"/>
                <a:r>
                  <a:rPr lang="ko-KR" altLang="en-US" sz="11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대화형 봇 구축</a:t>
                </a:r>
                <a:endParaRPr lang="en-US" altLang="ko-KR" sz="11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  <a:p>
                <a:pPr algn="ctr" defTabSz="932190" latinLnBrk="0"/>
                <a:r>
                  <a:rPr lang="en-US" altLang="ko-KR" sz="1000" spc="-3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(2018 ~ 2019)</a:t>
                </a:r>
              </a:p>
            </p:txBody>
          </p:sp>
        </p:grpSp>
      </p:grpSp>
      <p:pic>
        <p:nvPicPr>
          <p:cNvPr id="264" name="Picture 4" descr="서울아산병원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t="38886" r="11510" b="38633"/>
          <a:stretch/>
        </p:blipFill>
        <p:spPr bwMode="auto">
          <a:xfrm>
            <a:off x="5482629" y="2992332"/>
            <a:ext cx="720000" cy="21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5296248" y="5168250"/>
            <a:ext cx="408740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2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01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51532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20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년 이상의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NLP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노하우와 인프라 활용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+ STT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전문업체의 만남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1967655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실시간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STT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분야의 다크호스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04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1B2C37-C3BB-49E6-83CC-8F613CC4A69C}"/>
              </a:ext>
            </a:extLst>
          </p:cNvPr>
          <p:cNvSpPr/>
          <p:nvPr/>
        </p:nvSpPr>
        <p:spPr>
          <a:xfrm>
            <a:off x="5394791" y="2934354"/>
            <a:ext cx="682442" cy="4126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1034330" latinLnBrk="0">
              <a:lnSpc>
                <a:spcPct val="110000"/>
              </a:lnSpc>
              <a:buClr>
                <a:srgbClr val="777777"/>
              </a:buClr>
              <a:buSzPct val="100000"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77834" y="2228187"/>
            <a:ext cx="9147166" cy="4080538"/>
            <a:chOff x="377834" y="2228187"/>
            <a:chExt cx="9147166" cy="4080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377834" y="2228187"/>
              <a:ext cx="4212000" cy="4080538"/>
              <a:chOff x="377834" y="1463459"/>
              <a:chExt cx="4212000" cy="4080538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각 삼각형 43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45" name="한쪽 모서리가 잘린 사각형 44"/>
              <p:cNvSpPr/>
              <p:nvPr/>
            </p:nvSpPr>
            <p:spPr>
              <a:xfrm>
                <a:off x="377834" y="1583402"/>
                <a:ext cx="4212000" cy="288000"/>
              </a:xfrm>
              <a:prstGeom prst="snip1Rect">
                <a:avLst>
                  <a:gd name="adj" fmla="val 31366"/>
                </a:avLst>
              </a:prstGeom>
              <a:solidFill>
                <a:srgbClr val="83B44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33098" y="1635069"/>
                <a:ext cx="3062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en-US" altLang="ko-KR" sz="12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Acronode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/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실시간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Voice Signal UI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의 전문 업체</a:t>
                </a:r>
              </a:p>
            </p:txBody>
          </p:sp>
          <p:pic>
            <p:nvPicPr>
              <p:cNvPr id="47" name="그림 46" descr="그림자-01.png"/>
              <p:cNvPicPr>
                <a:picLocks/>
              </p:cNvPicPr>
              <p:nvPr/>
            </p:nvPicPr>
            <p:blipFill rotWithShape="1">
              <a:blip r:embed="rId4">
                <a:extLst/>
              </a:blip>
              <a:srcRect l="12777" t="-19474" r="12777"/>
              <a:stretch/>
            </p:blipFill>
            <p:spPr>
              <a:xfrm rot="13500000">
                <a:off x="4339449" y="1623522"/>
                <a:ext cx="371848" cy="51721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4808538" y="2228188"/>
              <a:ext cx="4716462" cy="4080537"/>
              <a:chOff x="377834" y="1463460"/>
              <a:chExt cx="4716462" cy="4080537"/>
            </a:xfrm>
          </p:grpSpPr>
          <p:cxnSp>
            <p:nvCxnSpPr>
              <p:cNvPr id="38" name="직선 연결선 37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각 삼각형 38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40" name="한쪽 모서리가 잘린 사각형 39"/>
              <p:cNvSpPr/>
              <p:nvPr/>
            </p:nvSpPr>
            <p:spPr>
              <a:xfrm>
                <a:off x="377834" y="1583402"/>
                <a:ext cx="4716462" cy="288000"/>
              </a:xfrm>
              <a:prstGeom prst="snip1Rect">
                <a:avLst>
                  <a:gd name="adj" fmla="val 31366"/>
                </a:avLst>
              </a:prstGeom>
              <a:solidFill>
                <a:srgbClr val="83B44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33098" y="1635069"/>
                <a:ext cx="101149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주요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연혁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/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특허</a:t>
                </a:r>
              </a:p>
            </p:txBody>
          </p:sp>
          <p:pic>
            <p:nvPicPr>
              <p:cNvPr id="42" name="그림 41" descr="그림자-01.png"/>
              <p:cNvPicPr>
                <a:picLocks/>
              </p:cNvPicPr>
              <p:nvPr/>
            </p:nvPicPr>
            <p:blipFill rotWithShape="1">
              <a:blip r:embed="rId4">
                <a:extLst/>
              </a:blip>
              <a:srcRect l="12777" t="-19474" r="12777"/>
              <a:stretch/>
            </p:blipFill>
            <p:spPr>
              <a:xfrm rot="13500000">
                <a:off x="4842610" y="1623523"/>
                <a:ext cx="371848" cy="51721"/>
              </a:xfrm>
              <a:prstGeom prst="rect">
                <a:avLst/>
              </a:prstGeom>
            </p:spPr>
          </p:pic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541F9F8-65AA-400D-A744-7B8D35D899F3}"/>
              </a:ext>
            </a:extLst>
          </p:cNvPr>
          <p:cNvSpPr txBox="1"/>
          <p:nvPr/>
        </p:nvSpPr>
        <p:spPr>
          <a:xfrm>
            <a:off x="6178387" y="3443178"/>
            <a:ext cx="2252220" cy="111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L="77010" indent="-77010" defTabSz="914400" eaLnBrk="0" fontAlgn="base" latinLnBrk="0" hangingPunct="0">
              <a:spcAft>
                <a:spcPts val="265"/>
              </a:spcAft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tabLst>
                <a:tab pos="450826" algn="l"/>
                <a:tab pos="901654" algn="l"/>
                <a:tab pos="1355281" algn="l"/>
                <a:tab pos="1806108" algn="l"/>
                <a:tab pos="2256935" algn="l"/>
                <a:tab pos="2709163" algn="l"/>
                <a:tab pos="3159989" algn="l"/>
                <a:tab pos="3612215" algn="l"/>
                <a:tab pos="4064443" algn="l"/>
                <a:tab pos="4515270" algn="l"/>
                <a:tab pos="4967496" algn="l"/>
                <a:tab pos="5870551" algn="l"/>
                <a:tab pos="6322778" algn="l"/>
                <a:tab pos="6773604" algn="l"/>
                <a:tab pos="7224431" algn="l"/>
                <a:tab pos="7676659" algn="l"/>
                <a:tab pos="8128885" algn="l"/>
                <a:tab pos="8579712" algn="l"/>
                <a:tab pos="9031940" algn="l"/>
                <a:tab pos="9482767" algn="l"/>
                <a:tab pos="9934994" algn="l"/>
                <a:tab pos="10387221" algn="l"/>
                <a:tab pos="10838048" algn="l"/>
                <a:tab pos="11290274" algn="l"/>
                <a:tab pos="11741101" algn="l"/>
                <a:tab pos="12191928" algn="l"/>
                <a:tab pos="12645555" algn="l"/>
                <a:tab pos="13096382" algn="l"/>
                <a:tab pos="13547210" algn="l"/>
                <a:tab pos="13999437" algn="l"/>
                <a:tab pos="14450264" algn="l"/>
              </a:tabLst>
              <a:defRPr kumimoji="1" sz="100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1pPr>
            <a:lvl2pPr marL="83110" lvl="1" indent="-83110" defTabSz="935791" eaLnBrk="0" latinLnBrk="0" hangingPunct="0"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>
                <a:tab pos="5098375" algn="l"/>
              </a:tabLst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Rix모던고딕 L" pitchFamily="18" charset="-127"/>
                <a:ea typeface="Rix모던고딕 L" pitchFamily="18" charset="-127"/>
              </a:defRPr>
            </a:lvl2pPr>
            <a:lvl3pPr marL="85725" lvl="2" indent="-85725" defTabSz="1043056" fontAlgn="base" latinLnBrk="0">
              <a:lnSpc>
                <a:spcPct val="110000"/>
              </a:lnSpc>
              <a:spcAft>
                <a:spcPts val="500"/>
              </a:spcAft>
              <a:buSzPct val="80000"/>
              <a:buFont typeface="Arial" panose="020B0604020202020204" pitchFamily="34" charset="0"/>
              <a:buChar char="•"/>
              <a:defRPr sz="10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KoPub돋움체 Medium" pitchFamily="18" charset="-127"/>
                <a:ea typeface="KoPub돋움체 Medium" pitchFamily="18" charset="-127"/>
              </a:defRPr>
            </a:lvl3pPr>
            <a:lvl4pPr marL="1371600" defTabSz="914400">
              <a:defRPr sz="1800"/>
            </a:lvl4pPr>
            <a:lvl5pPr marL="159620" lvl="4" indent="-79810" defTabSz="914400" eaLnBrk="0" latinLnBrk="0" hangingPunct="0">
              <a:spcAft>
                <a:spcPts val="265"/>
              </a:spcAft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Rix모던고딕 L" pitchFamily="18" charset="-127"/>
              <a:buChar char="-"/>
              <a:tabLst>
                <a:tab pos="450826" algn="l"/>
                <a:tab pos="901654" algn="l"/>
                <a:tab pos="1355281" algn="l"/>
                <a:tab pos="1806108" algn="l"/>
                <a:tab pos="2256935" algn="l"/>
                <a:tab pos="2709163" algn="l"/>
                <a:tab pos="3159989" algn="l"/>
                <a:tab pos="3612215" algn="l"/>
                <a:tab pos="4064443" algn="l"/>
                <a:tab pos="4515270" algn="l"/>
                <a:tab pos="4967496" algn="l"/>
                <a:tab pos="5870551" algn="l"/>
                <a:tab pos="6322778" algn="l"/>
                <a:tab pos="6773604" algn="l"/>
                <a:tab pos="7224431" algn="l"/>
                <a:tab pos="7676659" algn="l"/>
                <a:tab pos="8128885" algn="l"/>
                <a:tab pos="8579712" algn="l"/>
                <a:tab pos="9031940" algn="l"/>
                <a:tab pos="9482767" algn="l"/>
                <a:tab pos="9934994" algn="l"/>
                <a:tab pos="10387221" algn="l"/>
                <a:tab pos="10838048" algn="l"/>
                <a:tab pos="11290274" algn="l"/>
                <a:tab pos="11741101" algn="l"/>
                <a:tab pos="12191928" algn="l"/>
                <a:tab pos="12645555" algn="l"/>
                <a:tab pos="13096382" algn="l"/>
                <a:tab pos="13547210" algn="l"/>
                <a:tab pos="13999437" algn="l"/>
                <a:tab pos="14450264" algn="l"/>
              </a:tabLs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5pPr>
            <a:lvl6pPr marL="316440" lvl="5" indent="-81210" defTabSz="914400" eaLnBrk="0" latinLnBrk="0" hangingPunct="0">
              <a:spcAft>
                <a:spcPts val="265"/>
              </a:spcAft>
              <a:buClr>
                <a:schemeClr val="tx1">
                  <a:lumMod val="75000"/>
                  <a:lumOff val="25000"/>
                </a:schemeClr>
              </a:buClr>
              <a:buSzPct val="70000"/>
              <a:buFont typeface="Rix모던고딕 L" pitchFamily="18" charset="-127"/>
              <a:buChar char="-"/>
              <a:tabLst>
                <a:tab pos="450826" algn="l"/>
                <a:tab pos="901654" algn="l"/>
                <a:tab pos="1355281" algn="l"/>
                <a:tab pos="1806108" algn="l"/>
                <a:tab pos="2256935" algn="l"/>
                <a:tab pos="2709163" algn="l"/>
                <a:tab pos="3159989" algn="l"/>
                <a:tab pos="3612215" algn="l"/>
                <a:tab pos="4064443" algn="l"/>
                <a:tab pos="4515270" algn="l"/>
                <a:tab pos="4967496" algn="l"/>
                <a:tab pos="5870551" algn="l"/>
                <a:tab pos="6322778" algn="l"/>
                <a:tab pos="6773604" algn="l"/>
                <a:tab pos="7224431" algn="l"/>
                <a:tab pos="7676659" algn="l"/>
                <a:tab pos="8128885" algn="l"/>
                <a:tab pos="8579712" algn="l"/>
                <a:tab pos="9031940" algn="l"/>
                <a:tab pos="9482767" algn="l"/>
                <a:tab pos="9934994" algn="l"/>
                <a:tab pos="10387221" algn="l"/>
                <a:tab pos="10838048" algn="l"/>
                <a:tab pos="11290274" algn="l"/>
                <a:tab pos="11741101" algn="l"/>
                <a:tab pos="12191928" algn="l"/>
                <a:tab pos="12645555" algn="l"/>
                <a:tab pos="13096382" algn="l"/>
                <a:tab pos="13547210" algn="l"/>
                <a:tab pos="13999437" algn="l"/>
                <a:tab pos="14450264" algn="l"/>
              </a:tabLs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특허등록 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(10-1901920, </a:t>
            </a: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음성인식 </a:t>
            </a:r>
            <a:r>
              <a:rPr lang="ko-KR" altLang="en-US" sz="950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딥러닝서비스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특허등록 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(10-1827320, </a:t>
            </a: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 콜센터 서버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벤처기업인증</a:t>
            </a:r>
          </a:p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ETRI </a:t>
            </a: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음성인식 기술이전 협약</a:t>
            </a:r>
          </a:p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기업부설연구소 설립</a:t>
            </a:r>
          </a:p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저작권등록증 등록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(Smart Script Player </a:t>
            </a: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외 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건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endParaRPr lang="en-US" altLang="ko-KR" sz="95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190C7B-F6A8-4C10-8116-D16774D4523A}"/>
              </a:ext>
            </a:extLst>
          </p:cNvPr>
          <p:cNvSpPr/>
          <p:nvPr/>
        </p:nvSpPr>
        <p:spPr>
          <a:xfrm>
            <a:off x="6077234" y="2896042"/>
            <a:ext cx="45719" cy="198179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1034330" latinLnBrk="0">
              <a:lnSpc>
                <a:spcPct val="110000"/>
              </a:lnSpc>
              <a:buClr>
                <a:srgbClr val="777777"/>
              </a:buClr>
              <a:buSzPct val="100000"/>
            </a:pPr>
            <a:endParaRPr kumimoji="1" lang="ko-KR" altLang="en-US" sz="1000">
              <a:ln w="6350">
                <a:solidFill>
                  <a:srgbClr val="4F81BD">
                    <a:alpha val="0"/>
                  </a:srgbClr>
                </a:solidFill>
              </a:ln>
              <a:solidFill>
                <a:srgbClr val="318DE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자유형 61">
            <a:extLst>
              <a:ext uri="{FF2B5EF4-FFF2-40B4-BE49-F238E27FC236}">
                <a16:creationId xmlns:a16="http://schemas.microsoft.com/office/drawing/2014/main" id="{CDD946AD-3A86-413D-8E2C-782B18E3F29D}"/>
              </a:ext>
            </a:extLst>
          </p:cNvPr>
          <p:cNvSpPr/>
          <p:nvPr/>
        </p:nvSpPr>
        <p:spPr>
          <a:xfrm flipV="1">
            <a:off x="6193074" y="3343380"/>
            <a:ext cx="3078402" cy="45719"/>
          </a:xfrm>
          <a:custGeom>
            <a:avLst/>
            <a:gdLst>
              <a:gd name="connsiteX0" fmla="*/ 0 w 3223260"/>
              <a:gd name="connsiteY0" fmla="*/ 0 h 0"/>
              <a:gd name="connsiteX1" fmla="*/ 3223260 w 32232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23260">
                <a:moveTo>
                  <a:pt x="0" y="0"/>
                </a:moveTo>
                <a:lnTo>
                  <a:pt x="322326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prstDash val="sysDash"/>
            <a:headEnd w="sm" len="sm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1" name="자유형 62">
            <a:extLst>
              <a:ext uri="{FF2B5EF4-FFF2-40B4-BE49-F238E27FC236}">
                <a16:creationId xmlns:a16="http://schemas.microsoft.com/office/drawing/2014/main" id="{5A4CE105-CF59-4EF5-9803-FF561B06192C}"/>
              </a:ext>
            </a:extLst>
          </p:cNvPr>
          <p:cNvSpPr/>
          <p:nvPr/>
        </p:nvSpPr>
        <p:spPr>
          <a:xfrm>
            <a:off x="6173815" y="4441742"/>
            <a:ext cx="3097661" cy="45719"/>
          </a:xfrm>
          <a:custGeom>
            <a:avLst/>
            <a:gdLst>
              <a:gd name="connsiteX0" fmla="*/ 0 w 3223260"/>
              <a:gd name="connsiteY0" fmla="*/ 0 h 0"/>
              <a:gd name="connsiteX1" fmla="*/ 3223260 w 32232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23260">
                <a:moveTo>
                  <a:pt x="0" y="0"/>
                </a:moveTo>
                <a:lnTo>
                  <a:pt x="322326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prstDash val="sysDash"/>
            <a:headEnd w="sm" len="sm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C05CFC-6207-40E8-985A-5998489F03B8}"/>
              </a:ext>
            </a:extLst>
          </p:cNvPr>
          <p:cNvSpPr txBox="1"/>
          <p:nvPr/>
        </p:nvSpPr>
        <p:spPr>
          <a:xfrm>
            <a:off x="6173813" y="2948379"/>
            <a:ext cx="2727350" cy="31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L="77010" indent="-77010" defTabSz="914400" eaLnBrk="0" fontAlgn="base" latinLnBrk="0" hangingPunct="0">
              <a:spcAft>
                <a:spcPts val="265"/>
              </a:spcAft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tabLst>
                <a:tab pos="450826" algn="l"/>
                <a:tab pos="901654" algn="l"/>
                <a:tab pos="1355281" algn="l"/>
                <a:tab pos="1806108" algn="l"/>
                <a:tab pos="2256935" algn="l"/>
                <a:tab pos="2709163" algn="l"/>
                <a:tab pos="3159989" algn="l"/>
                <a:tab pos="3612215" algn="l"/>
                <a:tab pos="4064443" algn="l"/>
                <a:tab pos="4515270" algn="l"/>
                <a:tab pos="4967496" algn="l"/>
                <a:tab pos="5870551" algn="l"/>
                <a:tab pos="6322778" algn="l"/>
                <a:tab pos="6773604" algn="l"/>
                <a:tab pos="7224431" algn="l"/>
                <a:tab pos="7676659" algn="l"/>
                <a:tab pos="8128885" algn="l"/>
                <a:tab pos="8579712" algn="l"/>
                <a:tab pos="9031940" algn="l"/>
                <a:tab pos="9482767" algn="l"/>
                <a:tab pos="9934994" algn="l"/>
                <a:tab pos="10387221" algn="l"/>
                <a:tab pos="10838048" algn="l"/>
                <a:tab pos="11290274" algn="l"/>
                <a:tab pos="11741101" algn="l"/>
                <a:tab pos="12191928" algn="l"/>
                <a:tab pos="12645555" algn="l"/>
                <a:tab pos="13096382" algn="l"/>
                <a:tab pos="13547210" algn="l"/>
                <a:tab pos="13999437" algn="l"/>
                <a:tab pos="14450264" algn="l"/>
              </a:tabLst>
              <a:defRPr kumimoji="1" sz="100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1pPr>
            <a:lvl2pPr marL="83110" lvl="1" indent="-83110" defTabSz="935791" eaLnBrk="0" latinLnBrk="0" hangingPunct="0"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>
                <a:tab pos="5098375" algn="l"/>
              </a:tabLst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Rix모던고딕 L" pitchFamily="18" charset="-127"/>
                <a:ea typeface="Rix모던고딕 L" pitchFamily="18" charset="-127"/>
              </a:defRPr>
            </a:lvl2pPr>
            <a:lvl3pPr marL="85725" lvl="2" indent="-85725" defTabSz="1043056" fontAlgn="base" latinLnBrk="0">
              <a:lnSpc>
                <a:spcPct val="110000"/>
              </a:lnSpc>
              <a:spcAft>
                <a:spcPts val="500"/>
              </a:spcAft>
              <a:buSzPct val="80000"/>
              <a:buFont typeface="Arial" panose="020B0604020202020204" pitchFamily="34" charset="0"/>
              <a:buChar char="•"/>
              <a:defRPr sz="10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KoPub돋움체 Medium" pitchFamily="18" charset="-127"/>
                <a:ea typeface="KoPub돋움체 Medium" pitchFamily="18" charset="-127"/>
              </a:defRPr>
            </a:lvl3pPr>
            <a:lvl4pPr marL="1371600" defTabSz="914400">
              <a:defRPr sz="1800"/>
            </a:lvl4pPr>
            <a:lvl5pPr marL="159620" lvl="4" indent="-79810" defTabSz="914400" eaLnBrk="0" latinLnBrk="0" hangingPunct="0">
              <a:spcAft>
                <a:spcPts val="265"/>
              </a:spcAft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Rix모던고딕 L" pitchFamily="18" charset="-127"/>
              <a:buChar char="-"/>
              <a:tabLst>
                <a:tab pos="450826" algn="l"/>
                <a:tab pos="901654" algn="l"/>
                <a:tab pos="1355281" algn="l"/>
                <a:tab pos="1806108" algn="l"/>
                <a:tab pos="2256935" algn="l"/>
                <a:tab pos="2709163" algn="l"/>
                <a:tab pos="3159989" algn="l"/>
                <a:tab pos="3612215" algn="l"/>
                <a:tab pos="4064443" algn="l"/>
                <a:tab pos="4515270" algn="l"/>
                <a:tab pos="4967496" algn="l"/>
                <a:tab pos="5870551" algn="l"/>
                <a:tab pos="6322778" algn="l"/>
                <a:tab pos="6773604" algn="l"/>
                <a:tab pos="7224431" algn="l"/>
                <a:tab pos="7676659" algn="l"/>
                <a:tab pos="8128885" algn="l"/>
                <a:tab pos="8579712" algn="l"/>
                <a:tab pos="9031940" algn="l"/>
                <a:tab pos="9482767" algn="l"/>
                <a:tab pos="9934994" algn="l"/>
                <a:tab pos="10387221" algn="l"/>
                <a:tab pos="10838048" algn="l"/>
                <a:tab pos="11290274" algn="l"/>
                <a:tab pos="11741101" algn="l"/>
                <a:tab pos="12191928" algn="l"/>
                <a:tab pos="12645555" algn="l"/>
                <a:tab pos="13096382" algn="l"/>
                <a:tab pos="13547210" algn="l"/>
                <a:tab pos="13999437" algn="l"/>
                <a:tab pos="14450264" algn="l"/>
              </a:tabLs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5pPr>
            <a:lvl6pPr marL="316440" lvl="5" indent="-81210" defTabSz="914400" eaLnBrk="0" latinLnBrk="0" hangingPunct="0">
              <a:spcAft>
                <a:spcPts val="265"/>
              </a:spcAft>
              <a:buClr>
                <a:schemeClr val="tx1">
                  <a:lumMod val="75000"/>
                  <a:lumOff val="25000"/>
                </a:schemeClr>
              </a:buClr>
              <a:buSzPct val="70000"/>
              <a:buFont typeface="Rix모던고딕 L" pitchFamily="18" charset="-127"/>
              <a:buChar char="-"/>
              <a:tabLst>
                <a:tab pos="450826" algn="l"/>
                <a:tab pos="901654" algn="l"/>
                <a:tab pos="1355281" algn="l"/>
                <a:tab pos="1806108" algn="l"/>
                <a:tab pos="2256935" algn="l"/>
                <a:tab pos="2709163" algn="l"/>
                <a:tab pos="3159989" algn="l"/>
                <a:tab pos="3612215" algn="l"/>
                <a:tab pos="4064443" algn="l"/>
                <a:tab pos="4515270" algn="l"/>
                <a:tab pos="4967496" algn="l"/>
                <a:tab pos="5870551" algn="l"/>
                <a:tab pos="6322778" algn="l"/>
                <a:tab pos="6773604" algn="l"/>
                <a:tab pos="7224431" algn="l"/>
                <a:tab pos="7676659" algn="l"/>
                <a:tab pos="8128885" algn="l"/>
                <a:tab pos="8579712" algn="l"/>
                <a:tab pos="9031940" algn="l"/>
                <a:tab pos="9482767" algn="l"/>
                <a:tab pos="9934994" algn="l"/>
                <a:tab pos="10387221" algn="l"/>
                <a:tab pos="10838048" algn="l"/>
                <a:tab pos="11290274" algn="l"/>
                <a:tab pos="11741101" algn="l"/>
                <a:tab pos="12191928" algn="l"/>
                <a:tab pos="12645555" algn="l"/>
                <a:tab pos="13096382" algn="l"/>
                <a:tab pos="13547210" algn="l"/>
                <a:tab pos="13999437" algn="l"/>
                <a:tab pos="14450264" algn="l"/>
              </a:tabLs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특허등록 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(10-2073979, </a:t>
            </a: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감성일기 서비스제공 서버 및 방법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ko-KR" altLang="en-US" sz="95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흥국화재해상보험 </a:t>
            </a:r>
            <a:r>
              <a:rPr lang="en-US" altLang="ko-KR" sz="95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MOU</a:t>
            </a:r>
            <a:r>
              <a:rPr lang="ko-KR" altLang="en-US" sz="950" b="1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체결</a:t>
            </a:r>
            <a:endParaRPr lang="en-US" altLang="ko-KR" sz="950" b="1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3694792-17DF-45C9-85A7-DE4C4A0F113E}"/>
              </a:ext>
            </a:extLst>
          </p:cNvPr>
          <p:cNvGrpSpPr/>
          <p:nvPr/>
        </p:nvGrpSpPr>
        <p:grpSpPr>
          <a:xfrm>
            <a:off x="6100299" y="5030704"/>
            <a:ext cx="583493" cy="1062795"/>
            <a:chOff x="897234" y="1455889"/>
            <a:chExt cx="892289" cy="156360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E6027A7-3096-4735-B32E-6FE9A9EAD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0877" y="1902850"/>
              <a:ext cx="845004" cy="1116643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8DA3C-D37E-457A-B2EF-15053E87EAA3}"/>
                </a:ext>
              </a:extLst>
            </p:cNvPr>
            <p:cNvSpPr/>
            <p:nvPr/>
          </p:nvSpPr>
          <p:spPr>
            <a:xfrm>
              <a:off x="897234" y="1725194"/>
              <a:ext cx="892289" cy="1698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10-16368840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83637BA-D07F-4EBD-8C1E-63DCE2562E0E}"/>
                </a:ext>
              </a:extLst>
            </p:cNvPr>
            <p:cNvCxnSpPr/>
            <p:nvPr/>
          </p:nvCxnSpPr>
          <p:spPr>
            <a:xfrm>
              <a:off x="937653" y="1670352"/>
              <a:ext cx="7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482A26-BD61-42C5-A31E-D203D1356F8D}"/>
                </a:ext>
              </a:extLst>
            </p:cNvPr>
            <p:cNvSpPr/>
            <p:nvPr/>
          </p:nvSpPr>
          <p:spPr>
            <a:xfrm>
              <a:off x="937654" y="1455889"/>
              <a:ext cx="773866" cy="203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Bef>
                  <a:spcPts val="200"/>
                </a:spcBef>
              </a:pPr>
              <a:r>
                <a:rPr lang="ko-KR" altLang="en-US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등록특허 </a:t>
              </a:r>
              <a:r>
                <a:rPr lang="en-US" altLang="ko-KR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AEFCFAA-9F8A-4044-AD55-AE81227F69FE}"/>
              </a:ext>
            </a:extLst>
          </p:cNvPr>
          <p:cNvSpPr/>
          <p:nvPr/>
        </p:nvSpPr>
        <p:spPr>
          <a:xfrm>
            <a:off x="6037658" y="6092686"/>
            <a:ext cx="7578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spcBef>
                <a:spcPts val="200"/>
              </a:spcBef>
            </a:pP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지능형 스크립트 플레이어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34E5489-C3E7-4E4F-B35A-3F11CD484F0E}"/>
              </a:ext>
            </a:extLst>
          </p:cNvPr>
          <p:cNvGrpSpPr/>
          <p:nvPr/>
        </p:nvGrpSpPr>
        <p:grpSpPr>
          <a:xfrm>
            <a:off x="6980810" y="5030704"/>
            <a:ext cx="546220" cy="1062795"/>
            <a:chOff x="925733" y="1455889"/>
            <a:chExt cx="835290" cy="1563604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941D331-E023-48F3-BB3C-945BDB7EC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5733" y="1902850"/>
              <a:ext cx="835290" cy="1116643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1504131-C9DF-4E20-B9B2-2F7D8314B836}"/>
                </a:ext>
              </a:extLst>
            </p:cNvPr>
            <p:cNvSpPr/>
            <p:nvPr/>
          </p:nvSpPr>
          <p:spPr>
            <a:xfrm>
              <a:off x="937680" y="1725194"/>
              <a:ext cx="811394" cy="1698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10-1827320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A2B72A3-3A0C-4504-9300-404844E90CDC}"/>
                </a:ext>
              </a:extLst>
            </p:cNvPr>
            <p:cNvCxnSpPr/>
            <p:nvPr/>
          </p:nvCxnSpPr>
          <p:spPr>
            <a:xfrm>
              <a:off x="937653" y="1670352"/>
              <a:ext cx="7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B1171AA-3AD0-4919-9740-6447CC29049D}"/>
                </a:ext>
              </a:extLst>
            </p:cNvPr>
            <p:cNvSpPr/>
            <p:nvPr/>
          </p:nvSpPr>
          <p:spPr>
            <a:xfrm>
              <a:off x="937654" y="1455889"/>
              <a:ext cx="773866" cy="203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Bef>
                  <a:spcPts val="200"/>
                </a:spcBef>
              </a:pPr>
              <a:r>
                <a:rPr lang="ko-KR" altLang="en-US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등록특허 </a:t>
              </a:r>
              <a:r>
                <a:rPr lang="en-US" altLang="ko-KR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99A99E8-E701-4FF5-9F37-8CC23C2EA321}"/>
              </a:ext>
            </a:extLst>
          </p:cNvPr>
          <p:cNvSpPr/>
          <p:nvPr/>
        </p:nvSpPr>
        <p:spPr>
          <a:xfrm>
            <a:off x="6899532" y="6092686"/>
            <a:ext cx="757870" cy="3026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spcBef>
                <a:spcPts val="200"/>
              </a:spcBef>
            </a:pP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</a:t>
            </a:r>
            <a:endParaRPr lang="en-US" altLang="ko-KR" sz="9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콜센터 서버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C3D4724-7DD6-46CD-8556-9B077655A864}"/>
              </a:ext>
            </a:extLst>
          </p:cNvPr>
          <p:cNvGrpSpPr/>
          <p:nvPr/>
        </p:nvGrpSpPr>
        <p:grpSpPr>
          <a:xfrm>
            <a:off x="7851752" y="5030704"/>
            <a:ext cx="543200" cy="1062795"/>
            <a:chOff x="928043" y="1455889"/>
            <a:chExt cx="830672" cy="156360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09D47A3-647D-473F-83AC-45CD8E15E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8043" y="1902850"/>
              <a:ext cx="830672" cy="1116644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66A4850-C831-429C-88DA-CF22B8EEE303}"/>
                </a:ext>
              </a:extLst>
            </p:cNvPr>
            <p:cNvSpPr/>
            <p:nvPr/>
          </p:nvSpPr>
          <p:spPr>
            <a:xfrm>
              <a:off x="937680" y="1725194"/>
              <a:ext cx="811395" cy="1698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10-1901920</a:t>
              </a: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9C4B50E6-1883-48D2-B203-FCB4073C08AE}"/>
                </a:ext>
              </a:extLst>
            </p:cNvPr>
            <p:cNvCxnSpPr/>
            <p:nvPr/>
          </p:nvCxnSpPr>
          <p:spPr>
            <a:xfrm>
              <a:off x="937653" y="1670352"/>
              <a:ext cx="7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64BE362-072F-4D6B-B3E6-572DF8ED2662}"/>
                </a:ext>
              </a:extLst>
            </p:cNvPr>
            <p:cNvSpPr/>
            <p:nvPr/>
          </p:nvSpPr>
          <p:spPr>
            <a:xfrm>
              <a:off x="937654" y="1455889"/>
              <a:ext cx="773866" cy="203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Bef>
                  <a:spcPts val="200"/>
                </a:spcBef>
              </a:pPr>
              <a:r>
                <a:rPr lang="ko-KR" altLang="en-US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등록특허 </a:t>
              </a:r>
              <a:r>
                <a:rPr lang="en-US" altLang="ko-KR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D454510-0EA3-4E1D-B124-0D57E2A5A996}"/>
              </a:ext>
            </a:extLst>
          </p:cNvPr>
          <p:cNvSpPr/>
          <p:nvPr/>
        </p:nvSpPr>
        <p:spPr>
          <a:xfrm>
            <a:off x="7768964" y="6092686"/>
            <a:ext cx="7578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spcBef>
                <a:spcPts val="200"/>
              </a:spcBef>
            </a:pP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음성인식 딥러닝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CD1DB33-7538-4401-9086-A8D60E240C42}"/>
              </a:ext>
            </a:extLst>
          </p:cNvPr>
          <p:cNvGrpSpPr/>
          <p:nvPr/>
        </p:nvGrpSpPr>
        <p:grpSpPr>
          <a:xfrm>
            <a:off x="8653953" y="5030704"/>
            <a:ext cx="583494" cy="1058515"/>
            <a:chOff x="897232" y="1455889"/>
            <a:chExt cx="892290" cy="155730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3B2764A3-7F75-4AB2-A2DF-EAD19E4E5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8043" y="1909147"/>
              <a:ext cx="830672" cy="110405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0933238-DC85-43AB-88C5-308774B64F83}"/>
                </a:ext>
              </a:extLst>
            </p:cNvPr>
            <p:cNvSpPr/>
            <p:nvPr/>
          </p:nvSpPr>
          <p:spPr>
            <a:xfrm>
              <a:off x="897232" y="1725194"/>
              <a:ext cx="892290" cy="1698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A50A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10-20739790</a:t>
              </a: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4AB04C2D-06CE-4F4D-ADF3-ADAC24CC536F}"/>
                </a:ext>
              </a:extLst>
            </p:cNvPr>
            <p:cNvCxnSpPr/>
            <p:nvPr/>
          </p:nvCxnSpPr>
          <p:spPr>
            <a:xfrm>
              <a:off x="937653" y="1670352"/>
              <a:ext cx="7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46956E4-E162-49FD-98F6-AE4C4614B76E}"/>
                </a:ext>
              </a:extLst>
            </p:cNvPr>
            <p:cNvSpPr/>
            <p:nvPr/>
          </p:nvSpPr>
          <p:spPr>
            <a:xfrm>
              <a:off x="937654" y="1455889"/>
              <a:ext cx="773866" cy="203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Bef>
                  <a:spcPts val="200"/>
                </a:spcBef>
              </a:pPr>
              <a:r>
                <a:rPr lang="ko-KR" altLang="en-US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등록특허 </a:t>
              </a:r>
              <a:r>
                <a:rPr lang="en-US" altLang="ko-KR" sz="9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endPara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2DA921D-A360-41DC-B4A7-68A77FF6D576}"/>
              </a:ext>
            </a:extLst>
          </p:cNvPr>
          <p:cNvSpPr/>
          <p:nvPr/>
        </p:nvSpPr>
        <p:spPr>
          <a:xfrm>
            <a:off x="8591313" y="6092686"/>
            <a:ext cx="757870" cy="3026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spcBef>
                <a:spcPts val="200"/>
              </a:spcBef>
            </a:pP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감성일기</a:t>
            </a:r>
            <a:endParaRPr lang="en-US" altLang="ko-KR" sz="9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spcBef>
                <a:spcPts val="200"/>
              </a:spcBef>
            </a:pP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제공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F53DFF-7815-4AE0-99F0-223A8171C5E2}"/>
              </a:ext>
            </a:extLst>
          </p:cNvPr>
          <p:cNvSpPr/>
          <p:nvPr/>
        </p:nvSpPr>
        <p:spPr>
          <a:xfrm>
            <a:off x="5045056" y="4983627"/>
            <a:ext cx="480902" cy="17812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lvl="0" indent="-85725" algn="ctr" defTabSz="104305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Pct val="80000"/>
              <a:defRPr/>
            </a:pPr>
            <a:r>
              <a:rPr kumimoji="1" lang="ko-KR" altLang="en-US" sz="1100" b="1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ㅣ특허ㅣ</a:t>
            </a:r>
            <a:endParaRPr kumimoji="1" lang="ko-KR" altLang="en-US" sz="11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D370A95-3C97-4167-A39D-1B689E68D104}"/>
              </a:ext>
            </a:extLst>
          </p:cNvPr>
          <p:cNvSpPr/>
          <p:nvPr/>
        </p:nvSpPr>
        <p:spPr>
          <a:xfrm>
            <a:off x="5045056" y="2699726"/>
            <a:ext cx="480902" cy="17812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lvl="0" indent="-85725" algn="ctr" defTabSz="104305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Pct val="80000"/>
              <a:defRPr/>
            </a:pPr>
            <a:r>
              <a:rPr kumimoji="1" lang="ko-KR" altLang="en-US" sz="1100" b="1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ㅣ연혁ㅣ</a:t>
            </a:r>
            <a:endParaRPr kumimoji="1" lang="ko-KR" altLang="en-US" sz="11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8B1E606-EC12-442C-BB7A-0BC25A49197B}"/>
              </a:ext>
            </a:extLst>
          </p:cNvPr>
          <p:cNvSpPr txBox="1"/>
          <p:nvPr/>
        </p:nvSpPr>
        <p:spPr>
          <a:xfrm>
            <a:off x="5421845" y="2894093"/>
            <a:ext cx="655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2019</a:t>
            </a: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 2020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A3DEC16-BCB1-4BE1-97BB-DEF149D8A415}"/>
              </a:ext>
            </a:extLst>
          </p:cNvPr>
          <p:cNvSpPr/>
          <p:nvPr/>
        </p:nvSpPr>
        <p:spPr>
          <a:xfrm>
            <a:off x="5393894" y="3615532"/>
            <a:ext cx="682442" cy="4126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1034330" latinLnBrk="0">
              <a:lnSpc>
                <a:spcPct val="110000"/>
              </a:lnSpc>
              <a:buClr>
                <a:srgbClr val="777777"/>
              </a:buClr>
              <a:buSzPct val="100000"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8162C4C-32BC-451F-B16B-7EA722E01178}"/>
              </a:ext>
            </a:extLst>
          </p:cNvPr>
          <p:cNvSpPr txBox="1"/>
          <p:nvPr/>
        </p:nvSpPr>
        <p:spPr>
          <a:xfrm>
            <a:off x="5420948" y="3575271"/>
            <a:ext cx="655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2018</a:t>
            </a: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 2017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49FF45C-EF38-417B-94F5-E6D3D1C0DBCB}"/>
              </a:ext>
            </a:extLst>
          </p:cNvPr>
          <p:cNvSpPr/>
          <p:nvPr/>
        </p:nvSpPr>
        <p:spPr>
          <a:xfrm>
            <a:off x="5391454" y="4422161"/>
            <a:ext cx="682442" cy="4126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1034330" latinLnBrk="0">
              <a:lnSpc>
                <a:spcPct val="110000"/>
              </a:lnSpc>
              <a:buClr>
                <a:srgbClr val="777777"/>
              </a:buClr>
              <a:buSzPct val="100000"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275D8A8-D39C-4EBA-873B-775067DB4F1C}"/>
              </a:ext>
            </a:extLst>
          </p:cNvPr>
          <p:cNvSpPr txBox="1"/>
          <p:nvPr/>
        </p:nvSpPr>
        <p:spPr>
          <a:xfrm>
            <a:off x="5418508" y="4381900"/>
            <a:ext cx="655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2016</a:t>
            </a: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 2015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8A022A-12EC-45F9-A99A-D0DF1952678D}"/>
              </a:ext>
            </a:extLst>
          </p:cNvPr>
          <p:cNvSpPr txBox="1"/>
          <p:nvPr/>
        </p:nvSpPr>
        <p:spPr>
          <a:xfrm>
            <a:off x="6173813" y="4511296"/>
            <a:ext cx="2377895" cy="31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L="77010" indent="-77010" defTabSz="914400" eaLnBrk="0" fontAlgn="base" latinLnBrk="0" hangingPunct="0">
              <a:spcAft>
                <a:spcPts val="265"/>
              </a:spcAft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tabLst>
                <a:tab pos="450826" algn="l"/>
                <a:tab pos="901654" algn="l"/>
                <a:tab pos="1355281" algn="l"/>
                <a:tab pos="1806108" algn="l"/>
                <a:tab pos="2256935" algn="l"/>
                <a:tab pos="2709163" algn="l"/>
                <a:tab pos="3159989" algn="l"/>
                <a:tab pos="3612215" algn="l"/>
                <a:tab pos="4064443" algn="l"/>
                <a:tab pos="4515270" algn="l"/>
                <a:tab pos="4967496" algn="l"/>
                <a:tab pos="5870551" algn="l"/>
                <a:tab pos="6322778" algn="l"/>
                <a:tab pos="6773604" algn="l"/>
                <a:tab pos="7224431" algn="l"/>
                <a:tab pos="7676659" algn="l"/>
                <a:tab pos="8128885" algn="l"/>
                <a:tab pos="8579712" algn="l"/>
                <a:tab pos="9031940" algn="l"/>
                <a:tab pos="9482767" algn="l"/>
                <a:tab pos="9934994" algn="l"/>
                <a:tab pos="10387221" algn="l"/>
                <a:tab pos="10838048" algn="l"/>
                <a:tab pos="11290274" algn="l"/>
                <a:tab pos="11741101" algn="l"/>
                <a:tab pos="12191928" algn="l"/>
                <a:tab pos="12645555" algn="l"/>
                <a:tab pos="13096382" algn="l"/>
                <a:tab pos="13547210" algn="l"/>
                <a:tab pos="13999437" algn="l"/>
                <a:tab pos="14450264" algn="l"/>
              </a:tabLst>
              <a:defRPr kumimoji="1" sz="100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1pPr>
            <a:lvl2pPr marL="83110" lvl="1" indent="-83110" defTabSz="935791" eaLnBrk="0" latinLnBrk="0" hangingPunct="0"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>
                <a:tab pos="5098375" algn="l"/>
              </a:tabLst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Rix모던고딕 L" pitchFamily="18" charset="-127"/>
                <a:ea typeface="Rix모던고딕 L" pitchFamily="18" charset="-127"/>
              </a:defRPr>
            </a:lvl2pPr>
            <a:lvl3pPr marL="85725" lvl="2" indent="-85725" defTabSz="1043056" fontAlgn="base" latinLnBrk="0">
              <a:lnSpc>
                <a:spcPct val="110000"/>
              </a:lnSpc>
              <a:spcAft>
                <a:spcPts val="500"/>
              </a:spcAft>
              <a:buSzPct val="80000"/>
              <a:buFont typeface="Arial" panose="020B0604020202020204" pitchFamily="34" charset="0"/>
              <a:buChar char="•"/>
              <a:defRPr sz="10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KoPub돋움체 Medium" pitchFamily="18" charset="-127"/>
                <a:ea typeface="KoPub돋움체 Medium" pitchFamily="18" charset="-127"/>
              </a:defRPr>
            </a:lvl3pPr>
            <a:lvl4pPr marL="1371600" defTabSz="914400">
              <a:defRPr sz="1800"/>
            </a:lvl4pPr>
            <a:lvl5pPr marL="159620" lvl="4" indent="-79810" defTabSz="914400" eaLnBrk="0" latinLnBrk="0" hangingPunct="0">
              <a:spcAft>
                <a:spcPts val="265"/>
              </a:spcAft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Rix모던고딕 L" pitchFamily="18" charset="-127"/>
              <a:buChar char="-"/>
              <a:tabLst>
                <a:tab pos="450826" algn="l"/>
                <a:tab pos="901654" algn="l"/>
                <a:tab pos="1355281" algn="l"/>
                <a:tab pos="1806108" algn="l"/>
                <a:tab pos="2256935" algn="l"/>
                <a:tab pos="2709163" algn="l"/>
                <a:tab pos="3159989" algn="l"/>
                <a:tab pos="3612215" algn="l"/>
                <a:tab pos="4064443" algn="l"/>
                <a:tab pos="4515270" algn="l"/>
                <a:tab pos="4967496" algn="l"/>
                <a:tab pos="5870551" algn="l"/>
                <a:tab pos="6322778" algn="l"/>
                <a:tab pos="6773604" algn="l"/>
                <a:tab pos="7224431" algn="l"/>
                <a:tab pos="7676659" algn="l"/>
                <a:tab pos="8128885" algn="l"/>
                <a:tab pos="8579712" algn="l"/>
                <a:tab pos="9031940" algn="l"/>
                <a:tab pos="9482767" algn="l"/>
                <a:tab pos="9934994" algn="l"/>
                <a:tab pos="10387221" algn="l"/>
                <a:tab pos="10838048" algn="l"/>
                <a:tab pos="11290274" algn="l"/>
                <a:tab pos="11741101" algn="l"/>
                <a:tab pos="12191928" algn="l"/>
                <a:tab pos="12645555" algn="l"/>
                <a:tab pos="13096382" algn="l"/>
                <a:tab pos="13547210" algn="l"/>
                <a:tab pos="13999437" algn="l"/>
                <a:tab pos="14450264" algn="l"/>
              </a:tabLs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5pPr>
            <a:lvl6pPr marL="316440" lvl="5" indent="-81210" defTabSz="914400" eaLnBrk="0" latinLnBrk="0" hangingPunct="0">
              <a:spcAft>
                <a:spcPts val="265"/>
              </a:spcAft>
              <a:buClr>
                <a:schemeClr val="tx1">
                  <a:lumMod val="75000"/>
                  <a:lumOff val="25000"/>
                </a:schemeClr>
              </a:buClr>
              <a:buSzPct val="70000"/>
              <a:buFont typeface="Rix모던고딕 L" pitchFamily="18" charset="-127"/>
              <a:buChar char="-"/>
              <a:tabLst>
                <a:tab pos="450826" algn="l"/>
                <a:tab pos="901654" algn="l"/>
                <a:tab pos="1355281" algn="l"/>
                <a:tab pos="1806108" algn="l"/>
                <a:tab pos="2256935" algn="l"/>
                <a:tab pos="2709163" algn="l"/>
                <a:tab pos="3159989" algn="l"/>
                <a:tab pos="3612215" algn="l"/>
                <a:tab pos="4064443" algn="l"/>
                <a:tab pos="4515270" algn="l"/>
                <a:tab pos="4967496" algn="l"/>
                <a:tab pos="5870551" algn="l"/>
                <a:tab pos="6322778" algn="l"/>
                <a:tab pos="6773604" algn="l"/>
                <a:tab pos="7224431" algn="l"/>
                <a:tab pos="7676659" algn="l"/>
                <a:tab pos="8128885" algn="l"/>
                <a:tab pos="8579712" algn="l"/>
                <a:tab pos="9031940" algn="l"/>
                <a:tab pos="9482767" algn="l"/>
                <a:tab pos="9934994" algn="l"/>
                <a:tab pos="10387221" algn="l"/>
                <a:tab pos="10838048" algn="l"/>
                <a:tab pos="11290274" algn="l"/>
                <a:tab pos="11741101" algn="l"/>
                <a:tab pos="12191928" algn="l"/>
                <a:tab pos="12645555" algn="l"/>
                <a:tab pos="13096382" algn="l"/>
                <a:tab pos="13547210" algn="l"/>
                <a:tab pos="13999437" algn="l"/>
                <a:tab pos="14450264" algn="l"/>
              </a:tabLst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특허등록 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(10-1636884, </a:t>
            </a: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지능형 스크립트 플레이어</a:t>
            </a:r>
            <a:r>
              <a:rPr lang="en-US" altLang="ko-KR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92075" lvl="2" indent="-92075" eaLnBrk="0" hangingPunct="0"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tabLst>
                <a:tab pos="5098375" algn="l"/>
              </a:tabLst>
            </a:pPr>
            <a:r>
              <a:rPr lang="ko-KR" altLang="en-US" sz="950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아크로노드</a:t>
            </a:r>
            <a:r>
              <a:rPr lang="ko-KR" altLang="en-US" sz="9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설립</a:t>
            </a:r>
            <a:endParaRPr lang="en-US" altLang="ko-KR" sz="95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6FB04AA7-772C-49FC-95A9-C4EB577D54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229" y="4741054"/>
            <a:ext cx="987683" cy="18760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BA27464C-AD29-4410-947A-AA97EFD434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241" y="3744628"/>
            <a:ext cx="693659" cy="28377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162084D-26F0-4021-B295-4DA0832DD4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844" y="4140868"/>
            <a:ext cx="1010453" cy="17784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C01ECBD1-BB32-4A5E-9EB8-F8EF9A5920D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143" y="4378479"/>
            <a:ext cx="645855" cy="248814"/>
          </a:xfrm>
          <a:prstGeom prst="rect">
            <a:avLst/>
          </a:prstGeom>
        </p:spPr>
      </p:pic>
      <p:sp>
        <p:nvSpPr>
          <p:cNvPr id="119" name="모서리가 둥근 직사각형 166">
            <a:extLst>
              <a:ext uri="{FF2B5EF4-FFF2-40B4-BE49-F238E27FC236}">
                <a16:creationId xmlns:a16="http://schemas.microsoft.com/office/drawing/2014/main" id="{BC5C3895-5475-4C6D-B155-0777F43B4442}"/>
              </a:ext>
            </a:extLst>
          </p:cNvPr>
          <p:cNvSpPr/>
          <p:nvPr/>
        </p:nvSpPr>
        <p:spPr>
          <a:xfrm>
            <a:off x="530203" y="2923590"/>
            <a:ext cx="1168235" cy="235262"/>
          </a:xfrm>
          <a:prstGeom prst="roundRect">
            <a:avLst>
              <a:gd name="adj" fmla="val 10667"/>
            </a:avLst>
          </a:prstGeom>
          <a:solidFill>
            <a:srgbClr val="1F3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고객사</a:t>
            </a:r>
            <a:endParaRPr lang="en-US" altLang="ko-KR" sz="1000" b="1" dirty="0">
              <a:latin typeface="KoPub돋움체 Bold" panose="02020603020101020101" pitchFamily="18" charset="-127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0" name="모서리가 둥근 직사각형 168">
            <a:extLst>
              <a:ext uri="{FF2B5EF4-FFF2-40B4-BE49-F238E27FC236}">
                <a16:creationId xmlns:a16="http://schemas.microsoft.com/office/drawing/2014/main" id="{D05374F5-F8B0-4B93-A2FE-BB64DC03DD48}"/>
              </a:ext>
            </a:extLst>
          </p:cNvPr>
          <p:cNvSpPr/>
          <p:nvPr/>
        </p:nvSpPr>
        <p:spPr>
          <a:xfrm>
            <a:off x="1753191" y="2930441"/>
            <a:ext cx="2759140" cy="235262"/>
          </a:xfrm>
          <a:prstGeom prst="roundRect">
            <a:avLst>
              <a:gd name="adj" fmla="val 10667"/>
            </a:avLst>
          </a:prstGeom>
          <a:solidFill>
            <a:srgbClr val="1F3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en-US" altLang="ko-KR" sz="1000" b="1" dirty="0">
              <a:latin typeface="KoPub돋움체 Bold" panose="02020603020101020101" pitchFamily="18" charset="-127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3C84DCE1-3B26-4B5C-9CFA-1C10FD87A988}"/>
              </a:ext>
            </a:extLst>
          </p:cNvPr>
          <p:cNvGrpSpPr/>
          <p:nvPr/>
        </p:nvGrpSpPr>
        <p:grpSpPr>
          <a:xfrm>
            <a:off x="530204" y="3428140"/>
            <a:ext cx="3915374" cy="1577109"/>
            <a:chOff x="4531666" y="4123562"/>
            <a:chExt cx="4113570" cy="1577109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2816075-55D6-4897-9488-0FE59A17FFBB}"/>
                </a:ext>
              </a:extLst>
            </p:cNvPr>
            <p:cNvCxnSpPr/>
            <p:nvPr/>
          </p:nvCxnSpPr>
          <p:spPr>
            <a:xfrm>
              <a:off x="4531666" y="4123562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85FB4FF-A0F4-4A6B-BF2F-4B822CC73C9C}"/>
                </a:ext>
              </a:extLst>
            </p:cNvPr>
            <p:cNvCxnSpPr/>
            <p:nvPr/>
          </p:nvCxnSpPr>
          <p:spPr>
            <a:xfrm>
              <a:off x="4531666" y="4425279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4A3D909-97C9-4892-B937-2A398B078CAB}"/>
                </a:ext>
              </a:extLst>
            </p:cNvPr>
            <p:cNvCxnSpPr/>
            <p:nvPr/>
          </p:nvCxnSpPr>
          <p:spPr>
            <a:xfrm>
              <a:off x="4531666" y="4744240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E7A9626-6303-4BAC-94A5-8C817041AB14}"/>
                </a:ext>
              </a:extLst>
            </p:cNvPr>
            <p:cNvCxnSpPr/>
            <p:nvPr/>
          </p:nvCxnSpPr>
          <p:spPr>
            <a:xfrm>
              <a:off x="4531666" y="5063050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911B355-B672-4DF0-91F0-CB3485F6F5B3}"/>
                </a:ext>
              </a:extLst>
            </p:cNvPr>
            <p:cNvCxnSpPr/>
            <p:nvPr/>
          </p:nvCxnSpPr>
          <p:spPr>
            <a:xfrm>
              <a:off x="4531666" y="5373238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B6BA5800-860C-4FAF-A13F-2ACCB5D6FAE9}"/>
                </a:ext>
              </a:extLst>
            </p:cNvPr>
            <p:cNvCxnSpPr/>
            <p:nvPr/>
          </p:nvCxnSpPr>
          <p:spPr>
            <a:xfrm>
              <a:off x="4531666" y="5700671"/>
              <a:ext cx="411357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5AED2A0-7A29-4704-9481-B5E88AF56EEA}"/>
              </a:ext>
            </a:extLst>
          </p:cNvPr>
          <p:cNvSpPr txBox="1"/>
          <p:nvPr/>
        </p:nvSpPr>
        <p:spPr>
          <a:xfrm>
            <a:off x="1781765" y="2717540"/>
            <a:ext cx="2922814" cy="2287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50"/>
              </a:lnSpc>
            </a:pPr>
            <a:endParaRPr lang="ko-KR" altLang="en-US" sz="9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 콜 센터 시스템 재구축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150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200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200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구축</a:t>
            </a:r>
            <a:r>
              <a:rPr lang="ko-KR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1,700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배치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500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인공지능기반 음성 상담 서비스 플랫폼 구축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00" b="1" dirty="0" err="1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음성봇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(30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채널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fontAlgn="ctr">
              <a:lnSpc>
                <a:spcPts val="2450"/>
              </a:lnSpc>
            </a:pP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인공지능 기반 병무 민원신청 시스템구축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2450"/>
              </a:lnSpc>
            </a:pP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흥국화재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TM 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재구축 솔루션 사업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200</a:t>
            </a:r>
            <a:r>
              <a:rPr lang="ko-KR" altLang="en-US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r>
              <a:rPr lang="en-US" altLang="ko-KR" sz="900" b="1" dirty="0">
                <a:ln w="9525" cap="flat" cmpd="sng" algn="ctr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7F7F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2317CBF-45AD-4D58-A48C-3795EE03149B}"/>
              </a:ext>
            </a:extLst>
          </p:cNvPr>
          <p:cNvSpPr/>
          <p:nvPr/>
        </p:nvSpPr>
        <p:spPr>
          <a:xfrm>
            <a:off x="496504" y="2704078"/>
            <a:ext cx="721351" cy="17812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lvl="0" indent="-85725" algn="ctr" defTabSz="104305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Pct val="80000"/>
              <a:defRPr/>
            </a:pPr>
            <a:r>
              <a:rPr kumimoji="1"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ㅣ레퍼런스ㅣ</a:t>
            </a:r>
            <a:endParaRPr kumimoji="1" lang="ko-KR" altLang="en-US" sz="11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30" name="Straight Connector 49">
            <a:extLst>
              <a:ext uri="{FF2B5EF4-FFF2-40B4-BE49-F238E27FC236}">
                <a16:creationId xmlns:a16="http://schemas.microsoft.com/office/drawing/2014/main" id="{F578C944-2EF5-44CF-A3A7-34B757C1D11C}"/>
              </a:ext>
            </a:extLst>
          </p:cNvPr>
          <p:cNvCxnSpPr>
            <a:cxnSpLocks/>
          </p:cNvCxnSpPr>
          <p:nvPr/>
        </p:nvCxnSpPr>
        <p:spPr>
          <a:xfrm>
            <a:off x="1718315" y="3228477"/>
            <a:ext cx="0" cy="1691901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자유형: 도형 3">
            <a:extLst>
              <a:ext uri="{FF2B5EF4-FFF2-40B4-BE49-F238E27FC236}">
                <a16:creationId xmlns:a16="http://schemas.microsoft.com/office/drawing/2014/main" id="{0529B3FF-CAC4-4AEC-A81C-B9C38827C782}"/>
              </a:ext>
            </a:extLst>
          </p:cNvPr>
          <p:cNvSpPr/>
          <p:nvPr/>
        </p:nvSpPr>
        <p:spPr>
          <a:xfrm>
            <a:off x="601638" y="5555097"/>
            <a:ext cx="1055171" cy="347726"/>
          </a:xfrm>
          <a:custGeom>
            <a:avLst/>
            <a:gdLst>
              <a:gd name="connsiteX0" fmla="*/ 0 w 1055171"/>
              <a:gd name="connsiteY0" fmla="*/ 0 h 347726"/>
              <a:gd name="connsiteX1" fmla="*/ 1055171 w 1055171"/>
              <a:gd name="connsiteY1" fmla="*/ 0 h 347726"/>
              <a:gd name="connsiteX2" fmla="*/ 1055171 w 1055171"/>
              <a:gd name="connsiteY2" fmla="*/ 347726 h 347726"/>
              <a:gd name="connsiteX3" fmla="*/ 0 w 1055171"/>
              <a:gd name="connsiteY3" fmla="*/ 347726 h 347726"/>
              <a:gd name="connsiteX4" fmla="*/ 0 w 1055171"/>
              <a:gd name="connsiteY4" fmla="*/ 0 h 3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5171" h="347726">
                <a:moveTo>
                  <a:pt x="0" y="0"/>
                </a:moveTo>
                <a:lnTo>
                  <a:pt x="1055171" y="0"/>
                </a:lnTo>
                <a:lnTo>
                  <a:pt x="1055171" y="347726"/>
                </a:lnTo>
                <a:lnTo>
                  <a:pt x="0" y="34772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100" b="1" kern="1200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자사 독자적</a:t>
            </a:r>
            <a:r>
              <a:rPr lang="en-US" altLang="ko-KR" sz="1100" b="1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/>
            </a:r>
            <a:br>
              <a:rPr lang="en-US" altLang="ko-KR" sz="1100" b="1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1100" b="1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1100" b="1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1100" b="1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</a:t>
            </a:r>
            <a:endParaRPr lang="ko-KR" altLang="en-US" sz="1100" b="1" kern="1200" dirty="0">
              <a:ln w="9525" cap="flat" cmpd="sng" algn="ctr">
                <a:prstDash val="solid"/>
                <a:round/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05E43A09-7870-405A-8E6E-792316C9E34A}"/>
              </a:ext>
            </a:extLst>
          </p:cNvPr>
          <p:cNvSpPr/>
          <p:nvPr/>
        </p:nvSpPr>
        <p:spPr>
          <a:xfrm>
            <a:off x="600439" y="5449340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769A21F-2C75-4D51-B1DF-29A35559C235}"/>
              </a:ext>
            </a:extLst>
          </p:cNvPr>
          <p:cNvSpPr/>
          <p:nvPr/>
        </p:nvSpPr>
        <p:spPr>
          <a:xfrm>
            <a:off x="659193" y="5331832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534F87F2-FC2E-45DD-8C5C-9FB505213A3B}"/>
              </a:ext>
            </a:extLst>
          </p:cNvPr>
          <p:cNvSpPr/>
          <p:nvPr/>
        </p:nvSpPr>
        <p:spPr>
          <a:xfrm>
            <a:off x="800203" y="5355334"/>
            <a:ext cx="131896" cy="13189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E306FFF-233E-4352-AD37-F2A0B677FDD3}"/>
              </a:ext>
            </a:extLst>
          </p:cNvPr>
          <p:cNvSpPr/>
          <p:nvPr/>
        </p:nvSpPr>
        <p:spPr>
          <a:xfrm>
            <a:off x="917710" y="5226075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F093985-60C8-4212-BA98-AFC843F3DBCA}"/>
              </a:ext>
            </a:extLst>
          </p:cNvPr>
          <p:cNvSpPr/>
          <p:nvPr/>
        </p:nvSpPr>
        <p:spPr>
          <a:xfrm>
            <a:off x="1070470" y="5179072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81E23E9-115C-4964-B940-B089BF28AB92}"/>
              </a:ext>
            </a:extLst>
          </p:cNvPr>
          <p:cNvSpPr/>
          <p:nvPr/>
        </p:nvSpPr>
        <p:spPr>
          <a:xfrm>
            <a:off x="1258483" y="5261328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F7AAB7C-D45E-4EA6-9BB3-AB475767F3E2}"/>
              </a:ext>
            </a:extLst>
          </p:cNvPr>
          <p:cNvSpPr/>
          <p:nvPr/>
        </p:nvSpPr>
        <p:spPr>
          <a:xfrm>
            <a:off x="1375990" y="5320082"/>
            <a:ext cx="131896" cy="13189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ECF89C0-7BD6-44F9-8C49-A2ABEFEE617D}"/>
              </a:ext>
            </a:extLst>
          </p:cNvPr>
          <p:cNvSpPr/>
          <p:nvPr/>
        </p:nvSpPr>
        <p:spPr>
          <a:xfrm>
            <a:off x="1540501" y="5449340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036ACD2-F6CE-400F-8DD1-297D07BECB80}"/>
              </a:ext>
            </a:extLst>
          </p:cNvPr>
          <p:cNvSpPr/>
          <p:nvPr/>
        </p:nvSpPr>
        <p:spPr>
          <a:xfrm>
            <a:off x="1611006" y="5578599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997E518-996F-4F19-9143-73B6843E33E8}"/>
              </a:ext>
            </a:extLst>
          </p:cNvPr>
          <p:cNvSpPr/>
          <p:nvPr/>
        </p:nvSpPr>
        <p:spPr>
          <a:xfrm>
            <a:off x="999966" y="5331832"/>
            <a:ext cx="215830" cy="21583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1032485-FEA1-4B05-BAB3-5847F94FAD57}"/>
              </a:ext>
            </a:extLst>
          </p:cNvPr>
          <p:cNvSpPr/>
          <p:nvPr/>
        </p:nvSpPr>
        <p:spPr>
          <a:xfrm>
            <a:off x="541686" y="5778362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3FE362D-4B3A-4D89-8948-6EC37F1E5B7E}"/>
              </a:ext>
            </a:extLst>
          </p:cNvPr>
          <p:cNvSpPr/>
          <p:nvPr/>
        </p:nvSpPr>
        <p:spPr>
          <a:xfrm>
            <a:off x="612190" y="5884119"/>
            <a:ext cx="131896" cy="13189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8B88DD6-C1BC-48DD-B4A3-A84460B339C6}"/>
              </a:ext>
            </a:extLst>
          </p:cNvPr>
          <p:cNvSpPr/>
          <p:nvPr/>
        </p:nvSpPr>
        <p:spPr>
          <a:xfrm>
            <a:off x="788452" y="5978125"/>
            <a:ext cx="191849" cy="19184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303B079-2980-42BE-B21F-FFE312D049D5}"/>
              </a:ext>
            </a:extLst>
          </p:cNvPr>
          <p:cNvSpPr/>
          <p:nvPr/>
        </p:nvSpPr>
        <p:spPr>
          <a:xfrm>
            <a:off x="1035218" y="6130885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014B0331-4E09-46E4-8101-B133DA72A1CC}"/>
              </a:ext>
            </a:extLst>
          </p:cNvPr>
          <p:cNvSpPr/>
          <p:nvPr/>
        </p:nvSpPr>
        <p:spPr>
          <a:xfrm>
            <a:off x="1082221" y="5978125"/>
            <a:ext cx="131896" cy="13189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A7537F2-851D-4DD5-A1FC-6B8F0B36F495}"/>
              </a:ext>
            </a:extLst>
          </p:cNvPr>
          <p:cNvSpPr/>
          <p:nvPr/>
        </p:nvSpPr>
        <p:spPr>
          <a:xfrm>
            <a:off x="1199729" y="6142636"/>
            <a:ext cx="83934" cy="83934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17DB2ED-F7D7-4DB0-A035-D7AE15F748EB}"/>
              </a:ext>
            </a:extLst>
          </p:cNvPr>
          <p:cNvSpPr/>
          <p:nvPr/>
        </p:nvSpPr>
        <p:spPr>
          <a:xfrm>
            <a:off x="1305486" y="5954623"/>
            <a:ext cx="191849" cy="19184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9BCC6E7-BACB-49AA-A095-D5680F1C98C2}"/>
              </a:ext>
            </a:extLst>
          </p:cNvPr>
          <p:cNvSpPr/>
          <p:nvPr/>
        </p:nvSpPr>
        <p:spPr>
          <a:xfrm>
            <a:off x="1564003" y="5907620"/>
            <a:ext cx="131896" cy="13189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0" name="화살표: 갈매기형 수장 22">
            <a:extLst>
              <a:ext uri="{FF2B5EF4-FFF2-40B4-BE49-F238E27FC236}">
                <a16:creationId xmlns:a16="http://schemas.microsoft.com/office/drawing/2014/main" id="{9BB8A5B9-147D-44F4-9DA9-F7C437EF36AB}"/>
              </a:ext>
            </a:extLst>
          </p:cNvPr>
          <p:cNvSpPr/>
          <p:nvPr/>
        </p:nvSpPr>
        <p:spPr>
          <a:xfrm>
            <a:off x="1754631" y="5355138"/>
            <a:ext cx="387360" cy="739514"/>
          </a:xfrm>
          <a:prstGeom prst="chevron">
            <a:avLst>
              <a:gd name="adj" fmla="val 62310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1" name="자유형: 도형 23">
            <a:extLst>
              <a:ext uri="{FF2B5EF4-FFF2-40B4-BE49-F238E27FC236}">
                <a16:creationId xmlns:a16="http://schemas.microsoft.com/office/drawing/2014/main" id="{483E80F9-D646-4687-85D8-B1891FC0D19D}"/>
              </a:ext>
            </a:extLst>
          </p:cNvPr>
          <p:cNvSpPr/>
          <p:nvPr/>
        </p:nvSpPr>
        <p:spPr>
          <a:xfrm>
            <a:off x="2083260" y="5355498"/>
            <a:ext cx="1056439" cy="739507"/>
          </a:xfrm>
          <a:custGeom>
            <a:avLst/>
            <a:gdLst>
              <a:gd name="connsiteX0" fmla="*/ 0 w 1056439"/>
              <a:gd name="connsiteY0" fmla="*/ 0 h 739507"/>
              <a:gd name="connsiteX1" fmla="*/ 1056439 w 1056439"/>
              <a:gd name="connsiteY1" fmla="*/ 0 h 739507"/>
              <a:gd name="connsiteX2" fmla="*/ 1056439 w 1056439"/>
              <a:gd name="connsiteY2" fmla="*/ 739507 h 739507"/>
              <a:gd name="connsiteX3" fmla="*/ 0 w 1056439"/>
              <a:gd name="connsiteY3" fmla="*/ 739507 h 739507"/>
              <a:gd name="connsiteX4" fmla="*/ 0 w 1056439"/>
              <a:gd name="connsiteY4" fmla="*/ 0 h 73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439" h="739507">
                <a:moveTo>
                  <a:pt x="0" y="0"/>
                </a:moveTo>
                <a:lnTo>
                  <a:pt x="1056439" y="0"/>
                </a:lnTo>
                <a:lnTo>
                  <a:pt x="1056439" y="739507"/>
                </a:lnTo>
                <a:lnTo>
                  <a:pt x="0" y="739507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100" b="1" kern="1200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대형 금융권</a:t>
            </a:r>
            <a:r>
              <a:rPr lang="en-US" altLang="ko-KR" sz="1100" b="1" kern="1200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/>
            </a:r>
            <a:br>
              <a:rPr lang="en-US" altLang="ko-KR" sz="1100" b="1" kern="1200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</a:br>
            <a:r>
              <a:rPr lang="ko-KR" altLang="en-US" sz="1100" b="1" kern="1200" dirty="0">
                <a:ln w="9525" cap="flat" cmpd="sng" algn="ctr">
                  <a:prstDash val="solid"/>
                  <a:round/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신기술 노하우</a:t>
            </a:r>
          </a:p>
        </p:txBody>
      </p:sp>
      <p:sp>
        <p:nvSpPr>
          <p:cNvPr id="152" name="화살표: 갈매기형 수장 24">
            <a:extLst>
              <a:ext uri="{FF2B5EF4-FFF2-40B4-BE49-F238E27FC236}">
                <a16:creationId xmlns:a16="http://schemas.microsoft.com/office/drawing/2014/main" id="{09AC1F07-3A90-456C-A974-04A48C34ADFE}"/>
              </a:ext>
            </a:extLst>
          </p:cNvPr>
          <p:cNvSpPr/>
          <p:nvPr/>
        </p:nvSpPr>
        <p:spPr>
          <a:xfrm>
            <a:off x="3080967" y="5355138"/>
            <a:ext cx="387360" cy="739514"/>
          </a:xfrm>
          <a:prstGeom prst="chevron">
            <a:avLst>
              <a:gd name="adj" fmla="val 62310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66CEC055-3B87-48BD-B527-293BD2F17A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844" y="3491992"/>
            <a:ext cx="1010453" cy="177840"/>
          </a:xfrm>
          <a:prstGeom prst="rect">
            <a:avLst/>
          </a:prstGeom>
        </p:spPr>
      </p:pic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C5EBE359-ADC4-4AF2-A192-B2E0994C3E56}"/>
              </a:ext>
            </a:extLst>
          </p:cNvPr>
          <p:cNvGrpSpPr/>
          <p:nvPr/>
        </p:nvGrpSpPr>
        <p:grpSpPr>
          <a:xfrm>
            <a:off x="534538" y="3204979"/>
            <a:ext cx="1147064" cy="178984"/>
            <a:chOff x="515234" y="3204979"/>
            <a:chExt cx="1147064" cy="178984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A8D0BB97-7C29-47E8-833B-85EC98DFC7F3}"/>
                </a:ext>
              </a:extLst>
            </p:cNvPr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234" y="3204979"/>
              <a:ext cx="605831" cy="175411"/>
            </a:xfrm>
            <a:prstGeom prst="rect">
              <a:avLst/>
            </a:prstGeom>
          </p:spPr>
        </p:pic>
        <p:pic>
          <p:nvPicPr>
            <p:cNvPr id="156" name="그림 41">
              <a:extLst>
                <a:ext uri="{FF2B5EF4-FFF2-40B4-BE49-F238E27FC236}">
                  <a16:creationId xmlns:a16="http://schemas.microsoft.com/office/drawing/2014/main" id="{F463BE86-9EA9-4570-89FC-830FCB801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83015" y="3214588"/>
              <a:ext cx="579283" cy="169375"/>
            </a:xfrm>
            <a:prstGeom prst="rect">
              <a:avLst/>
            </a:prstGeom>
          </p:spPr>
        </p:pic>
      </p:grpSp>
      <p:pic>
        <p:nvPicPr>
          <p:cNvPr id="157" name="그림 143">
            <a:extLst>
              <a:ext uri="{FF2B5EF4-FFF2-40B4-BE49-F238E27FC236}">
                <a16:creationId xmlns:a16="http://schemas.microsoft.com/office/drawing/2014/main" id="{1E35766B-8C8F-4E2A-9ABE-61766D9C8AD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706368" y="5331832"/>
            <a:ext cx="776323" cy="7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9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02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712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무중단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실시간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STT, AI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 지식베이스 구축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135282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실시간 음성인식에 최적화된 통합 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STT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솔루션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01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60" name="그룹 259"/>
          <p:cNvGrpSpPr/>
          <p:nvPr/>
        </p:nvGrpSpPr>
        <p:grpSpPr>
          <a:xfrm>
            <a:off x="377834" y="2228187"/>
            <a:ext cx="9147166" cy="4080538"/>
            <a:chOff x="377834" y="2228187"/>
            <a:chExt cx="9147166" cy="4080538"/>
          </a:xfrm>
        </p:grpSpPr>
        <p:grpSp>
          <p:nvGrpSpPr>
            <p:cNvPr id="97" name="그룹 96"/>
            <p:cNvGrpSpPr/>
            <p:nvPr/>
          </p:nvGrpSpPr>
          <p:grpSpPr>
            <a:xfrm>
              <a:off x="377834" y="2228187"/>
              <a:ext cx="4212000" cy="4080538"/>
              <a:chOff x="377834" y="1463459"/>
              <a:chExt cx="4212000" cy="4080538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직각 삼각형 98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00" name="한쪽 모서리가 잘린 사각형 99"/>
              <p:cNvSpPr/>
              <p:nvPr/>
            </p:nvSpPr>
            <p:spPr>
              <a:xfrm>
                <a:off x="377834" y="1583402"/>
                <a:ext cx="4212000" cy="288000"/>
              </a:xfrm>
              <a:prstGeom prst="snip1Rect">
                <a:avLst>
                  <a:gd name="adj" fmla="val 31366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33098" y="1635069"/>
                <a:ext cx="28373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24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시간 활용 가능한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STT / </a:t>
                </a:r>
                <a:r>
                  <a:rPr lang="ko-KR" altLang="en-US" sz="12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무중단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</a:t>
                </a:r>
                <a:r>
                  <a:rPr lang="ko-KR" altLang="en-US" sz="12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무유실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구현</a:t>
                </a:r>
              </a:p>
            </p:txBody>
          </p:sp>
          <p:pic>
            <p:nvPicPr>
              <p:cNvPr id="102" name="그림 101" descr="그림자-01.png"/>
              <p:cNvPicPr>
                <a:picLocks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12777" t="-19474" r="12777"/>
              <a:stretch/>
            </p:blipFill>
            <p:spPr>
              <a:xfrm rot="13500000">
                <a:off x="4339449" y="1623522"/>
                <a:ext cx="371848" cy="51721"/>
              </a:xfrm>
              <a:prstGeom prst="rect">
                <a:avLst/>
              </a:prstGeom>
            </p:spPr>
          </p:pic>
        </p:grpSp>
        <p:grpSp>
          <p:nvGrpSpPr>
            <p:cNvPr id="109" name="그룹 108"/>
            <p:cNvGrpSpPr/>
            <p:nvPr/>
          </p:nvGrpSpPr>
          <p:grpSpPr>
            <a:xfrm>
              <a:off x="4808538" y="2228188"/>
              <a:ext cx="4716462" cy="4080537"/>
              <a:chOff x="377834" y="1463460"/>
              <a:chExt cx="4716462" cy="4080537"/>
            </a:xfrm>
          </p:grpSpPr>
          <p:cxnSp>
            <p:nvCxnSpPr>
              <p:cNvPr id="110" name="직선 연결선 109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각 삼각형 110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12" name="한쪽 모서리가 잘린 사각형 111"/>
              <p:cNvSpPr/>
              <p:nvPr/>
            </p:nvSpPr>
            <p:spPr>
              <a:xfrm>
                <a:off x="377834" y="1583402"/>
                <a:ext cx="4716462" cy="288000"/>
              </a:xfrm>
              <a:prstGeom prst="snip1Rect">
                <a:avLst>
                  <a:gd name="adj" fmla="val 31366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33098" y="1635069"/>
                <a:ext cx="25956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효율적인</a:t>
                </a:r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STT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라우팅을 지원하는 </a:t>
                </a:r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RTM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서버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pic>
            <p:nvPicPr>
              <p:cNvPr id="114" name="그림 113" descr="그림자-01.png"/>
              <p:cNvPicPr>
                <a:picLocks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12777" t="-19474" r="12777"/>
              <a:stretch/>
            </p:blipFill>
            <p:spPr>
              <a:xfrm rot="13500000">
                <a:off x="4842610" y="1623523"/>
                <a:ext cx="371848" cy="51721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/>
          <p:cNvGrpSpPr/>
          <p:nvPr/>
        </p:nvGrpSpPr>
        <p:grpSpPr>
          <a:xfrm>
            <a:off x="663775" y="6078705"/>
            <a:ext cx="4063444" cy="138597"/>
            <a:chOff x="777229" y="5840230"/>
            <a:chExt cx="4063444" cy="13859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6621E1A-6501-4538-9129-073F6329279F}"/>
                </a:ext>
              </a:extLst>
            </p:cNvPr>
            <p:cNvSpPr txBox="1"/>
            <p:nvPr/>
          </p:nvSpPr>
          <p:spPr>
            <a:xfrm>
              <a:off x="937065" y="5840328"/>
              <a:ext cx="390360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3327">
                <a:spcBef>
                  <a:spcPts val="357"/>
                </a:spcBef>
                <a:spcAft>
                  <a:spcPts val="357"/>
                </a:spcAft>
              </a:pPr>
              <a:r>
                <a:rPr lang="ko-KR" altLang="en-US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업무시간에는 실시간 및 준실시간</a:t>
              </a:r>
              <a:r>
                <a: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비업무시간에는 배치로 </a:t>
              </a:r>
              <a:r>
                <a:rPr lang="ko-KR" altLang="en-US" sz="9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</a:t>
              </a:r>
              <a:endParaRPr lang="en-US" altLang="ko-KR" sz="9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3" name="Graphic 4">
              <a:extLst>
                <a:ext uri="{FF2B5EF4-FFF2-40B4-BE49-F238E27FC236}">
                  <a16:creationId xmlns:a16="http://schemas.microsoft.com/office/drawing/2014/main" id="{BDD28641-984E-404B-8963-7F9D45483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77229" y="5840230"/>
              <a:ext cx="100648" cy="100648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528625" y="2897049"/>
            <a:ext cx="4003685" cy="3095577"/>
            <a:chOff x="528625" y="2897049"/>
            <a:chExt cx="4189838" cy="3095577"/>
          </a:xfrm>
        </p:grpSpPr>
        <p:sp>
          <p:nvSpPr>
            <p:cNvPr id="64" name="object 45">
              <a:extLst>
                <a:ext uri="{FF2B5EF4-FFF2-40B4-BE49-F238E27FC236}">
                  <a16:creationId xmlns:a16="http://schemas.microsoft.com/office/drawing/2014/main" id="{63160FD1-924A-491F-984B-1C9B6168DD03}"/>
                </a:ext>
              </a:extLst>
            </p:cNvPr>
            <p:cNvSpPr/>
            <p:nvPr/>
          </p:nvSpPr>
          <p:spPr>
            <a:xfrm>
              <a:off x="621302" y="3084060"/>
              <a:ext cx="2639691" cy="2908566"/>
            </a:xfrm>
            <a:custGeom>
              <a:avLst/>
              <a:gdLst/>
              <a:ahLst/>
              <a:cxnLst/>
              <a:rect l="l" t="t" r="r" b="b"/>
              <a:pathLst>
                <a:path w="2748280" h="2447925">
                  <a:moveTo>
                    <a:pt x="0" y="2447543"/>
                  </a:moveTo>
                  <a:lnTo>
                    <a:pt x="2747772" y="2447543"/>
                  </a:lnTo>
                  <a:lnTo>
                    <a:pt x="2747772" y="0"/>
                  </a:lnTo>
                  <a:lnTo>
                    <a:pt x="0" y="0"/>
                  </a:lnTo>
                  <a:lnTo>
                    <a:pt x="0" y="24475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txBody>
            <a:bodyPr wrap="square" lIns="0" tIns="0" rIns="0" bIns="0" rtlCol="0"/>
            <a:lstStyle/>
            <a:p>
              <a:pPr defTabSz="742950">
                <a:defRPr/>
              </a:pPr>
              <a:endParaRPr sz="1400" kern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5" name="Oval 329">
              <a:extLst>
                <a:ext uri="{FF2B5EF4-FFF2-40B4-BE49-F238E27FC236}">
                  <a16:creationId xmlns:a16="http://schemas.microsoft.com/office/drawing/2014/main" id="{9DCAE85A-E070-4706-980E-CF7F469A27FC}"/>
                </a:ext>
              </a:extLst>
            </p:cNvPr>
            <p:cNvSpPr/>
            <p:nvPr/>
          </p:nvSpPr>
          <p:spPr>
            <a:xfrm>
              <a:off x="3700758" y="3297161"/>
              <a:ext cx="262240" cy="21465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6" name="Oval 461">
              <a:extLst>
                <a:ext uri="{FF2B5EF4-FFF2-40B4-BE49-F238E27FC236}">
                  <a16:creationId xmlns:a16="http://schemas.microsoft.com/office/drawing/2014/main" id="{A2EF6D2A-7400-41A4-A1D6-FE457116A831}"/>
                </a:ext>
              </a:extLst>
            </p:cNvPr>
            <p:cNvSpPr/>
            <p:nvPr/>
          </p:nvSpPr>
          <p:spPr>
            <a:xfrm>
              <a:off x="2656141" y="3289284"/>
              <a:ext cx="238399" cy="21465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7" name="Rectangle 316">
              <a:extLst>
                <a:ext uri="{FF2B5EF4-FFF2-40B4-BE49-F238E27FC236}">
                  <a16:creationId xmlns:a16="http://schemas.microsoft.com/office/drawing/2014/main" id="{BDA0B31D-D2C1-4283-9037-19F251E173EA}"/>
                </a:ext>
              </a:extLst>
            </p:cNvPr>
            <p:cNvSpPr/>
            <p:nvPr/>
          </p:nvSpPr>
          <p:spPr>
            <a:xfrm>
              <a:off x="1536150" y="4398280"/>
              <a:ext cx="607559" cy="1454631"/>
            </a:xfrm>
            <a:prstGeom prst="rect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8" name="Rectangle 458">
              <a:extLst>
                <a:ext uri="{FF2B5EF4-FFF2-40B4-BE49-F238E27FC236}">
                  <a16:creationId xmlns:a16="http://schemas.microsoft.com/office/drawing/2014/main" id="{E12568E4-C39F-44B2-BDE7-A7D810E11EDC}"/>
                </a:ext>
              </a:extLst>
            </p:cNvPr>
            <p:cNvSpPr/>
            <p:nvPr/>
          </p:nvSpPr>
          <p:spPr>
            <a:xfrm>
              <a:off x="738925" y="3190448"/>
              <a:ext cx="607559" cy="2060453"/>
            </a:xfrm>
            <a:prstGeom prst="rect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9" name="object 54">
              <a:extLst>
                <a:ext uri="{FF2B5EF4-FFF2-40B4-BE49-F238E27FC236}">
                  <a16:creationId xmlns:a16="http://schemas.microsoft.com/office/drawing/2014/main" id="{41131D79-C741-4C29-A183-D68FC128A6F1}"/>
                </a:ext>
              </a:extLst>
            </p:cNvPr>
            <p:cNvSpPr/>
            <p:nvPr/>
          </p:nvSpPr>
          <p:spPr>
            <a:xfrm>
              <a:off x="3259444" y="3084060"/>
              <a:ext cx="1360934" cy="2908566"/>
            </a:xfrm>
            <a:custGeom>
              <a:avLst/>
              <a:gdLst/>
              <a:ahLst/>
              <a:cxnLst/>
              <a:rect l="l" t="t" r="r" b="b"/>
              <a:pathLst>
                <a:path w="2776854" h="2447925">
                  <a:moveTo>
                    <a:pt x="0" y="2447543"/>
                  </a:moveTo>
                  <a:lnTo>
                    <a:pt x="2776728" y="2447543"/>
                  </a:lnTo>
                  <a:lnTo>
                    <a:pt x="2776728" y="0"/>
                  </a:lnTo>
                  <a:lnTo>
                    <a:pt x="0" y="0"/>
                  </a:lnTo>
                  <a:lnTo>
                    <a:pt x="0" y="2447543"/>
                  </a:lnTo>
                  <a:close/>
                </a:path>
              </a:pathLst>
            </a:cu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742950">
                <a:defRPr/>
              </a:pPr>
              <a:endParaRPr sz="1400" kern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70" name="Rectangle 305">
              <a:extLst>
                <a:ext uri="{FF2B5EF4-FFF2-40B4-BE49-F238E27FC236}">
                  <a16:creationId xmlns:a16="http://schemas.microsoft.com/office/drawing/2014/main" id="{2FD75750-98B7-4C9A-BEB8-2EE031632186}"/>
                </a:ext>
              </a:extLst>
            </p:cNvPr>
            <p:cNvSpPr/>
            <p:nvPr/>
          </p:nvSpPr>
          <p:spPr>
            <a:xfrm>
              <a:off x="3046371" y="4497297"/>
              <a:ext cx="463944" cy="286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88" name="Rectangle 59">
              <a:extLst>
                <a:ext uri="{FF2B5EF4-FFF2-40B4-BE49-F238E27FC236}">
                  <a16:creationId xmlns:a16="http://schemas.microsoft.com/office/drawing/2014/main" id="{11CC8268-1E4E-4A09-9FC5-5F08474F24E8}"/>
                </a:ext>
              </a:extLst>
            </p:cNvPr>
            <p:cNvSpPr/>
            <p:nvPr/>
          </p:nvSpPr>
          <p:spPr>
            <a:xfrm>
              <a:off x="3046371" y="5020409"/>
              <a:ext cx="463944" cy="57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89" name="object 49">
              <a:extLst>
                <a:ext uri="{FF2B5EF4-FFF2-40B4-BE49-F238E27FC236}">
                  <a16:creationId xmlns:a16="http://schemas.microsoft.com/office/drawing/2014/main" id="{2D9F142D-E9EF-4D18-8EBD-ACCF2ADC4E35}"/>
                </a:ext>
              </a:extLst>
            </p:cNvPr>
            <p:cNvSpPr/>
            <p:nvPr/>
          </p:nvSpPr>
          <p:spPr>
            <a:xfrm>
              <a:off x="546541" y="3084060"/>
              <a:ext cx="80395" cy="63133"/>
            </a:xfrm>
            <a:custGeom>
              <a:avLst/>
              <a:gdLst/>
              <a:ahLst/>
              <a:cxnLst/>
              <a:rect l="l" t="t" r="r" b="b"/>
              <a:pathLst>
                <a:path w="88900" h="70485">
                  <a:moveTo>
                    <a:pt x="88392" y="0"/>
                  </a:moveTo>
                  <a:lnTo>
                    <a:pt x="0" y="0"/>
                  </a:lnTo>
                  <a:lnTo>
                    <a:pt x="88392" y="70104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pPr defTabSz="742950">
                <a:defRPr/>
              </a:pPr>
              <a:endParaRPr sz="1400" kern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90" name="object 50">
              <a:extLst>
                <a:ext uri="{FF2B5EF4-FFF2-40B4-BE49-F238E27FC236}">
                  <a16:creationId xmlns:a16="http://schemas.microsoft.com/office/drawing/2014/main" id="{1A903909-7AC5-47B7-9FBB-791B17E7CC20}"/>
                </a:ext>
              </a:extLst>
            </p:cNvPr>
            <p:cNvSpPr/>
            <p:nvPr/>
          </p:nvSpPr>
          <p:spPr>
            <a:xfrm>
              <a:off x="528625" y="2897049"/>
              <a:ext cx="1452855" cy="191105"/>
            </a:xfrm>
            <a:custGeom>
              <a:avLst/>
              <a:gdLst/>
              <a:ahLst/>
              <a:cxnLst/>
              <a:rect l="l" t="t" r="r" b="b"/>
              <a:pathLst>
                <a:path w="1606550" h="213360">
                  <a:moveTo>
                    <a:pt x="1568831" y="0"/>
                  </a:moveTo>
                  <a:lnTo>
                    <a:pt x="34937" y="87"/>
                  </a:lnTo>
                  <a:lnTo>
                    <a:pt x="2714" y="23445"/>
                  </a:lnTo>
                  <a:lnTo>
                    <a:pt x="0" y="37465"/>
                  </a:lnTo>
                  <a:lnTo>
                    <a:pt x="88" y="178482"/>
                  </a:lnTo>
                  <a:lnTo>
                    <a:pt x="3707" y="192155"/>
                  </a:lnTo>
                  <a:lnTo>
                    <a:pt x="11861" y="203231"/>
                  </a:lnTo>
                  <a:lnTo>
                    <a:pt x="23489" y="210651"/>
                  </a:lnTo>
                  <a:lnTo>
                    <a:pt x="37528" y="213360"/>
                  </a:lnTo>
                  <a:lnTo>
                    <a:pt x="1571369" y="213275"/>
                  </a:lnTo>
                  <a:lnTo>
                    <a:pt x="1585059" y="209675"/>
                  </a:lnTo>
                  <a:lnTo>
                    <a:pt x="1596151" y="201539"/>
                  </a:lnTo>
                  <a:lnTo>
                    <a:pt x="1603583" y="189925"/>
                  </a:lnTo>
                  <a:lnTo>
                    <a:pt x="1606296" y="175895"/>
                  </a:lnTo>
                  <a:lnTo>
                    <a:pt x="1606211" y="34926"/>
                  </a:lnTo>
                  <a:lnTo>
                    <a:pt x="1602611" y="21236"/>
                  </a:lnTo>
                  <a:lnTo>
                    <a:pt x="1594475" y="10144"/>
                  </a:lnTo>
                  <a:lnTo>
                    <a:pt x="1582861" y="2712"/>
                  </a:lnTo>
                  <a:lnTo>
                    <a:pt x="1568831" y="0"/>
                  </a:lnTo>
                  <a:close/>
                </a:path>
              </a:pathLst>
            </a:custGeom>
            <a:solidFill>
              <a:srgbClr val="67C6DD"/>
            </a:solidFill>
          </p:spPr>
          <p:txBody>
            <a:bodyPr wrap="square" lIns="0" tIns="0" rIns="0" bIns="0" rtlCol="0"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</a:t>
              </a:r>
              <a:r>
                <a:rPr lang="en-US" altLang="ko-KR" sz="9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STT</a:t>
              </a:r>
              <a:endParaRPr sz="9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object 55">
              <a:extLst>
                <a:ext uri="{FF2B5EF4-FFF2-40B4-BE49-F238E27FC236}">
                  <a16:creationId xmlns:a16="http://schemas.microsoft.com/office/drawing/2014/main" id="{EA92DABD-4B8C-493D-9AC7-82E33B4C9AC0}"/>
                </a:ext>
              </a:extLst>
            </p:cNvPr>
            <p:cNvSpPr/>
            <p:nvPr/>
          </p:nvSpPr>
          <p:spPr>
            <a:xfrm>
              <a:off x="4620381" y="3084060"/>
              <a:ext cx="80395" cy="63133"/>
            </a:xfrm>
            <a:custGeom>
              <a:avLst/>
              <a:gdLst/>
              <a:ahLst/>
              <a:cxnLst/>
              <a:rect l="l" t="t" r="r" b="b"/>
              <a:pathLst>
                <a:path w="88900" h="70485">
                  <a:moveTo>
                    <a:pt x="88392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pPr defTabSz="742950">
                <a:defRPr/>
              </a:pPr>
              <a:endParaRPr sz="1400" kern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92" name="object 56">
              <a:extLst>
                <a:ext uri="{FF2B5EF4-FFF2-40B4-BE49-F238E27FC236}">
                  <a16:creationId xmlns:a16="http://schemas.microsoft.com/office/drawing/2014/main" id="{CEBBFC97-ADA0-4A01-9286-4286A387F243}"/>
                </a:ext>
              </a:extLst>
            </p:cNvPr>
            <p:cNvSpPr/>
            <p:nvPr/>
          </p:nvSpPr>
          <p:spPr>
            <a:xfrm>
              <a:off x="3700757" y="2897049"/>
              <a:ext cx="1017706" cy="191105"/>
            </a:xfrm>
            <a:custGeom>
              <a:avLst/>
              <a:gdLst/>
              <a:ahLst/>
              <a:cxnLst/>
              <a:rect l="l" t="t" r="r" b="b"/>
              <a:pathLst>
                <a:path w="1606550" h="213360">
                  <a:moveTo>
                    <a:pt x="37464" y="0"/>
                  </a:moveTo>
                  <a:lnTo>
                    <a:pt x="3684" y="21236"/>
                  </a:lnTo>
                  <a:lnTo>
                    <a:pt x="0" y="175895"/>
                  </a:lnTo>
                  <a:lnTo>
                    <a:pt x="2712" y="189925"/>
                  </a:lnTo>
                  <a:lnTo>
                    <a:pt x="10144" y="201539"/>
                  </a:lnTo>
                  <a:lnTo>
                    <a:pt x="21236" y="209675"/>
                  </a:lnTo>
                  <a:lnTo>
                    <a:pt x="34926" y="213275"/>
                  </a:lnTo>
                  <a:lnTo>
                    <a:pt x="1568830" y="213360"/>
                  </a:lnTo>
                  <a:lnTo>
                    <a:pt x="1582861" y="210647"/>
                  </a:lnTo>
                  <a:lnTo>
                    <a:pt x="1594475" y="203215"/>
                  </a:lnTo>
                  <a:lnTo>
                    <a:pt x="1602611" y="192123"/>
                  </a:lnTo>
                  <a:lnTo>
                    <a:pt x="1606211" y="178433"/>
                  </a:lnTo>
                  <a:lnTo>
                    <a:pt x="1606296" y="37465"/>
                  </a:lnTo>
                  <a:lnTo>
                    <a:pt x="1603583" y="23434"/>
                  </a:lnTo>
                  <a:lnTo>
                    <a:pt x="1596151" y="11820"/>
                  </a:lnTo>
                  <a:lnTo>
                    <a:pt x="1585059" y="3684"/>
                  </a:lnTo>
                  <a:lnTo>
                    <a:pt x="1571369" y="84"/>
                  </a:lnTo>
                  <a:lnTo>
                    <a:pt x="37464" y="0"/>
                  </a:lnTo>
                  <a:close/>
                </a:path>
              </a:pathLst>
            </a:custGeom>
            <a:solidFill>
              <a:srgbClr val="0069B5"/>
            </a:solidFill>
          </p:spPr>
          <p:txBody>
            <a:bodyPr wrap="square" lIns="0" tIns="0" rIns="0" bIns="0" rtlCol="0"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배치 </a:t>
              </a:r>
              <a:r>
                <a:rPr lang="en-US" altLang="ko-KR" sz="9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STT</a:t>
              </a:r>
              <a:endParaRPr sz="9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object 97">
              <a:extLst>
                <a:ext uri="{FF2B5EF4-FFF2-40B4-BE49-F238E27FC236}">
                  <a16:creationId xmlns:a16="http://schemas.microsoft.com/office/drawing/2014/main" id="{0812E78B-08F8-4646-93BF-E6DD129B7FB3}"/>
                </a:ext>
              </a:extLst>
            </p:cNvPr>
            <p:cNvSpPr txBox="1"/>
            <p:nvPr/>
          </p:nvSpPr>
          <p:spPr>
            <a:xfrm>
              <a:off x="954441" y="3575529"/>
              <a:ext cx="174572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19" algn="ctr" defTabSz="742950"/>
              <a:r>
                <a:rPr sz="700" b="1" spc="-8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</a:p>
          </p:txBody>
        </p:sp>
        <p:sp>
          <p:nvSpPr>
            <p:cNvPr id="94" name="object 104">
              <a:extLst>
                <a:ext uri="{FF2B5EF4-FFF2-40B4-BE49-F238E27FC236}">
                  <a16:creationId xmlns:a16="http://schemas.microsoft.com/office/drawing/2014/main" id="{165FF184-98FD-4C73-9DF9-5DFAE924FD76}"/>
                </a:ext>
              </a:extLst>
            </p:cNvPr>
            <p:cNvSpPr txBox="1"/>
            <p:nvPr/>
          </p:nvSpPr>
          <p:spPr>
            <a:xfrm>
              <a:off x="916541" y="5017959"/>
              <a:ext cx="250374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19" algn="ctr" defTabSz="742950"/>
              <a:r>
                <a:rPr lang="ko-KR" altLang="en-US" sz="700" b="1" spc="-8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상담사</a:t>
              </a:r>
              <a:endParaRPr sz="7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바탕체_Pro Light"/>
              </a:endParaRPr>
            </a:p>
          </p:txBody>
        </p:sp>
        <p:pic>
          <p:nvPicPr>
            <p:cNvPr id="95" name="Graphic 12">
              <a:extLst>
                <a:ext uri="{FF2B5EF4-FFF2-40B4-BE49-F238E27FC236}">
                  <a16:creationId xmlns:a16="http://schemas.microsoft.com/office/drawing/2014/main" id="{2E7B7EC5-9F0A-4367-896E-99C9AA0E0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862739" y="3933358"/>
              <a:ext cx="373293" cy="369726"/>
            </a:xfrm>
            <a:prstGeom prst="rect">
              <a:avLst/>
            </a:prstGeom>
          </p:spPr>
        </p:pic>
        <p:pic>
          <p:nvPicPr>
            <p:cNvPr id="96" name="Graphic 17">
              <a:extLst>
                <a:ext uri="{FF2B5EF4-FFF2-40B4-BE49-F238E27FC236}">
                  <a16:creationId xmlns:a16="http://schemas.microsoft.com/office/drawing/2014/main" id="{6FEA32DB-5B44-49A3-BB37-6C61013C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550892" y="3236277"/>
              <a:ext cx="377858" cy="374248"/>
            </a:xfrm>
            <a:prstGeom prst="rect">
              <a:avLst/>
            </a:prstGeom>
          </p:spPr>
        </p:pic>
        <p:pic>
          <p:nvPicPr>
            <p:cNvPr id="103" name="Graphic 25">
              <a:extLst>
                <a:ext uri="{FF2B5EF4-FFF2-40B4-BE49-F238E27FC236}">
                  <a16:creationId xmlns:a16="http://schemas.microsoft.com/office/drawing/2014/main" id="{DFA32B75-6066-4865-8F6D-5892B81D2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42470" y="4581515"/>
              <a:ext cx="398518" cy="394711"/>
            </a:xfrm>
            <a:prstGeom prst="rect">
              <a:avLst/>
            </a:prstGeom>
          </p:spPr>
        </p:pic>
        <p:pic>
          <p:nvPicPr>
            <p:cNvPr id="104" name="Graphic 27">
              <a:extLst>
                <a:ext uri="{FF2B5EF4-FFF2-40B4-BE49-F238E27FC236}">
                  <a16:creationId xmlns:a16="http://schemas.microsoft.com/office/drawing/2014/main" id="{9B392A83-B629-4D9D-B84E-096F840D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860584" y="3242571"/>
              <a:ext cx="362289" cy="358828"/>
            </a:xfrm>
            <a:prstGeom prst="rect">
              <a:avLst/>
            </a:prstGeom>
          </p:spPr>
        </p:pic>
        <p:cxnSp>
          <p:nvCxnSpPr>
            <p:cNvPr id="105" name="Straight Connector 29">
              <a:extLst>
                <a:ext uri="{FF2B5EF4-FFF2-40B4-BE49-F238E27FC236}">
                  <a16:creationId xmlns:a16="http://schemas.microsoft.com/office/drawing/2014/main" id="{8138B5EF-8361-4118-A547-2788A6290EE2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29" y="3758768"/>
              <a:ext cx="0" cy="167006"/>
            </a:xfrm>
            <a:prstGeom prst="line">
              <a:avLst/>
            </a:prstGeom>
            <a:ln w="12700">
              <a:solidFill>
                <a:srgbClr val="FF7D2C"/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242">
              <a:extLst>
                <a:ext uri="{FF2B5EF4-FFF2-40B4-BE49-F238E27FC236}">
                  <a16:creationId xmlns:a16="http://schemas.microsoft.com/office/drawing/2014/main" id="{D255F1DA-9DCE-45B7-93C9-0B5C6B7E7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28" y="4350472"/>
              <a:ext cx="1" cy="150777"/>
            </a:xfrm>
            <a:prstGeom prst="line">
              <a:avLst/>
            </a:prstGeom>
            <a:ln w="12700">
              <a:solidFill>
                <a:srgbClr val="FF7D2C"/>
              </a:solidFill>
              <a:prstDash val="sysDot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34">
              <a:extLst>
                <a:ext uri="{FF2B5EF4-FFF2-40B4-BE49-F238E27FC236}">
                  <a16:creationId xmlns:a16="http://schemas.microsoft.com/office/drawing/2014/main" id="{13FA5815-E349-4456-9364-808245041E23}"/>
                </a:ext>
              </a:extLst>
            </p:cNvPr>
            <p:cNvSpPr/>
            <p:nvPr/>
          </p:nvSpPr>
          <p:spPr>
            <a:xfrm>
              <a:off x="2979935" y="3986379"/>
              <a:ext cx="596886" cy="59118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gradFill>
                <a:gsLst>
                  <a:gs pos="0">
                    <a:srgbClr val="C00000"/>
                  </a:gs>
                  <a:gs pos="74000">
                    <a:srgbClr val="FF9A00"/>
                  </a:gs>
                  <a:gs pos="100000">
                    <a:srgbClr val="FFC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122" name="Graphic 33">
              <a:extLst>
                <a:ext uri="{FF2B5EF4-FFF2-40B4-BE49-F238E27FC236}">
                  <a16:creationId xmlns:a16="http://schemas.microsoft.com/office/drawing/2014/main" id="{A4625611-0176-484B-B7D3-C9031A80E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3069343" y="4077031"/>
              <a:ext cx="398518" cy="394711"/>
            </a:xfrm>
            <a:prstGeom prst="rect">
              <a:avLst/>
            </a:prstGeom>
          </p:spPr>
        </p:pic>
        <p:pic>
          <p:nvPicPr>
            <p:cNvPr id="123" name="Graphic 36">
              <a:extLst>
                <a:ext uri="{FF2B5EF4-FFF2-40B4-BE49-F238E27FC236}">
                  <a16:creationId xmlns:a16="http://schemas.microsoft.com/office/drawing/2014/main" id="{2CB65DB4-8785-41AA-94C2-EFE3656E0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3952406" y="3217373"/>
              <a:ext cx="155023" cy="153542"/>
            </a:xfrm>
            <a:prstGeom prst="rect">
              <a:avLst/>
            </a:prstGeom>
          </p:spPr>
        </p:pic>
        <p:pic>
          <p:nvPicPr>
            <p:cNvPr id="124" name="Graphic 38">
              <a:extLst>
                <a:ext uri="{FF2B5EF4-FFF2-40B4-BE49-F238E27FC236}">
                  <a16:creationId xmlns:a16="http://schemas.microsoft.com/office/drawing/2014/main" id="{140456B5-1DA5-4B7C-A11A-4555D4FBB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2410181" y="3178528"/>
              <a:ext cx="214382" cy="212334"/>
            </a:xfrm>
            <a:prstGeom prst="rect">
              <a:avLst/>
            </a:prstGeom>
          </p:spPr>
        </p:pic>
        <p:pic>
          <p:nvPicPr>
            <p:cNvPr id="127" name="Graphic 40">
              <a:extLst>
                <a:ext uri="{FF2B5EF4-FFF2-40B4-BE49-F238E27FC236}">
                  <a16:creationId xmlns:a16="http://schemas.microsoft.com/office/drawing/2014/main" id="{9988D4EB-7D6A-4BF9-B703-F3B533B2D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3703128" y="3283679"/>
              <a:ext cx="269099" cy="266528"/>
            </a:xfrm>
            <a:prstGeom prst="rect">
              <a:avLst/>
            </a:prstGeom>
          </p:spPr>
        </p:pic>
        <p:sp>
          <p:nvSpPr>
            <p:cNvPr id="128" name="Striped Right Arrow 44">
              <a:extLst>
                <a:ext uri="{FF2B5EF4-FFF2-40B4-BE49-F238E27FC236}">
                  <a16:creationId xmlns:a16="http://schemas.microsoft.com/office/drawing/2014/main" id="{E248EC3F-DB1B-48CA-B3F0-0E78C7BF8933}"/>
                </a:ext>
              </a:extLst>
            </p:cNvPr>
            <p:cNvSpPr/>
            <p:nvPr/>
          </p:nvSpPr>
          <p:spPr>
            <a:xfrm>
              <a:off x="3023553" y="3240581"/>
              <a:ext cx="596987" cy="326775"/>
            </a:xfrm>
            <a:prstGeom prst="striped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29" name="object 157">
              <a:extLst>
                <a:ext uri="{FF2B5EF4-FFF2-40B4-BE49-F238E27FC236}">
                  <a16:creationId xmlns:a16="http://schemas.microsoft.com/office/drawing/2014/main" id="{B32AEDB8-0E27-49FC-9970-D27D0D292F16}"/>
                </a:ext>
              </a:extLst>
            </p:cNvPr>
            <p:cNvSpPr txBox="1"/>
            <p:nvPr/>
          </p:nvSpPr>
          <p:spPr>
            <a:xfrm>
              <a:off x="2485697" y="3612557"/>
              <a:ext cx="56037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19" algn="ctr" defTabSz="742950"/>
              <a:r>
                <a:rPr sz="700" b="1" spc="-24" dirty="0" err="1">
                  <a:solidFill>
                    <a:srgbClr val="25252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업무시</a:t>
              </a:r>
              <a:r>
                <a:rPr lang="ko-KR" altLang="en-US" sz="700" b="1" spc="-24" dirty="0">
                  <a:solidFill>
                    <a:srgbClr val="25252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간 </a:t>
              </a:r>
              <a:r>
                <a:rPr sz="700" b="1" spc="-24" dirty="0" err="1">
                  <a:solidFill>
                    <a:srgbClr val="25252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운영</a:t>
              </a:r>
              <a:endParaRPr sz="700" spc="-24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</p:txBody>
        </p:sp>
        <p:sp>
          <p:nvSpPr>
            <p:cNvPr id="132" name="object 157">
              <a:extLst>
                <a:ext uri="{FF2B5EF4-FFF2-40B4-BE49-F238E27FC236}">
                  <a16:creationId xmlns:a16="http://schemas.microsoft.com/office/drawing/2014/main" id="{605689B8-A156-4EF1-AFEE-10635463AB63}"/>
                </a:ext>
              </a:extLst>
            </p:cNvPr>
            <p:cNvSpPr txBox="1"/>
            <p:nvPr/>
          </p:nvSpPr>
          <p:spPr>
            <a:xfrm>
              <a:off x="3533287" y="3612557"/>
              <a:ext cx="722317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450" algn="ctr" defTabSz="742950"/>
              <a:r>
                <a:rPr lang="ko-KR" altLang="en-US" sz="700" b="1" spc="-24" dirty="0" err="1">
                  <a:solidFill>
                    <a:srgbClr val="25252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비업무시간</a:t>
              </a:r>
              <a:r>
                <a:rPr lang="ko-KR" altLang="en-US" sz="700" b="1" spc="-24" dirty="0">
                  <a:solidFill>
                    <a:srgbClr val="25252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 운영</a:t>
              </a:r>
              <a:endParaRPr sz="700" spc="-24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</p:txBody>
        </p:sp>
        <p:sp>
          <p:nvSpPr>
            <p:cNvPr id="133" name="object 157">
              <a:extLst>
                <a:ext uri="{FF2B5EF4-FFF2-40B4-BE49-F238E27FC236}">
                  <a16:creationId xmlns:a16="http://schemas.microsoft.com/office/drawing/2014/main" id="{2FBAC55B-3C9C-4F26-AD11-81CE2B77705F}"/>
                </a:ext>
              </a:extLst>
            </p:cNvPr>
            <p:cNvSpPr txBox="1"/>
            <p:nvPr/>
          </p:nvSpPr>
          <p:spPr>
            <a:xfrm>
              <a:off x="2981366" y="3354225"/>
              <a:ext cx="595697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450" algn="ctr" defTabSz="742950"/>
              <a:r>
                <a:rPr lang="ko-KR" altLang="en-US" sz="700" b="1" spc="-98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"/>
                </a:rPr>
                <a:t>운영전환</a:t>
              </a:r>
              <a:endParaRPr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</p:txBody>
        </p:sp>
        <p:pic>
          <p:nvPicPr>
            <p:cNvPr id="134" name="Graphic 52">
              <a:extLst>
                <a:ext uri="{FF2B5EF4-FFF2-40B4-BE49-F238E27FC236}">
                  <a16:creationId xmlns:a16="http://schemas.microsoft.com/office/drawing/2014/main" id="{613F1BED-5B95-4862-9A93-BC1110BD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1645467" y="4495391"/>
              <a:ext cx="362289" cy="358828"/>
            </a:xfrm>
            <a:prstGeom prst="rect">
              <a:avLst/>
            </a:prstGeom>
          </p:spPr>
        </p:pic>
        <p:sp>
          <p:nvSpPr>
            <p:cNvPr id="135" name="object 126">
              <a:extLst>
                <a:ext uri="{FF2B5EF4-FFF2-40B4-BE49-F238E27FC236}">
                  <a16:creationId xmlns:a16="http://schemas.microsoft.com/office/drawing/2014/main" id="{FE08EDA9-2B82-4F5E-9FA2-6B3A2406BB65}"/>
                </a:ext>
              </a:extLst>
            </p:cNvPr>
            <p:cNvSpPr txBox="1"/>
            <p:nvPr/>
          </p:nvSpPr>
          <p:spPr>
            <a:xfrm>
              <a:off x="2793849" y="4640521"/>
              <a:ext cx="956973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19" algn="ctr" defTabSz="742950"/>
              <a:r>
                <a:rPr lang="en-US" altLang="ko-KR" sz="700" b="1" spc="-24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STT</a:t>
              </a:r>
              <a:r>
                <a:rPr lang="ko-KR" altLang="en-US" sz="700" b="1" spc="-24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 시스템</a:t>
              </a:r>
              <a:endParaRPr sz="700" b="1" spc="-24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바탕체_Pro Light"/>
              </a:endParaRPr>
            </a:p>
          </p:txBody>
        </p:sp>
        <p:pic>
          <p:nvPicPr>
            <p:cNvPr id="136" name="Graphic 58">
              <a:extLst>
                <a:ext uri="{FF2B5EF4-FFF2-40B4-BE49-F238E27FC236}">
                  <a16:creationId xmlns:a16="http://schemas.microsoft.com/office/drawing/2014/main" id="{FB762F02-AAF2-4464-9CF2-7E0F5AD6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3134302" y="5036530"/>
              <a:ext cx="362289" cy="358828"/>
            </a:xfrm>
            <a:prstGeom prst="rect">
              <a:avLst/>
            </a:prstGeom>
          </p:spPr>
        </p:pic>
        <p:sp>
          <p:nvSpPr>
            <p:cNvPr id="149" name="object 126">
              <a:extLst>
                <a:ext uri="{FF2B5EF4-FFF2-40B4-BE49-F238E27FC236}">
                  <a16:creationId xmlns:a16="http://schemas.microsoft.com/office/drawing/2014/main" id="{B0F57CAF-3489-4F09-AFFA-22C45CD15372}"/>
                </a:ext>
              </a:extLst>
            </p:cNvPr>
            <p:cNvSpPr txBox="1"/>
            <p:nvPr/>
          </p:nvSpPr>
          <p:spPr>
            <a:xfrm>
              <a:off x="2793849" y="5392849"/>
              <a:ext cx="956973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19" algn="ctr" defTabSz="742950"/>
              <a:r>
                <a:rPr lang="ko-KR" altLang="en-US" sz="700" b="1" spc="-24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화자분리</a:t>
              </a:r>
              <a:r>
                <a:rPr lang="ko-KR" altLang="en-US" sz="700" b="1" spc="-24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 텍스트</a:t>
              </a:r>
              <a:endParaRPr sz="700" b="1" spc="-24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바탕체_Pro Light"/>
              </a:endParaRPr>
            </a:p>
          </p:txBody>
        </p:sp>
        <p:pic>
          <p:nvPicPr>
            <p:cNvPr id="150" name="Graphic 61">
              <a:extLst>
                <a:ext uri="{FF2B5EF4-FFF2-40B4-BE49-F238E27FC236}">
                  <a16:creationId xmlns:a16="http://schemas.microsoft.com/office/drawing/2014/main" id="{9DA922A9-82AC-4CBD-A2DA-2893A4C9A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1627031" y="5258186"/>
              <a:ext cx="388619" cy="384906"/>
            </a:xfrm>
            <a:prstGeom prst="rect">
              <a:avLst/>
            </a:prstGeom>
          </p:spPr>
        </p:pic>
        <p:cxnSp>
          <p:nvCxnSpPr>
            <p:cNvPr id="151" name="Curved Connector 447">
              <a:extLst>
                <a:ext uri="{FF2B5EF4-FFF2-40B4-BE49-F238E27FC236}">
                  <a16:creationId xmlns:a16="http://schemas.microsoft.com/office/drawing/2014/main" id="{96A017E8-D26C-46D0-B254-5188C831E7D1}"/>
                </a:ext>
              </a:extLst>
            </p:cNvPr>
            <p:cNvCxnSpPr>
              <a:cxnSpLocks/>
            </p:cNvCxnSpPr>
            <p:nvPr/>
          </p:nvCxnSpPr>
          <p:spPr>
            <a:xfrm>
              <a:off x="1282125" y="4088193"/>
              <a:ext cx="1604774" cy="100364"/>
            </a:xfrm>
            <a:prstGeom prst="curvedConnector3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308">
              <a:extLst>
                <a:ext uri="{FF2B5EF4-FFF2-40B4-BE49-F238E27FC236}">
                  <a16:creationId xmlns:a16="http://schemas.microsoft.com/office/drawing/2014/main" id="{DC780872-8F83-4393-A5AC-7B74834106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0919" y="5022437"/>
              <a:ext cx="0" cy="186084"/>
            </a:xfrm>
            <a:prstGeom prst="line">
              <a:avLst/>
            </a:prstGeom>
            <a:ln w="12700">
              <a:solidFill>
                <a:srgbClr val="FF7D2C"/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bject 104">
              <a:extLst>
                <a:ext uri="{FF2B5EF4-FFF2-40B4-BE49-F238E27FC236}">
                  <a16:creationId xmlns:a16="http://schemas.microsoft.com/office/drawing/2014/main" id="{9F30C9E0-FB53-41C2-B7D5-269E93B2EE07}"/>
                </a:ext>
              </a:extLst>
            </p:cNvPr>
            <p:cNvSpPr txBox="1"/>
            <p:nvPr/>
          </p:nvSpPr>
          <p:spPr>
            <a:xfrm>
              <a:off x="1691528" y="5657447"/>
              <a:ext cx="250374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19" algn="ctr" defTabSz="742950"/>
              <a:r>
                <a:rPr lang="en-US" sz="700" b="1" spc="-8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GA</a:t>
              </a:r>
              <a:endParaRPr sz="7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바탕체_Pro Light"/>
              </a:endParaRPr>
            </a:p>
          </p:txBody>
        </p:sp>
        <p:sp>
          <p:nvSpPr>
            <p:cNvPr id="158" name="object 104">
              <a:extLst>
                <a:ext uri="{FF2B5EF4-FFF2-40B4-BE49-F238E27FC236}">
                  <a16:creationId xmlns:a16="http://schemas.microsoft.com/office/drawing/2014/main" id="{817AE6FC-1FFF-4BBA-95DC-E56496194F60}"/>
                </a:ext>
              </a:extLst>
            </p:cNvPr>
            <p:cNvSpPr txBox="1"/>
            <p:nvPr/>
          </p:nvSpPr>
          <p:spPr>
            <a:xfrm>
              <a:off x="1568884" y="4940396"/>
              <a:ext cx="493557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19" algn="ctr" defTabSz="742950"/>
              <a:r>
                <a:rPr lang="ko-KR" altLang="en-US" sz="700" b="1" spc="-8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녹취</a:t>
              </a:r>
              <a:r>
                <a:rPr lang="ko-KR" altLang="en-US" sz="700" b="1" spc="-8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 음원</a:t>
              </a:r>
              <a:endParaRPr sz="7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바탕체_Pro Light"/>
              </a:endParaRPr>
            </a:p>
          </p:txBody>
        </p:sp>
        <p:cxnSp>
          <p:nvCxnSpPr>
            <p:cNvPr id="159" name="Curved Connector 453">
              <a:extLst>
                <a:ext uri="{FF2B5EF4-FFF2-40B4-BE49-F238E27FC236}">
                  <a16:creationId xmlns:a16="http://schemas.microsoft.com/office/drawing/2014/main" id="{AB247C37-7CEF-49DF-BBE9-DD43A14BE727}"/>
                </a:ext>
              </a:extLst>
            </p:cNvPr>
            <p:cNvCxnSpPr>
              <a:cxnSpLocks/>
              <a:stCxn id="134" idx="3"/>
            </p:cNvCxnSpPr>
            <p:nvPr/>
          </p:nvCxnSpPr>
          <p:spPr>
            <a:xfrm flipV="1">
              <a:off x="2007756" y="4319595"/>
              <a:ext cx="887738" cy="35521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ounded Rectangle 457">
              <a:extLst>
                <a:ext uri="{FF2B5EF4-FFF2-40B4-BE49-F238E27FC236}">
                  <a16:creationId xmlns:a16="http://schemas.microsoft.com/office/drawing/2014/main" id="{21AF3A09-AB83-4E2F-ACC2-EBADD421FCEF}"/>
                </a:ext>
              </a:extLst>
            </p:cNvPr>
            <p:cNvSpPr/>
            <p:nvPr/>
          </p:nvSpPr>
          <p:spPr>
            <a:xfrm>
              <a:off x="1449105" y="3754256"/>
              <a:ext cx="903428" cy="37442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0319" algn="ctr"/>
              <a:r>
                <a:rPr lang="ko-KR" altLang="en-US" sz="800" b="1" spc="-24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실시간</a:t>
              </a:r>
            </a:p>
            <a:p>
              <a:pPr marL="10319" algn="ctr"/>
              <a:r>
                <a:rPr lang="en-US" altLang="ko-KR" sz="800" b="1" spc="-24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(</a:t>
              </a:r>
              <a:r>
                <a:rPr lang="ko-KR" altLang="en-US" sz="800" b="1" spc="-24" dirty="0" err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음성패킷</a:t>
              </a:r>
              <a:r>
                <a:rPr lang="ko-KR" altLang="en-US" sz="800" b="1" spc="-24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 수집</a:t>
              </a:r>
              <a:r>
                <a:rPr lang="en-US" altLang="ko-KR" sz="800" b="1" spc="-24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)</a:t>
              </a:r>
              <a:endParaRPr lang="ko-KR" altLang="en-US" sz="800" b="1" spc="-2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바탕체_Pro Light"/>
              </a:endParaRPr>
            </a:p>
          </p:txBody>
        </p:sp>
        <p:sp>
          <p:nvSpPr>
            <p:cNvPr id="161" name="Rounded Rectangle 311">
              <a:extLst>
                <a:ext uri="{FF2B5EF4-FFF2-40B4-BE49-F238E27FC236}">
                  <a16:creationId xmlns:a16="http://schemas.microsoft.com/office/drawing/2014/main" id="{9E8300F7-6CEE-41DF-8FD8-12DCBFD7C6C0}"/>
                </a:ext>
              </a:extLst>
            </p:cNvPr>
            <p:cNvSpPr/>
            <p:nvPr/>
          </p:nvSpPr>
          <p:spPr>
            <a:xfrm>
              <a:off x="2230283" y="4433367"/>
              <a:ext cx="559696" cy="25678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0319" algn="ctr"/>
              <a:r>
                <a:rPr lang="ko-KR" altLang="en-US" sz="800" b="1" spc="-24" dirty="0" err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준실시간</a:t>
              </a:r>
              <a:endParaRPr lang="ko-KR" altLang="en-US" sz="800" b="1" spc="-2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바탕체_Pro Light"/>
              </a:endParaRPr>
            </a:p>
          </p:txBody>
        </p:sp>
        <p:sp>
          <p:nvSpPr>
            <p:cNvPr id="162" name="Rectangle 330">
              <a:extLst>
                <a:ext uri="{FF2B5EF4-FFF2-40B4-BE49-F238E27FC236}">
                  <a16:creationId xmlns:a16="http://schemas.microsoft.com/office/drawing/2014/main" id="{A2149C29-5C15-40A3-8E6B-A8362C43E08A}"/>
                </a:ext>
              </a:extLst>
            </p:cNvPr>
            <p:cNvSpPr/>
            <p:nvPr/>
          </p:nvSpPr>
          <p:spPr>
            <a:xfrm>
              <a:off x="3934439" y="4398280"/>
              <a:ext cx="607559" cy="1454631"/>
            </a:xfrm>
            <a:prstGeom prst="rect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163" name="Graphic 331">
              <a:extLst>
                <a:ext uri="{FF2B5EF4-FFF2-40B4-BE49-F238E27FC236}">
                  <a16:creationId xmlns:a16="http://schemas.microsoft.com/office/drawing/2014/main" id="{C6FD4EF2-0C04-49BC-888F-6219C5F3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4043756" y="4495391"/>
              <a:ext cx="362289" cy="358828"/>
            </a:xfrm>
            <a:prstGeom prst="rect">
              <a:avLst/>
            </a:prstGeom>
          </p:spPr>
        </p:pic>
        <p:pic>
          <p:nvPicPr>
            <p:cNvPr id="164" name="Graphic 332">
              <a:extLst>
                <a:ext uri="{FF2B5EF4-FFF2-40B4-BE49-F238E27FC236}">
                  <a16:creationId xmlns:a16="http://schemas.microsoft.com/office/drawing/2014/main" id="{CF843490-B0DA-4E7B-B38A-970B9F7DD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4025319" y="5258186"/>
              <a:ext cx="388619" cy="384906"/>
            </a:xfrm>
            <a:prstGeom prst="rect">
              <a:avLst/>
            </a:prstGeom>
          </p:spPr>
        </p:pic>
        <p:cxnSp>
          <p:nvCxnSpPr>
            <p:cNvPr id="165" name="Straight Connector 333">
              <a:extLst>
                <a:ext uri="{FF2B5EF4-FFF2-40B4-BE49-F238E27FC236}">
                  <a16:creationId xmlns:a16="http://schemas.microsoft.com/office/drawing/2014/main" id="{BC457BC2-681F-4B61-9DFD-27D06A055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9208" y="5022437"/>
              <a:ext cx="0" cy="186084"/>
            </a:xfrm>
            <a:prstGeom prst="line">
              <a:avLst/>
            </a:prstGeom>
            <a:ln w="12700">
              <a:solidFill>
                <a:srgbClr val="FF7D2C"/>
              </a:solidFill>
              <a:prstDash val="sys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bject 104">
              <a:extLst>
                <a:ext uri="{FF2B5EF4-FFF2-40B4-BE49-F238E27FC236}">
                  <a16:creationId xmlns:a16="http://schemas.microsoft.com/office/drawing/2014/main" id="{3695EAC4-5980-43D1-9425-39442D543259}"/>
                </a:ext>
              </a:extLst>
            </p:cNvPr>
            <p:cNvSpPr txBox="1"/>
            <p:nvPr/>
          </p:nvSpPr>
          <p:spPr>
            <a:xfrm>
              <a:off x="4089817" y="5657447"/>
              <a:ext cx="250374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19" algn="ctr" defTabSz="742950"/>
              <a:r>
                <a:rPr lang="en-US" sz="700" b="1" spc="-8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GA</a:t>
              </a:r>
              <a:endParaRPr sz="7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바탕체_Pro Light"/>
              </a:endParaRPr>
            </a:p>
          </p:txBody>
        </p:sp>
        <p:sp>
          <p:nvSpPr>
            <p:cNvPr id="167" name="object 104">
              <a:extLst>
                <a:ext uri="{FF2B5EF4-FFF2-40B4-BE49-F238E27FC236}">
                  <a16:creationId xmlns:a16="http://schemas.microsoft.com/office/drawing/2014/main" id="{E32DAAD1-DC05-4852-98E4-4046A3CFAB06}"/>
                </a:ext>
              </a:extLst>
            </p:cNvPr>
            <p:cNvSpPr txBox="1"/>
            <p:nvPr/>
          </p:nvSpPr>
          <p:spPr>
            <a:xfrm>
              <a:off x="3994087" y="4937504"/>
              <a:ext cx="436908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19" algn="ctr" defTabSz="742950"/>
              <a:r>
                <a:rPr lang="ko-KR" altLang="en-US" sz="700" b="1" spc="-8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녹취</a:t>
              </a:r>
              <a:r>
                <a:rPr lang="ko-KR" altLang="en-US" sz="700" b="1" spc="-8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 음원</a:t>
              </a:r>
              <a:endParaRPr sz="7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바탕체_Pro Light"/>
              </a:endParaRPr>
            </a:p>
          </p:txBody>
        </p:sp>
        <p:cxnSp>
          <p:nvCxnSpPr>
            <p:cNvPr id="168" name="Curved Connector 336">
              <a:extLst>
                <a:ext uri="{FF2B5EF4-FFF2-40B4-BE49-F238E27FC236}">
                  <a16:creationId xmlns:a16="http://schemas.microsoft.com/office/drawing/2014/main" id="{9002C626-3A80-4B76-895C-BCEE84A7D066}"/>
                </a:ext>
              </a:extLst>
            </p:cNvPr>
            <p:cNvCxnSpPr>
              <a:cxnSpLocks/>
              <a:stCxn id="162" idx="0"/>
            </p:cNvCxnSpPr>
            <p:nvPr/>
          </p:nvCxnSpPr>
          <p:spPr>
            <a:xfrm rot="16200000" flipV="1">
              <a:off x="3877364" y="4037425"/>
              <a:ext cx="108653" cy="613056"/>
            </a:xfrm>
            <a:prstGeom prst="curvedConnector2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ounded Rectangle 337">
              <a:extLst>
                <a:ext uri="{FF2B5EF4-FFF2-40B4-BE49-F238E27FC236}">
                  <a16:creationId xmlns:a16="http://schemas.microsoft.com/office/drawing/2014/main" id="{E5DDDCC3-CC4F-4603-BBE8-E036042AAED9}"/>
                </a:ext>
              </a:extLst>
            </p:cNvPr>
            <p:cNvSpPr/>
            <p:nvPr/>
          </p:nvSpPr>
          <p:spPr>
            <a:xfrm>
              <a:off x="3880109" y="4124790"/>
              <a:ext cx="435054" cy="237683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0319" algn="ctr"/>
              <a:r>
                <a:rPr lang="ko-KR" altLang="en-US" sz="800" b="1" spc="-24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배치</a:t>
              </a:r>
            </a:p>
          </p:txBody>
        </p:sp>
        <p:sp>
          <p:nvSpPr>
            <p:cNvPr id="170" name="Rounded Rectangle 338">
              <a:extLst>
                <a:ext uri="{FF2B5EF4-FFF2-40B4-BE49-F238E27FC236}">
                  <a16:creationId xmlns:a16="http://schemas.microsoft.com/office/drawing/2014/main" id="{8CAC9C6F-1049-4C63-82CC-44CB74665CA3}"/>
                </a:ext>
              </a:extLst>
            </p:cNvPr>
            <p:cNvSpPr/>
            <p:nvPr/>
          </p:nvSpPr>
          <p:spPr>
            <a:xfrm>
              <a:off x="2733295" y="5552122"/>
              <a:ext cx="1157929" cy="28181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0319" algn="ctr"/>
              <a:r>
                <a:rPr lang="ko-KR" altLang="en-US" sz="800" b="1" spc="-24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실시간</a:t>
              </a:r>
              <a:r>
                <a:rPr lang="en-US" altLang="ko-KR" sz="800" b="1" spc="-24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/</a:t>
              </a:r>
              <a:r>
                <a:rPr lang="ko-KR" altLang="en-US" sz="800" b="1" spc="-24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KoPub바탕체_Pro Light"/>
                </a:rPr>
                <a:t>배치 모두 지원</a:t>
              </a:r>
            </a:p>
          </p:txBody>
        </p:sp>
      </p:grpSp>
      <p:sp>
        <p:nvSpPr>
          <p:cNvPr id="171" name="Oval 14">
            <a:extLst>
              <a:ext uri="{FF2B5EF4-FFF2-40B4-BE49-F238E27FC236}">
                <a16:creationId xmlns:a16="http://schemas.microsoft.com/office/drawing/2014/main" id="{EF7A52B6-E01F-4EF2-B50C-622D3D8EED51}"/>
              </a:ext>
            </a:extLst>
          </p:cNvPr>
          <p:cNvSpPr/>
          <p:nvPr/>
        </p:nvSpPr>
        <p:spPr>
          <a:xfrm>
            <a:off x="6996056" y="4111048"/>
            <a:ext cx="473748" cy="463322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63" b="1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2" name="Oval 328">
            <a:extLst>
              <a:ext uri="{FF2B5EF4-FFF2-40B4-BE49-F238E27FC236}">
                <a16:creationId xmlns:a16="http://schemas.microsoft.com/office/drawing/2014/main" id="{C2B2A6FD-CF4F-4028-96CB-158130091AE9}"/>
              </a:ext>
            </a:extLst>
          </p:cNvPr>
          <p:cNvSpPr/>
          <p:nvPr/>
        </p:nvSpPr>
        <p:spPr>
          <a:xfrm>
            <a:off x="7004177" y="5307964"/>
            <a:ext cx="473748" cy="463322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63" b="1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3" name="직사각형 27">
            <a:extLst>
              <a:ext uri="{FF2B5EF4-FFF2-40B4-BE49-F238E27FC236}">
                <a16:creationId xmlns:a16="http://schemas.microsoft.com/office/drawing/2014/main" id="{29FDA92B-4865-415B-BBAD-6144EF932D77}"/>
              </a:ext>
            </a:extLst>
          </p:cNvPr>
          <p:cNvSpPr/>
          <p:nvPr/>
        </p:nvSpPr>
        <p:spPr>
          <a:xfrm>
            <a:off x="5602429" y="5079253"/>
            <a:ext cx="1365515" cy="960394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4" name="object 100">
            <a:extLst>
              <a:ext uri="{FF2B5EF4-FFF2-40B4-BE49-F238E27FC236}">
                <a16:creationId xmlns:a16="http://schemas.microsoft.com/office/drawing/2014/main" id="{7C340EE5-0E90-468D-8B95-3DD5BC5AE979}"/>
              </a:ext>
            </a:extLst>
          </p:cNvPr>
          <p:cNvSpPr/>
          <p:nvPr/>
        </p:nvSpPr>
        <p:spPr>
          <a:xfrm>
            <a:off x="5669605" y="3243479"/>
            <a:ext cx="220806" cy="2998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42950">
              <a:defRPr/>
            </a:pPr>
            <a:endParaRPr sz="1463" kern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5" name="object 100">
            <a:extLst>
              <a:ext uri="{FF2B5EF4-FFF2-40B4-BE49-F238E27FC236}">
                <a16:creationId xmlns:a16="http://schemas.microsoft.com/office/drawing/2014/main" id="{4F833169-55AB-4CC6-B77C-09B61BAF7A8F}"/>
              </a:ext>
            </a:extLst>
          </p:cNvPr>
          <p:cNvSpPr/>
          <p:nvPr/>
        </p:nvSpPr>
        <p:spPr>
          <a:xfrm>
            <a:off x="6376083" y="3243479"/>
            <a:ext cx="220806" cy="2998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42950">
              <a:defRPr/>
            </a:pPr>
            <a:endParaRPr sz="1463" kern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6" name="object 42">
            <a:extLst>
              <a:ext uri="{FF2B5EF4-FFF2-40B4-BE49-F238E27FC236}">
                <a16:creationId xmlns:a16="http://schemas.microsoft.com/office/drawing/2014/main" id="{10D6F01D-49D3-4A0B-B4ED-5A5D6473279D}"/>
              </a:ext>
            </a:extLst>
          </p:cNvPr>
          <p:cNvSpPr txBox="1"/>
          <p:nvPr/>
        </p:nvSpPr>
        <p:spPr>
          <a:xfrm>
            <a:off x="7034885" y="4197630"/>
            <a:ext cx="407286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" b="1" spc="-2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RTM </a:t>
            </a:r>
          </a:p>
          <a:p>
            <a:pPr algn="ctr">
              <a:lnSpc>
                <a:spcPct val="100000"/>
              </a:lnSpc>
            </a:pPr>
            <a:r>
              <a:rPr lang="en-US" sz="850" b="1" spc="-2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  <a:endParaRPr sz="850" b="1" spc="-24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object 42">
            <a:extLst>
              <a:ext uri="{FF2B5EF4-FFF2-40B4-BE49-F238E27FC236}">
                <a16:creationId xmlns:a16="http://schemas.microsoft.com/office/drawing/2014/main" id="{8808F12D-C4B8-4B0B-9740-89463DF67738}"/>
              </a:ext>
            </a:extLst>
          </p:cNvPr>
          <p:cNvSpPr txBox="1"/>
          <p:nvPr/>
        </p:nvSpPr>
        <p:spPr>
          <a:xfrm>
            <a:off x="5491322" y="3625051"/>
            <a:ext cx="592128" cy="16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algn="ctr" defTabSz="743327">
              <a:lnSpc>
                <a:spcPct val="100000"/>
              </a:lnSpc>
              <a:spcBef>
                <a:spcPts val="357"/>
              </a:spcBef>
              <a:spcAft>
                <a:spcPts val="357"/>
              </a:spcAft>
              <a:defRPr sz="9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dirty="0"/>
              <a:t>TM</a:t>
            </a:r>
            <a:r>
              <a:rPr lang="ko-KR" altLang="en-US" dirty="0"/>
              <a:t>상담</a:t>
            </a:r>
            <a:endParaRPr dirty="0"/>
          </a:p>
        </p:txBody>
      </p:sp>
      <p:sp>
        <p:nvSpPr>
          <p:cNvPr id="178" name="object 42">
            <a:extLst>
              <a:ext uri="{FF2B5EF4-FFF2-40B4-BE49-F238E27FC236}">
                <a16:creationId xmlns:a16="http://schemas.microsoft.com/office/drawing/2014/main" id="{7E76F174-EFAC-45DA-959F-71E059B5FEAA}"/>
              </a:ext>
            </a:extLst>
          </p:cNvPr>
          <p:cNvSpPr txBox="1"/>
          <p:nvPr/>
        </p:nvSpPr>
        <p:spPr>
          <a:xfrm>
            <a:off x="6200332" y="3625051"/>
            <a:ext cx="592128" cy="16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algn="ctr" defTabSz="743327">
              <a:lnSpc>
                <a:spcPct val="100000"/>
              </a:lnSpc>
              <a:spcBef>
                <a:spcPts val="357"/>
              </a:spcBef>
              <a:spcAft>
                <a:spcPts val="357"/>
              </a:spcAft>
              <a:defRPr sz="9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dirty="0"/>
              <a:t>CS</a:t>
            </a:r>
            <a:r>
              <a:rPr lang="ko-KR" altLang="en-US" dirty="0"/>
              <a:t>상담</a:t>
            </a:r>
            <a:endParaRPr dirty="0"/>
          </a:p>
        </p:txBody>
      </p:sp>
      <p:sp>
        <p:nvSpPr>
          <p:cNvPr id="179" name="직사각형 23">
            <a:extLst>
              <a:ext uri="{FF2B5EF4-FFF2-40B4-BE49-F238E27FC236}">
                <a16:creationId xmlns:a16="http://schemas.microsoft.com/office/drawing/2014/main" id="{3518F814-197A-454F-BEAB-39F07B861BCF}"/>
              </a:ext>
            </a:extLst>
          </p:cNvPr>
          <p:cNvSpPr/>
          <p:nvPr/>
        </p:nvSpPr>
        <p:spPr>
          <a:xfrm>
            <a:off x="5500736" y="4048115"/>
            <a:ext cx="1347415" cy="681257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80" name="Picture 2">
            <a:extLst>
              <a:ext uri="{FF2B5EF4-FFF2-40B4-BE49-F238E27FC236}">
                <a16:creationId xmlns:a16="http://schemas.microsoft.com/office/drawing/2014/main" id="{FECEFCD3-2DE9-4F2E-B459-28F05856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03" y="4172826"/>
            <a:ext cx="453089" cy="40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1" name="object 77">
            <a:extLst>
              <a:ext uri="{FF2B5EF4-FFF2-40B4-BE49-F238E27FC236}">
                <a16:creationId xmlns:a16="http://schemas.microsoft.com/office/drawing/2014/main" id="{846109A1-003C-49B2-93CF-CA18D11DA872}"/>
              </a:ext>
            </a:extLst>
          </p:cNvPr>
          <p:cNvSpPr/>
          <p:nvPr/>
        </p:nvSpPr>
        <p:spPr>
          <a:xfrm>
            <a:off x="5640377" y="5107138"/>
            <a:ext cx="562309" cy="6254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63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2" name="object 77">
            <a:extLst>
              <a:ext uri="{FF2B5EF4-FFF2-40B4-BE49-F238E27FC236}">
                <a16:creationId xmlns:a16="http://schemas.microsoft.com/office/drawing/2014/main" id="{87B9E706-B18B-46EE-A290-FDD318C1BAAC}"/>
              </a:ext>
            </a:extLst>
          </p:cNvPr>
          <p:cNvSpPr/>
          <p:nvPr/>
        </p:nvSpPr>
        <p:spPr>
          <a:xfrm>
            <a:off x="6235047" y="5107138"/>
            <a:ext cx="562309" cy="6254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63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3" name="object 42">
            <a:extLst>
              <a:ext uri="{FF2B5EF4-FFF2-40B4-BE49-F238E27FC236}">
                <a16:creationId xmlns:a16="http://schemas.microsoft.com/office/drawing/2014/main" id="{24AF73C0-A3B4-4B7B-AA1B-38D9B4A0F711}"/>
              </a:ext>
            </a:extLst>
          </p:cNvPr>
          <p:cNvSpPr txBox="1"/>
          <p:nvPr/>
        </p:nvSpPr>
        <p:spPr>
          <a:xfrm>
            <a:off x="7043007" y="5391024"/>
            <a:ext cx="407286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50" b="1" spc="-2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STT</a:t>
            </a:r>
          </a:p>
          <a:p>
            <a:pPr algn="ctr"/>
            <a:r>
              <a:rPr lang="en-US" sz="850" b="1" spc="-2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  <a:endParaRPr sz="850" b="1" spc="-24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4" name="연결선: 꺾임 214">
            <a:extLst>
              <a:ext uri="{FF2B5EF4-FFF2-40B4-BE49-F238E27FC236}">
                <a16:creationId xmlns:a16="http://schemas.microsoft.com/office/drawing/2014/main" id="{5EB977BA-E077-4088-9415-2148F38136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75340" y="4769221"/>
            <a:ext cx="376011" cy="2636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215">
            <a:extLst>
              <a:ext uri="{FF2B5EF4-FFF2-40B4-BE49-F238E27FC236}">
                <a16:creationId xmlns:a16="http://schemas.microsoft.com/office/drawing/2014/main" id="{03CD23AC-B1A2-475D-8CD7-4F05DA413563}"/>
              </a:ext>
            </a:extLst>
          </p:cNvPr>
          <p:cNvCxnSpPr>
            <a:cxnSpLocks/>
          </p:cNvCxnSpPr>
          <p:nvPr/>
        </p:nvCxnSpPr>
        <p:spPr>
          <a:xfrm rot="5400000">
            <a:off x="5881012" y="4738521"/>
            <a:ext cx="376011" cy="32503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bject 42">
            <a:extLst>
              <a:ext uri="{FF2B5EF4-FFF2-40B4-BE49-F238E27FC236}">
                <a16:creationId xmlns:a16="http://schemas.microsoft.com/office/drawing/2014/main" id="{3BB23085-745E-488E-8315-FDE6BD02029F}"/>
              </a:ext>
            </a:extLst>
          </p:cNvPr>
          <p:cNvSpPr txBox="1"/>
          <p:nvPr/>
        </p:nvSpPr>
        <p:spPr>
          <a:xfrm>
            <a:off x="5711009" y="5673260"/>
            <a:ext cx="407286" cy="241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743327">
              <a:lnSpc>
                <a:spcPct val="100000"/>
              </a:lnSpc>
              <a:spcBef>
                <a:spcPts val="357"/>
              </a:spcBef>
              <a:spcAft>
                <a:spcPts val="357"/>
              </a:spcAft>
            </a:pPr>
            <a:r>
              <a:rPr lang="en-US" sz="7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TM</a:t>
            </a:r>
            <a:r>
              <a:rPr lang="ko-KR" altLang="en-US" sz="7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모델</a:t>
            </a:r>
            <a:endParaRPr sz="7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object 42">
            <a:extLst>
              <a:ext uri="{FF2B5EF4-FFF2-40B4-BE49-F238E27FC236}">
                <a16:creationId xmlns:a16="http://schemas.microsoft.com/office/drawing/2014/main" id="{33E7DBC5-4F5C-4238-943C-8FA8FFAE843B}"/>
              </a:ext>
            </a:extLst>
          </p:cNvPr>
          <p:cNvSpPr txBox="1"/>
          <p:nvPr/>
        </p:nvSpPr>
        <p:spPr>
          <a:xfrm>
            <a:off x="6312556" y="5660989"/>
            <a:ext cx="407286" cy="241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7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</a:t>
            </a:r>
            <a:r>
              <a:rPr lang="ko-KR" altLang="en-US" sz="7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모델</a:t>
            </a:r>
            <a:endParaRPr sz="7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object 100">
            <a:extLst>
              <a:ext uri="{FF2B5EF4-FFF2-40B4-BE49-F238E27FC236}">
                <a16:creationId xmlns:a16="http://schemas.microsoft.com/office/drawing/2014/main" id="{89D60EF6-CCD7-4C29-B126-6E3F83131A61}"/>
              </a:ext>
            </a:extLst>
          </p:cNvPr>
          <p:cNvSpPr/>
          <p:nvPr/>
        </p:nvSpPr>
        <p:spPr>
          <a:xfrm>
            <a:off x="7808345" y="3243479"/>
            <a:ext cx="220806" cy="2998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42950">
              <a:defRPr/>
            </a:pPr>
            <a:endParaRPr sz="1463" kern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9" name="object 42">
            <a:extLst>
              <a:ext uri="{FF2B5EF4-FFF2-40B4-BE49-F238E27FC236}">
                <a16:creationId xmlns:a16="http://schemas.microsoft.com/office/drawing/2014/main" id="{E9B981D2-F88A-4689-A2C6-BFDE854D5966}"/>
              </a:ext>
            </a:extLst>
          </p:cNvPr>
          <p:cNvSpPr txBox="1"/>
          <p:nvPr/>
        </p:nvSpPr>
        <p:spPr>
          <a:xfrm>
            <a:off x="7644162" y="3609880"/>
            <a:ext cx="592128" cy="16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algn="ctr" defTabSz="743327">
              <a:lnSpc>
                <a:spcPct val="100000"/>
              </a:lnSpc>
              <a:spcBef>
                <a:spcPts val="357"/>
              </a:spcBef>
              <a:spcAft>
                <a:spcPts val="357"/>
              </a:spcAft>
              <a:defRPr sz="9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고객</a:t>
            </a:r>
            <a:endParaRPr dirty="0"/>
          </a:p>
        </p:txBody>
      </p:sp>
      <p:sp>
        <p:nvSpPr>
          <p:cNvPr id="190" name="object 42">
            <a:extLst>
              <a:ext uri="{FF2B5EF4-FFF2-40B4-BE49-F238E27FC236}">
                <a16:creationId xmlns:a16="http://schemas.microsoft.com/office/drawing/2014/main" id="{0EEA9C41-5580-4BF6-98B4-2893E1F2843F}"/>
              </a:ext>
            </a:extLst>
          </p:cNvPr>
          <p:cNvSpPr txBox="1"/>
          <p:nvPr/>
        </p:nvSpPr>
        <p:spPr>
          <a:xfrm>
            <a:off x="8369237" y="3609880"/>
            <a:ext cx="592128" cy="16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743327">
              <a:spcBef>
                <a:spcPts val="357"/>
              </a:spcBef>
              <a:spcAft>
                <a:spcPts val="357"/>
              </a:spcAft>
            </a:pPr>
            <a:r>
              <a:rPr lang="ko-KR" altLang="en-US" sz="9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endParaRPr sz="95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1" name="그룹 38">
            <a:extLst>
              <a:ext uri="{FF2B5EF4-FFF2-40B4-BE49-F238E27FC236}">
                <a16:creationId xmlns:a16="http://schemas.microsoft.com/office/drawing/2014/main" id="{EC2DBF68-C806-4548-BB0C-3B6B7904C290}"/>
              </a:ext>
            </a:extLst>
          </p:cNvPr>
          <p:cNvGrpSpPr/>
          <p:nvPr/>
        </p:nvGrpSpPr>
        <p:grpSpPr>
          <a:xfrm>
            <a:off x="8541127" y="3206575"/>
            <a:ext cx="218207" cy="342824"/>
            <a:chOff x="9597996" y="3282412"/>
            <a:chExt cx="233984" cy="375882"/>
          </a:xfrm>
        </p:grpSpPr>
        <p:sp>
          <p:nvSpPr>
            <p:cNvPr id="192" name="object 102">
              <a:extLst>
                <a:ext uri="{FF2B5EF4-FFF2-40B4-BE49-F238E27FC236}">
                  <a16:creationId xmlns:a16="http://schemas.microsoft.com/office/drawing/2014/main" id="{961FE109-6F80-4837-A1CE-76A39A0349A2}"/>
                </a:ext>
              </a:extLst>
            </p:cNvPr>
            <p:cNvSpPr/>
            <p:nvPr/>
          </p:nvSpPr>
          <p:spPr>
            <a:xfrm>
              <a:off x="9597996" y="3312552"/>
              <a:ext cx="233984" cy="34574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42950">
                <a:defRPr/>
              </a:pPr>
              <a:endParaRPr sz="1463" ker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3" name="object 103">
              <a:extLst>
                <a:ext uri="{FF2B5EF4-FFF2-40B4-BE49-F238E27FC236}">
                  <a16:creationId xmlns:a16="http://schemas.microsoft.com/office/drawing/2014/main" id="{965C503B-7434-44A2-A263-32188A6A14B3}"/>
                </a:ext>
              </a:extLst>
            </p:cNvPr>
            <p:cNvSpPr/>
            <p:nvPr/>
          </p:nvSpPr>
          <p:spPr>
            <a:xfrm>
              <a:off x="9632815" y="3282412"/>
              <a:ext cx="164346" cy="21276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742950">
                <a:defRPr/>
              </a:pPr>
              <a:endParaRPr sz="1463" ker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94" name="직사각형 27">
            <a:extLst>
              <a:ext uri="{FF2B5EF4-FFF2-40B4-BE49-F238E27FC236}">
                <a16:creationId xmlns:a16="http://schemas.microsoft.com/office/drawing/2014/main" id="{A9A6500A-0446-4201-83C8-1A9B38B27576}"/>
              </a:ext>
            </a:extLst>
          </p:cNvPr>
          <p:cNvSpPr/>
          <p:nvPr/>
        </p:nvSpPr>
        <p:spPr>
          <a:xfrm>
            <a:off x="7659497" y="5079253"/>
            <a:ext cx="1365515" cy="960394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5" name="직사각형 23">
            <a:extLst>
              <a:ext uri="{FF2B5EF4-FFF2-40B4-BE49-F238E27FC236}">
                <a16:creationId xmlns:a16="http://schemas.microsoft.com/office/drawing/2014/main" id="{8205634C-4C9A-48B1-816C-1F70B3372573}"/>
              </a:ext>
            </a:extLst>
          </p:cNvPr>
          <p:cNvSpPr/>
          <p:nvPr/>
        </p:nvSpPr>
        <p:spPr>
          <a:xfrm>
            <a:off x="7647206" y="4048115"/>
            <a:ext cx="1347415" cy="681257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96" name="Picture 2">
            <a:extLst>
              <a:ext uri="{FF2B5EF4-FFF2-40B4-BE49-F238E27FC236}">
                <a16:creationId xmlns:a16="http://schemas.microsoft.com/office/drawing/2014/main" id="{62E7EAFF-613A-404F-BE57-D1809958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86" y="4172826"/>
            <a:ext cx="453089" cy="40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7" name="object 77">
            <a:extLst>
              <a:ext uri="{FF2B5EF4-FFF2-40B4-BE49-F238E27FC236}">
                <a16:creationId xmlns:a16="http://schemas.microsoft.com/office/drawing/2014/main" id="{F5825C55-F058-4836-9155-5510C0475D43}"/>
              </a:ext>
            </a:extLst>
          </p:cNvPr>
          <p:cNvSpPr/>
          <p:nvPr/>
        </p:nvSpPr>
        <p:spPr>
          <a:xfrm>
            <a:off x="7778725" y="5107138"/>
            <a:ext cx="562309" cy="6254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63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8" name="object 77">
            <a:extLst>
              <a:ext uri="{FF2B5EF4-FFF2-40B4-BE49-F238E27FC236}">
                <a16:creationId xmlns:a16="http://schemas.microsoft.com/office/drawing/2014/main" id="{A09D4394-E8E7-4E70-83D2-33669A84BC12}"/>
              </a:ext>
            </a:extLst>
          </p:cNvPr>
          <p:cNvSpPr/>
          <p:nvPr/>
        </p:nvSpPr>
        <p:spPr>
          <a:xfrm>
            <a:off x="8373395" y="5107138"/>
            <a:ext cx="562309" cy="6254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63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99" name="연결선: 꺾임 214">
            <a:extLst>
              <a:ext uri="{FF2B5EF4-FFF2-40B4-BE49-F238E27FC236}">
                <a16:creationId xmlns:a16="http://schemas.microsoft.com/office/drawing/2014/main" id="{ECB526AE-AE18-4C3D-98CA-B7A7B5757E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9323" y="4769221"/>
            <a:ext cx="376011" cy="2636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215">
            <a:extLst>
              <a:ext uri="{FF2B5EF4-FFF2-40B4-BE49-F238E27FC236}">
                <a16:creationId xmlns:a16="http://schemas.microsoft.com/office/drawing/2014/main" id="{7A620CA8-AA8A-4144-97F1-17D3551E4773}"/>
              </a:ext>
            </a:extLst>
          </p:cNvPr>
          <p:cNvCxnSpPr>
            <a:cxnSpLocks/>
          </p:cNvCxnSpPr>
          <p:nvPr/>
        </p:nvCxnSpPr>
        <p:spPr>
          <a:xfrm rot="5400000">
            <a:off x="7994995" y="4738521"/>
            <a:ext cx="376011" cy="32503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bject 42">
            <a:extLst>
              <a:ext uri="{FF2B5EF4-FFF2-40B4-BE49-F238E27FC236}">
                <a16:creationId xmlns:a16="http://schemas.microsoft.com/office/drawing/2014/main" id="{B6827363-2509-4505-8972-96364B33CC88}"/>
              </a:ext>
            </a:extLst>
          </p:cNvPr>
          <p:cNvSpPr txBox="1"/>
          <p:nvPr/>
        </p:nvSpPr>
        <p:spPr>
          <a:xfrm>
            <a:off x="7849357" y="5673260"/>
            <a:ext cx="407286" cy="120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endParaRPr sz="7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object 42">
            <a:extLst>
              <a:ext uri="{FF2B5EF4-FFF2-40B4-BE49-F238E27FC236}">
                <a16:creationId xmlns:a16="http://schemas.microsoft.com/office/drawing/2014/main" id="{47F08A8B-DD6E-4498-8BD4-7FE68640B630}"/>
              </a:ext>
            </a:extLst>
          </p:cNvPr>
          <p:cNvSpPr txBox="1"/>
          <p:nvPr/>
        </p:nvSpPr>
        <p:spPr>
          <a:xfrm>
            <a:off x="8450904" y="5660989"/>
            <a:ext cx="407286" cy="120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7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DNN</a:t>
            </a:r>
            <a:endParaRPr sz="7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3" name="Elbow Connector 6">
            <a:extLst>
              <a:ext uri="{FF2B5EF4-FFF2-40B4-BE49-F238E27FC236}">
                <a16:creationId xmlns:a16="http://schemas.microsoft.com/office/drawing/2014/main" id="{18F02524-3A45-40AA-8E4C-0746270C1E6D}"/>
              </a:ext>
            </a:extLst>
          </p:cNvPr>
          <p:cNvCxnSpPr>
            <a:stCxn id="177" idx="2"/>
            <a:endCxn id="179" idx="0"/>
          </p:cNvCxnSpPr>
          <p:nvPr/>
        </p:nvCxnSpPr>
        <p:spPr>
          <a:xfrm rot="16200000" flipH="1">
            <a:off x="5853596" y="3727266"/>
            <a:ext cx="254639" cy="387058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Elbow Connector 8">
            <a:extLst>
              <a:ext uri="{FF2B5EF4-FFF2-40B4-BE49-F238E27FC236}">
                <a16:creationId xmlns:a16="http://schemas.microsoft.com/office/drawing/2014/main" id="{7A291AC2-5BF5-4668-9067-FB58868F3E41}"/>
              </a:ext>
            </a:extLst>
          </p:cNvPr>
          <p:cNvCxnSpPr>
            <a:stCxn id="178" idx="2"/>
            <a:endCxn id="179" idx="0"/>
          </p:cNvCxnSpPr>
          <p:nvPr/>
        </p:nvCxnSpPr>
        <p:spPr>
          <a:xfrm rot="5400000">
            <a:off x="6208101" y="3759820"/>
            <a:ext cx="254639" cy="321952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Elbow Connector 326">
            <a:extLst>
              <a:ext uri="{FF2B5EF4-FFF2-40B4-BE49-F238E27FC236}">
                <a16:creationId xmlns:a16="http://schemas.microsoft.com/office/drawing/2014/main" id="{44A95B4C-A9BD-405B-950A-F9E309838F3C}"/>
              </a:ext>
            </a:extLst>
          </p:cNvPr>
          <p:cNvCxnSpPr>
            <a:cxnSpLocks/>
            <a:stCxn id="189" idx="2"/>
            <a:endCxn id="195" idx="0"/>
          </p:cNvCxnSpPr>
          <p:nvPr/>
        </p:nvCxnSpPr>
        <p:spPr>
          <a:xfrm rot="16200000" flipH="1">
            <a:off x="7995665" y="3722866"/>
            <a:ext cx="269810" cy="3806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327">
            <a:extLst>
              <a:ext uri="{FF2B5EF4-FFF2-40B4-BE49-F238E27FC236}">
                <a16:creationId xmlns:a16="http://schemas.microsoft.com/office/drawing/2014/main" id="{C5CC3081-4354-4A5B-9A15-D54DA0B34AE3}"/>
              </a:ext>
            </a:extLst>
          </p:cNvPr>
          <p:cNvCxnSpPr>
            <a:cxnSpLocks/>
            <a:stCxn id="190" idx="2"/>
            <a:endCxn id="195" idx="0"/>
          </p:cNvCxnSpPr>
          <p:nvPr/>
        </p:nvCxnSpPr>
        <p:spPr>
          <a:xfrm rot="5400000">
            <a:off x="8358202" y="3741016"/>
            <a:ext cx="269810" cy="3443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bject 49">
            <a:extLst>
              <a:ext uri="{FF2B5EF4-FFF2-40B4-BE49-F238E27FC236}">
                <a16:creationId xmlns:a16="http://schemas.microsoft.com/office/drawing/2014/main" id="{2D9F142D-E9EF-4D18-8EBD-ACCF2ADC4E35}"/>
              </a:ext>
            </a:extLst>
          </p:cNvPr>
          <p:cNvSpPr/>
          <p:nvPr/>
        </p:nvSpPr>
        <p:spPr>
          <a:xfrm>
            <a:off x="5147565" y="3123279"/>
            <a:ext cx="80395" cy="63133"/>
          </a:xfrm>
          <a:custGeom>
            <a:avLst/>
            <a:gdLst/>
            <a:ahLst/>
            <a:cxnLst/>
            <a:rect l="l" t="t" r="r" b="b"/>
            <a:pathLst>
              <a:path w="88900" h="70485">
                <a:moveTo>
                  <a:pt x="88392" y="0"/>
                </a:moveTo>
                <a:lnTo>
                  <a:pt x="0" y="0"/>
                </a:lnTo>
                <a:lnTo>
                  <a:pt x="88392" y="70104"/>
                </a:lnTo>
                <a:lnTo>
                  <a:pt x="883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defTabSz="742950">
              <a:defRPr/>
            </a:pPr>
            <a:endParaRPr sz="1400" kern="0">
              <a:solidFill>
                <a:prstClr val="black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8" name="object 50">
            <a:extLst>
              <a:ext uri="{FF2B5EF4-FFF2-40B4-BE49-F238E27FC236}">
                <a16:creationId xmlns:a16="http://schemas.microsoft.com/office/drawing/2014/main" id="{1A903909-7AC5-47B7-9FBB-791B17E7CC20}"/>
              </a:ext>
            </a:extLst>
          </p:cNvPr>
          <p:cNvSpPr/>
          <p:nvPr/>
        </p:nvSpPr>
        <p:spPr>
          <a:xfrm>
            <a:off x="5129649" y="2936268"/>
            <a:ext cx="1452855" cy="191105"/>
          </a:xfrm>
          <a:custGeom>
            <a:avLst/>
            <a:gdLst/>
            <a:ahLst/>
            <a:cxnLst/>
            <a:rect l="l" t="t" r="r" b="b"/>
            <a:pathLst>
              <a:path w="1606550" h="213360">
                <a:moveTo>
                  <a:pt x="1568831" y="0"/>
                </a:moveTo>
                <a:lnTo>
                  <a:pt x="34937" y="87"/>
                </a:lnTo>
                <a:lnTo>
                  <a:pt x="2714" y="23445"/>
                </a:lnTo>
                <a:lnTo>
                  <a:pt x="0" y="37465"/>
                </a:lnTo>
                <a:lnTo>
                  <a:pt x="88" y="178482"/>
                </a:lnTo>
                <a:lnTo>
                  <a:pt x="3707" y="192155"/>
                </a:lnTo>
                <a:lnTo>
                  <a:pt x="11861" y="203231"/>
                </a:lnTo>
                <a:lnTo>
                  <a:pt x="23489" y="210651"/>
                </a:lnTo>
                <a:lnTo>
                  <a:pt x="37528" y="213360"/>
                </a:lnTo>
                <a:lnTo>
                  <a:pt x="1571369" y="213275"/>
                </a:lnTo>
                <a:lnTo>
                  <a:pt x="1585059" y="209675"/>
                </a:lnTo>
                <a:lnTo>
                  <a:pt x="1596151" y="201539"/>
                </a:lnTo>
                <a:lnTo>
                  <a:pt x="1603583" y="189925"/>
                </a:lnTo>
                <a:lnTo>
                  <a:pt x="1606296" y="175895"/>
                </a:lnTo>
                <a:lnTo>
                  <a:pt x="1606211" y="34926"/>
                </a:lnTo>
                <a:lnTo>
                  <a:pt x="1602611" y="21236"/>
                </a:lnTo>
                <a:lnTo>
                  <a:pt x="1594475" y="10144"/>
                </a:lnTo>
                <a:lnTo>
                  <a:pt x="1582861" y="2712"/>
                </a:lnTo>
                <a:lnTo>
                  <a:pt x="1568831" y="0"/>
                </a:lnTo>
                <a:close/>
              </a:path>
            </a:pathLst>
          </a:custGeom>
          <a:solidFill>
            <a:srgbClr val="67C6DD"/>
          </a:solidFill>
        </p:spPr>
        <p:txBody>
          <a:bodyPr wrap="square" lIns="0" tIns="0" rIns="0" bIns="0" rtlCol="0" anchor="ctr"/>
          <a:lstStyle/>
          <a:p>
            <a:pPr algn="ctr">
              <a:defRPr/>
            </a:pPr>
            <a:r>
              <a:rPr lang="ko-KR" altLang="en-US" sz="9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멀티 학습 모델</a:t>
            </a:r>
            <a:endParaRPr sz="900" b="1" dirty="0">
              <a:solidFill>
                <a:schemeClr val="accent2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9" name="object 55">
            <a:extLst>
              <a:ext uri="{FF2B5EF4-FFF2-40B4-BE49-F238E27FC236}">
                <a16:creationId xmlns:a16="http://schemas.microsoft.com/office/drawing/2014/main" id="{EA92DABD-4B8C-493D-9AC7-82E33B4C9AC0}"/>
              </a:ext>
            </a:extLst>
          </p:cNvPr>
          <p:cNvSpPr/>
          <p:nvPr/>
        </p:nvSpPr>
        <p:spPr>
          <a:xfrm>
            <a:off x="9221405" y="3123279"/>
            <a:ext cx="80395" cy="63133"/>
          </a:xfrm>
          <a:custGeom>
            <a:avLst/>
            <a:gdLst/>
            <a:ahLst/>
            <a:cxnLst/>
            <a:rect l="l" t="t" r="r" b="b"/>
            <a:pathLst>
              <a:path w="88900" h="70485">
                <a:moveTo>
                  <a:pt x="88392" y="0"/>
                </a:moveTo>
                <a:lnTo>
                  <a:pt x="0" y="0"/>
                </a:lnTo>
                <a:lnTo>
                  <a:pt x="0" y="70104"/>
                </a:lnTo>
                <a:lnTo>
                  <a:pt x="883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defTabSz="742950">
              <a:defRPr/>
            </a:pPr>
            <a:endParaRPr sz="1400" kern="0">
              <a:solidFill>
                <a:prstClr val="black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0" name="object 56">
            <a:extLst>
              <a:ext uri="{FF2B5EF4-FFF2-40B4-BE49-F238E27FC236}">
                <a16:creationId xmlns:a16="http://schemas.microsoft.com/office/drawing/2014/main" id="{CEBBFC97-ADA0-4A01-9286-4286A387F243}"/>
              </a:ext>
            </a:extLst>
          </p:cNvPr>
          <p:cNvSpPr/>
          <p:nvPr/>
        </p:nvSpPr>
        <p:spPr>
          <a:xfrm>
            <a:off x="7732821" y="2936268"/>
            <a:ext cx="1584000" cy="191105"/>
          </a:xfrm>
          <a:custGeom>
            <a:avLst/>
            <a:gdLst/>
            <a:ahLst/>
            <a:cxnLst/>
            <a:rect l="l" t="t" r="r" b="b"/>
            <a:pathLst>
              <a:path w="1606550" h="213360">
                <a:moveTo>
                  <a:pt x="37464" y="0"/>
                </a:moveTo>
                <a:lnTo>
                  <a:pt x="3684" y="21236"/>
                </a:lnTo>
                <a:lnTo>
                  <a:pt x="0" y="175895"/>
                </a:lnTo>
                <a:lnTo>
                  <a:pt x="2712" y="189925"/>
                </a:lnTo>
                <a:lnTo>
                  <a:pt x="10144" y="201539"/>
                </a:lnTo>
                <a:lnTo>
                  <a:pt x="21236" y="209675"/>
                </a:lnTo>
                <a:lnTo>
                  <a:pt x="34926" y="213275"/>
                </a:lnTo>
                <a:lnTo>
                  <a:pt x="1568830" y="213360"/>
                </a:lnTo>
                <a:lnTo>
                  <a:pt x="1582861" y="210647"/>
                </a:lnTo>
                <a:lnTo>
                  <a:pt x="1594475" y="203215"/>
                </a:lnTo>
                <a:lnTo>
                  <a:pt x="1602611" y="192123"/>
                </a:lnTo>
                <a:lnTo>
                  <a:pt x="1606211" y="178433"/>
                </a:lnTo>
                <a:lnTo>
                  <a:pt x="1606296" y="37465"/>
                </a:lnTo>
                <a:lnTo>
                  <a:pt x="1603583" y="23434"/>
                </a:lnTo>
                <a:lnTo>
                  <a:pt x="1596151" y="11820"/>
                </a:lnTo>
                <a:lnTo>
                  <a:pt x="1585059" y="3684"/>
                </a:lnTo>
                <a:lnTo>
                  <a:pt x="1571369" y="84"/>
                </a:lnTo>
                <a:lnTo>
                  <a:pt x="37464" y="0"/>
                </a:lnTo>
                <a:close/>
              </a:path>
            </a:pathLst>
          </a:custGeom>
          <a:solidFill>
            <a:srgbClr val="0069B5"/>
          </a:solidFill>
        </p:spPr>
        <p:txBody>
          <a:bodyPr wrap="square" lIns="0" tIns="0" rIns="0" bIns="0" rtlCol="0" anchor="ctr"/>
          <a:lstStyle/>
          <a:p>
            <a:pPr algn="ctr">
              <a:defRPr/>
            </a:pPr>
            <a:r>
              <a:rPr lang="ko-KR" altLang="en-US" sz="9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멀티 알고리즘</a:t>
            </a:r>
            <a:endParaRPr sz="900" b="1" dirty="0">
              <a:solidFill>
                <a:schemeClr val="accent2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" name="object 54">
            <a:extLst>
              <a:ext uri="{FF2B5EF4-FFF2-40B4-BE49-F238E27FC236}">
                <a16:creationId xmlns:a16="http://schemas.microsoft.com/office/drawing/2014/main" id="{41131D79-C741-4C29-A183-D68FC128A6F1}"/>
              </a:ext>
            </a:extLst>
          </p:cNvPr>
          <p:cNvSpPr/>
          <p:nvPr/>
        </p:nvSpPr>
        <p:spPr>
          <a:xfrm>
            <a:off x="7372968" y="3123279"/>
            <a:ext cx="1844567" cy="2908566"/>
          </a:xfrm>
          <a:custGeom>
            <a:avLst/>
            <a:gdLst/>
            <a:ahLst/>
            <a:cxnLst/>
            <a:rect l="l" t="t" r="r" b="b"/>
            <a:pathLst>
              <a:path w="2776854" h="2447925">
                <a:moveTo>
                  <a:pt x="0" y="2447543"/>
                </a:moveTo>
                <a:lnTo>
                  <a:pt x="2776728" y="2447543"/>
                </a:lnTo>
                <a:lnTo>
                  <a:pt x="2776728" y="0"/>
                </a:lnTo>
                <a:lnTo>
                  <a:pt x="0" y="0"/>
                </a:lnTo>
                <a:lnTo>
                  <a:pt x="0" y="2447543"/>
                </a:lnTo>
                <a:close/>
              </a:path>
            </a:pathLst>
          </a:cu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txBody>
          <a:bodyPr wrap="square" lIns="0" tIns="0" rIns="0" bIns="0" rtlCol="0"/>
          <a:lstStyle/>
          <a:p>
            <a:pPr defTabSz="742950">
              <a:defRPr/>
            </a:pPr>
            <a:endParaRPr sz="1400" kern="0">
              <a:solidFill>
                <a:prstClr val="black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2" name="object 54">
            <a:extLst>
              <a:ext uri="{FF2B5EF4-FFF2-40B4-BE49-F238E27FC236}">
                <a16:creationId xmlns:a16="http://schemas.microsoft.com/office/drawing/2014/main" id="{41131D79-C741-4C29-A183-D68FC128A6F1}"/>
              </a:ext>
            </a:extLst>
          </p:cNvPr>
          <p:cNvSpPr/>
          <p:nvPr/>
        </p:nvSpPr>
        <p:spPr>
          <a:xfrm>
            <a:off x="5219874" y="3123279"/>
            <a:ext cx="1844567" cy="2908566"/>
          </a:xfrm>
          <a:custGeom>
            <a:avLst/>
            <a:gdLst/>
            <a:ahLst/>
            <a:cxnLst/>
            <a:rect l="l" t="t" r="r" b="b"/>
            <a:pathLst>
              <a:path w="2776854" h="2447925">
                <a:moveTo>
                  <a:pt x="0" y="2447543"/>
                </a:moveTo>
                <a:lnTo>
                  <a:pt x="2776728" y="2447543"/>
                </a:lnTo>
                <a:lnTo>
                  <a:pt x="2776728" y="0"/>
                </a:lnTo>
                <a:lnTo>
                  <a:pt x="0" y="0"/>
                </a:lnTo>
                <a:lnTo>
                  <a:pt x="0" y="2447543"/>
                </a:lnTo>
                <a:close/>
              </a:path>
            </a:pathLst>
          </a:cu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txBody>
          <a:bodyPr wrap="square" lIns="0" tIns="0" rIns="0" bIns="0" rtlCol="0"/>
          <a:lstStyle/>
          <a:p>
            <a:pPr defTabSz="742950">
              <a:defRPr/>
            </a:pPr>
            <a:endParaRPr sz="1400" kern="0">
              <a:solidFill>
                <a:prstClr val="black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4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수행전략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02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95716" y="1610416"/>
              <a:ext cx="3712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무중단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실시간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STT, AI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 지식베이스 구축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9051" y="1834422"/>
            <a:ext cx="5348900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차별화된 자체 화자 분리 학습 데이터 생성을 통한 최적의 음향</a:t>
            </a:r>
            <a:r>
              <a:rPr lang="en-US" altLang="ko-KR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/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언어 모델 구축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02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20" name="직각 삼각형 19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2" name="object 18">
            <a:extLst>
              <a:ext uri="{FF2B5EF4-FFF2-40B4-BE49-F238E27FC236}">
                <a16:creationId xmlns:a16="http://schemas.microsoft.com/office/drawing/2014/main" id="{CB8D4B16-5AAC-4D16-9207-88DC79D733F2}"/>
              </a:ext>
            </a:extLst>
          </p:cNvPr>
          <p:cNvSpPr/>
          <p:nvPr/>
        </p:nvSpPr>
        <p:spPr>
          <a:xfrm>
            <a:off x="3290856" y="2637054"/>
            <a:ext cx="6358792" cy="3740446"/>
          </a:xfrm>
          <a:custGeom>
            <a:avLst/>
            <a:gdLst/>
            <a:ahLst/>
            <a:cxnLst/>
            <a:rect l="l" t="t" r="r" b="b"/>
            <a:pathLst>
              <a:path w="3366770" h="2720340">
                <a:moveTo>
                  <a:pt x="3277616" y="0"/>
                </a:moveTo>
                <a:lnTo>
                  <a:pt x="75769" y="961"/>
                </a:lnTo>
                <a:lnTo>
                  <a:pt x="37071" y="16648"/>
                </a:lnTo>
                <a:lnTo>
                  <a:pt x="10116" y="47650"/>
                </a:lnTo>
                <a:lnTo>
                  <a:pt x="0" y="88900"/>
                </a:lnTo>
                <a:lnTo>
                  <a:pt x="962" y="2644570"/>
                </a:lnTo>
                <a:lnTo>
                  <a:pt x="16662" y="2683268"/>
                </a:lnTo>
                <a:lnTo>
                  <a:pt x="47673" y="2710223"/>
                </a:lnTo>
                <a:lnTo>
                  <a:pt x="88900" y="2720340"/>
                </a:lnTo>
                <a:lnTo>
                  <a:pt x="3290757" y="2719377"/>
                </a:lnTo>
                <a:lnTo>
                  <a:pt x="3329466" y="2703677"/>
                </a:lnTo>
                <a:lnTo>
                  <a:pt x="3356408" y="2672666"/>
                </a:lnTo>
                <a:lnTo>
                  <a:pt x="3366516" y="2631440"/>
                </a:lnTo>
                <a:lnTo>
                  <a:pt x="3365554" y="75758"/>
                </a:lnTo>
                <a:lnTo>
                  <a:pt x="3349867" y="37049"/>
                </a:lnTo>
                <a:lnTo>
                  <a:pt x="3318865" y="10107"/>
                </a:lnTo>
                <a:lnTo>
                  <a:pt x="3277616" y="0"/>
                </a:lnTo>
                <a:close/>
              </a:path>
            </a:pathLst>
          </a:cu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9D8E362A-89B3-4C5D-870C-69DC100F9CD0}"/>
              </a:ext>
            </a:extLst>
          </p:cNvPr>
          <p:cNvSpPr/>
          <p:nvPr/>
        </p:nvSpPr>
        <p:spPr>
          <a:xfrm>
            <a:off x="1014649" y="3223675"/>
            <a:ext cx="583814" cy="0"/>
          </a:xfrm>
          <a:custGeom>
            <a:avLst/>
            <a:gdLst/>
            <a:ahLst/>
            <a:cxnLst/>
            <a:rect l="l" t="t" r="r" b="b"/>
            <a:pathLst>
              <a:path w="711200">
                <a:moveTo>
                  <a:pt x="0" y="0"/>
                </a:moveTo>
                <a:lnTo>
                  <a:pt x="711073" y="0"/>
                </a:lnTo>
              </a:path>
            </a:pathLst>
          </a:custGeom>
          <a:ln w="28956">
            <a:solidFill>
              <a:srgbClr val="FF66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FA8E0156-F146-4D69-B769-DA9265520BCA}"/>
              </a:ext>
            </a:extLst>
          </p:cNvPr>
          <p:cNvSpPr txBox="1"/>
          <p:nvPr/>
        </p:nvSpPr>
        <p:spPr>
          <a:xfrm>
            <a:off x="805435" y="2709833"/>
            <a:ext cx="37622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고객</a:t>
            </a:r>
            <a:endParaRPr kumimoji="0" sz="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EEF5B081-5338-4150-B16F-276163578259}"/>
              </a:ext>
            </a:extLst>
          </p:cNvPr>
          <p:cNvSpPr/>
          <p:nvPr/>
        </p:nvSpPr>
        <p:spPr>
          <a:xfrm>
            <a:off x="346130" y="2637054"/>
            <a:ext cx="2793471" cy="3740446"/>
          </a:xfrm>
          <a:custGeom>
            <a:avLst/>
            <a:gdLst/>
            <a:ahLst/>
            <a:cxnLst/>
            <a:rect l="l" t="t" r="r" b="b"/>
            <a:pathLst>
              <a:path w="3366770" h="2720340">
                <a:moveTo>
                  <a:pt x="3277616" y="0"/>
                </a:moveTo>
                <a:lnTo>
                  <a:pt x="75769" y="961"/>
                </a:lnTo>
                <a:lnTo>
                  <a:pt x="37071" y="16648"/>
                </a:lnTo>
                <a:lnTo>
                  <a:pt x="10116" y="47650"/>
                </a:lnTo>
                <a:lnTo>
                  <a:pt x="0" y="88900"/>
                </a:lnTo>
                <a:lnTo>
                  <a:pt x="962" y="2644570"/>
                </a:lnTo>
                <a:lnTo>
                  <a:pt x="16662" y="2683268"/>
                </a:lnTo>
                <a:lnTo>
                  <a:pt x="47673" y="2710223"/>
                </a:lnTo>
                <a:lnTo>
                  <a:pt x="88900" y="2720340"/>
                </a:lnTo>
                <a:lnTo>
                  <a:pt x="3290757" y="2719377"/>
                </a:lnTo>
                <a:lnTo>
                  <a:pt x="3329466" y="2703677"/>
                </a:lnTo>
                <a:lnTo>
                  <a:pt x="3356408" y="2672666"/>
                </a:lnTo>
                <a:lnTo>
                  <a:pt x="3366516" y="2631440"/>
                </a:lnTo>
                <a:lnTo>
                  <a:pt x="3365554" y="75758"/>
                </a:lnTo>
                <a:lnTo>
                  <a:pt x="3349867" y="37049"/>
                </a:lnTo>
                <a:lnTo>
                  <a:pt x="3318865" y="10107"/>
                </a:lnTo>
                <a:lnTo>
                  <a:pt x="3277616" y="0"/>
                </a:lnTo>
                <a:close/>
              </a:path>
            </a:pathLst>
          </a:cu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4C795DB7-A3F2-48BB-BBE8-A44EC4D87DE2}"/>
              </a:ext>
            </a:extLst>
          </p:cNvPr>
          <p:cNvSpPr txBox="1"/>
          <p:nvPr/>
        </p:nvSpPr>
        <p:spPr>
          <a:xfrm>
            <a:off x="2430077" y="3545100"/>
            <a:ext cx="622493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IP</a:t>
            </a:r>
            <a:r>
              <a:rPr kumimoji="0" sz="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-</a:t>
            </a:r>
            <a:r>
              <a:rPr kumimoji="0" sz="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PBX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FEF48ECB-AA86-4D36-B8C2-780E83F4DBDD}"/>
              </a:ext>
            </a:extLst>
          </p:cNvPr>
          <p:cNvSpPr/>
          <p:nvPr/>
        </p:nvSpPr>
        <p:spPr>
          <a:xfrm>
            <a:off x="2481482" y="3684323"/>
            <a:ext cx="276477" cy="3456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8E378F99-5C2E-4590-840B-0B7BB5CEA222}"/>
              </a:ext>
            </a:extLst>
          </p:cNvPr>
          <p:cNvSpPr txBox="1"/>
          <p:nvPr/>
        </p:nvSpPr>
        <p:spPr>
          <a:xfrm>
            <a:off x="1499860" y="2985719"/>
            <a:ext cx="59788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네트워크</a:t>
            </a:r>
            <a:endParaRPr kumimoji="0" sz="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760423A7-3F16-40F6-9E1B-37BC1A23DA90}"/>
              </a:ext>
            </a:extLst>
          </p:cNvPr>
          <p:cNvSpPr txBox="1"/>
          <p:nvPr/>
        </p:nvSpPr>
        <p:spPr>
          <a:xfrm>
            <a:off x="2430077" y="2709833"/>
            <a:ext cx="50641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상담사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C84EBA3E-280B-4352-9D16-0DA18D376B80}"/>
              </a:ext>
            </a:extLst>
          </p:cNvPr>
          <p:cNvSpPr/>
          <p:nvPr/>
        </p:nvSpPr>
        <p:spPr>
          <a:xfrm>
            <a:off x="1892872" y="3223675"/>
            <a:ext cx="583814" cy="0"/>
          </a:xfrm>
          <a:custGeom>
            <a:avLst/>
            <a:gdLst/>
            <a:ahLst/>
            <a:cxnLst/>
            <a:rect l="l" t="t" r="r" b="b"/>
            <a:pathLst>
              <a:path w="711200">
                <a:moveTo>
                  <a:pt x="0" y="0"/>
                </a:moveTo>
                <a:lnTo>
                  <a:pt x="711072" y="0"/>
                </a:lnTo>
              </a:path>
            </a:pathLst>
          </a:custGeom>
          <a:ln w="28956">
            <a:solidFill>
              <a:srgbClr val="043A71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CC5EABCF-DC93-4321-8982-B0168495DAE3}"/>
              </a:ext>
            </a:extLst>
          </p:cNvPr>
          <p:cNvSpPr/>
          <p:nvPr/>
        </p:nvSpPr>
        <p:spPr>
          <a:xfrm>
            <a:off x="1824691" y="3656169"/>
            <a:ext cx="671908" cy="189656"/>
          </a:xfrm>
          <a:custGeom>
            <a:avLst/>
            <a:gdLst/>
            <a:ahLst/>
            <a:cxnLst/>
            <a:rect l="l" t="t" r="r" b="b"/>
            <a:pathLst>
              <a:path w="818514" h="184785">
                <a:moveTo>
                  <a:pt x="0" y="0"/>
                </a:moveTo>
                <a:lnTo>
                  <a:pt x="541528" y="0"/>
                </a:lnTo>
                <a:lnTo>
                  <a:pt x="541528" y="184403"/>
                </a:lnTo>
                <a:lnTo>
                  <a:pt x="818388" y="184403"/>
                </a:lnTo>
              </a:path>
            </a:pathLst>
          </a:custGeom>
          <a:ln w="9143">
            <a:solidFill>
              <a:srgbClr val="5A5A5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0A604979-3E2D-4501-A2AD-9A0EA2A993CB}"/>
              </a:ext>
            </a:extLst>
          </p:cNvPr>
          <p:cNvSpPr txBox="1"/>
          <p:nvPr/>
        </p:nvSpPr>
        <p:spPr>
          <a:xfrm>
            <a:off x="2324751" y="4845307"/>
            <a:ext cx="49838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상담사</a:t>
            </a:r>
            <a:endParaRPr kumimoji="0" lang="en-US" altLang="ko-KR" sz="800" b="1" i="0" u="none" strike="noStrike" kern="1200" cap="none" spc="-75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바탕체_Pro Light"/>
            </a:endParaRPr>
          </a:p>
          <a:p>
            <a:pPr marL="12700" marR="508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음성</a:t>
            </a:r>
            <a:endParaRPr kumimoji="0" lang="en-US" altLang="ko-KR" sz="800" b="1" i="0" u="none" strike="noStrike" kern="1200" cap="none" spc="-75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  <a:p>
            <a:pPr marL="12700" marR="508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spc="-75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파일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199EE07A-EAF7-4772-B285-E5ECC72825F4}"/>
              </a:ext>
            </a:extLst>
          </p:cNvPr>
          <p:cNvSpPr txBox="1"/>
          <p:nvPr/>
        </p:nvSpPr>
        <p:spPr>
          <a:xfrm>
            <a:off x="1985331" y="4114432"/>
            <a:ext cx="111206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75" normalizeH="0" baseline="0" noProof="0" dirty="0">
                <a:ln>
                  <a:noFill/>
                </a:ln>
                <a:solidFill>
                  <a:srgbClr val="FF6B08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실시간</a:t>
            </a:r>
            <a:r>
              <a:rPr kumimoji="0" lang="en-US" sz="1000" b="1" i="0" u="none" strike="noStrike" kern="1200" cap="none" spc="-75" normalizeH="0" baseline="0" noProof="0" dirty="0">
                <a:ln>
                  <a:noFill/>
                </a:ln>
                <a:solidFill>
                  <a:srgbClr val="FF6B08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 </a:t>
            </a:r>
            <a:r>
              <a:rPr kumimoji="0" lang="ko-KR" altLang="en-US" sz="1000" b="1" i="0" u="none" strike="noStrike" kern="1200" cap="none" spc="-75" normalizeH="0" baseline="0" noProof="0" dirty="0">
                <a:ln>
                  <a:noFill/>
                </a:ln>
                <a:solidFill>
                  <a:srgbClr val="FF6B08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패킷 수집</a:t>
            </a:r>
            <a:endParaRPr kumimoji="0" sz="1000" b="1" i="0" u="none" strike="noStrike" kern="1200" cap="none" spc="0" normalizeH="0" baseline="0" noProof="0" dirty="0">
              <a:ln>
                <a:noFill/>
              </a:ln>
              <a:solidFill>
                <a:srgbClr val="FF6B08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바탕체_Pro Light"/>
            </a:endParaRPr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710F336A-8492-4C1C-8BC0-E1034A257EB8}"/>
              </a:ext>
            </a:extLst>
          </p:cNvPr>
          <p:cNvSpPr/>
          <p:nvPr/>
        </p:nvSpPr>
        <p:spPr>
          <a:xfrm>
            <a:off x="1745251" y="3671029"/>
            <a:ext cx="0" cy="470555"/>
          </a:xfrm>
          <a:custGeom>
            <a:avLst/>
            <a:gdLst/>
            <a:ahLst/>
            <a:cxnLst/>
            <a:rect l="l" t="t" r="r" b="b"/>
            <a:pathLst>
              <a:path h="458470">
                <a:moveTo>
                  <a:pt x="0" y="0"/>
                </a:moveTo>
                <a:lnTo>
                  <a:pt x="0" y="458470"/>
                </a:lnTo>
              </a:path>
            </a:pathLst>
          </a:custGeom>
          <a:ln w="317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BE15E7C0-0EE3-4EA1-8CA7-8D01AB623741}"/>
              </a:ext>
            </a:extLst>
          </p:cNvPr>
          <p:cNvSpPr/>
          <p:nvPr/>
        </p:nvSpPr>
        <p:spPr>
          <a:xfrm>
            <a:off x="1467577" y="4117599"/>
            <a:ext cx="554410" cy="572878"/>
          </a:xfrm>
          <a:custGeom>
            <a:avLst/>
            <a:gdLst/>
            <a:ahLst/>
            <a:cxnLst/>
            <a:rect l="l" t="t" r="r" b="b"/>
            <a:pathLst>
              <a:path w="558164" h="558164">
                <a:moveTo>
                  <a:pt x="278892" y="0"/>
                </a:moveTo>
                <a:lnTo>
                  <a:pt x="233648" y="3649"/>
                </a:lnTo>
                <a:lnTo>
                  <a:pt x="190731" y="14215"/>
                </a:lnTo>
                <a:lnTo>
                  <a:pt x="150714" y="31125"/>
                </a:lnTo>
                <a:lnTo>
                  <a:pt x="114171" y="53803"/>
                </a:lnTo>
                <a:lnTo>
                  <a:pt x="81676" y="81676"/>
                </a:lnTo>
                <a:lnTo>
                  <a:pt x="53803" y="114171"/>
                </a:lnTo>
                <a:lnTo>
                  <a:pt x="31125" y="150714"/>
                </a:lnTo>
                <a:lnTo>
                  <a:pt x="14215" y="190731"/>
                </a:lnTo>
                <a:lnTo>
                  <a:pt x="3649" y="233648"/>
                </a:lnTo>
                <a:lnTo>
                  <a:pt x="0" y="278892"/>
                </a:lnTo>
                <a:lnTo>
                  <a:pt x="924" y="301768"/>
                </a:lnTo>
                <a:lnTo>
                  <a:pt x="8104" y="345920"/>
                </a:lnTo>
                <a:lnTo>
                  <a:pt x="21913" y="387459"/>
                </a:lnTo>
                <a:lnTo>
                  <a:pt x="41778" y="425810"/>
                </a:lnTo>
                <a:lnTo>
                  <a:pt x="67126" y="460401"/>
                </a:lnTo>
                <a:lnTo>
                  <a:pt x="97382" y="490657"/>
                </a:lnTo>
                <a:lnTo>
                  <a:pt x="131973" y="516005"/>
                </a:lnTo>
                <a:lnTo>
                  <a:pt x="170324" y="535870"/>
                </a:lnTo>
                <a:lnTo>
                  <a:pt x="211863" y="549679"/>
                </a:lnTo>
                <a:lnTo>
                  <a:pt x="256015" y="556859"/>
                </a:lnTo>
                <a:lnTo>
                  <a:pt x="278892" y="557784"/>
                </a:lnTo>
                <a:lnTo>
                  <a:pt x="301768" y="556859"/>
                </a:lnTo>
                <a:lnTo>
                  <a:pt x="345920" y="549679"/>
                </a:lnTo>
                <a:lnTo>
                  <a:pt x="387459" y="535870"/>
                </a:lnTo>
                <a:lnTo>
                  <a:pt x="425810" y="516005"/>
                </a:lnTo>
                <a:lnTo>
                  <a:pt x="460401" y="490657"/>
                </a:lnTo>
                <a:lnTo>
                  <a:pt x="490657" y="460401"/>
                </a:lnTo>
                <a:lnTo>
                  <a:pt x="516005" y="425810"/>
                </a:lnTo>
                <a:lnTo>
                  <a:pt x="535870" y="387459"/>
                </a:lnTo>
                <a:lnTo>
                  <a:pt x="549679" y="345920"/>
                </a:lnTo>
                <a:lnTo>
                  <a:pt x="556859" y="301768"/>
                </a:lnTo>
                <a:lnTo>
                  <a:pt x="557783" y="278892"/>
                </a:lnTo>
                <a:lnTo>
                  <a:pt x="556859" y="256015"/>
                </a:lnTo>
                <a:lnTo>
                  <a:pt x="549679" y="211863"/>
                </a:lnTo>
                <a:lnTo>
                  <a:pt x="535870" y="170324"/>
                </a:lnTo>
                <a:lnTo>
                  <a:pt x="516005" y="131973"/>
                </a:lnTo>
                <a:lnTo>
                  <a:pt x="490657" y="97382"/>
                </a:lnTo>
                <a:lnTo>
                  <a:pt x="460401" y="67126"/>
                </a:lnTo>
                <a:lnTo>
                  <a:pt x="425810" y="41778"/>
                </a:lnTo>
                <a:lnTo>
                  <a:pt x="387459" y="21913"/>
                </a:lnTo>
                <a:lnTo>
                  <a:pt x="345920" y="8104"/>
                </a:lnTo>
                <a:lnTo>
                  <a:pt x="301768" y="924"/>
                </a:lnTo>
                <a:lnTo>
                  <a:pt x="27889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6FA4A572-7ECA-4189-92D1-67AF8CBCFB95}"/>
              </a:ext>
            </a:extLst>
          </p:cNvPr>
          <p:cNvSpPr/>
          <p:nvPr/>
        </p:nvSpPr>
        <p:spPr>
          <a:xfrm>
            <a:off x="1508470" y="4159831"/>
            <a:ext cx="472416" cy="488152"/>
          </a:xfrm>
          <a:custGeom>
            <a:avLst/>
            <a:gdLst/>
            <a:ahLst/>
            <a:cxnLst/>
            <a:rect l="l" t="t" r="r" b="b"/>
            <a:pathLst>
              <a:path w="475614" h="475614">
                <a:moveTo>
                  <a:pt x="237744" y="0"/>
                </a:moveTo>
                <a:lnTo>
                  <a:pt x="199176" y="3111"/>
                </a:lnTo>
                <a:lnTo>
                  <a:pt x="145196" y="18680"/>
                </a:lnTo>
                <a:lnTo>
                  <a:pt x="97328" y="45866"/>
                </a:lnTo>
                <a:lnTo>
                  <a:pt x="57224" y="83016"/>
                </a:lnTo>
                <a:lnTo>
                  <a:pt x="26533" y="128480"/>
                </a:lnTo>
                <a:lnTo>
                  <a:pt x="6908" y="180606"/>
                </a:lnTo>
                <a:lnTo>
                  <a:pt x="788" y="218243"/>
                </a:lnTo>
                <a:lnTo>
                  <a:pt x="0" y="237744"/>
                </a:lnTo>
                <a:lnTo>
                  <a:pt x="788" y="257244"/>
                </a:lnTo>
                <a:lnTo>
                  <a:pt x="6908" y="294881"/>
                </a:lnTo>
                <a:lnTo>
                  <a:pt x="26533" y="347007"/>
                </a:lnTo>
                <a:lnTo>
                  <a:pt x="57224" y="392471"/>
                </a:lnTo>
                <a:lnTo>
                  <a:pt x="97328" y="429621"/>
                </a:lnTo>
                <a:lnTo>
                  <a:pt x="145196" y="456807"/>
                </a:lnTo>
                <a:lnTo>
                  <a:pt x="199176" y="472376"/>
                </a:lnTo>
                <a:lnTo>
                  <a:pt x="237744" y="475488"/>
                </a:lnTo>
                <a:lnTo>
                  <a:pt x="257244" y="474699"/>
                </a:lnTo>
                <a:lnTo>
                  <a:pt x="294881" y="468579"/>
                </a:lnTo>
                <a:lnTo>
                  <a:pt x="347007" y="448954"/>
                </a:lnTo>
                <a:lnTo>
                  <a:pt x="392471" y="418263"/>
                </a:lnTo>
                <a:lnTo>
                  <a:pt x="429621" y="378159"/>
                </a:lnTo>
                <a:lnTo>
                  <a:pt x="456807" y="330291"/>
                </a:lnTo>
                <a:lnTo>
                  <a:pt x="472376" y="276311"/>
                </a:lnTo>
                <a:lnTo>
                  <a:pt x="475488" y="237744"/>
                </a:lnTo>
                <a:lnTo>
                  <a:pt x="474699" y="218243"/>
                </a:lnTo>
                <a:lnTo>
                  <a:pt x="468579" y="180606"/>
                </a:lnTo>
                <a:lnTo>
                  <a:pt x="448954" y="128480"/>
                </a:lnTo>
                <a:lnTo>
                  <a:pt x="418263" y="83016"/>
                </a:lnTo>
                <a:lnTo>
                  <a:pt x="378159" y="45866"/>
                </a:lnTo>
                <a:lnTo>
                  <a:pt x="330291" y="18680"/>
                </a:lnTo>
                <a:lnTo>
                  <a:pt x="276311" y="3111"/>
                </a:lnTo>
                <a:lnTo>
                  <a:pt x="23774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65118B36-2FA1-400B-A236-48D09C794BF1}"/>
              </a:ext>
            </a:extLst>
          </p:cNvPr>
          <p:cNvSpPr/>
          <p:nvPr/>
        </p:nvSpPr>
        <p:spPr>
          <a:xfrm>
            <a:off x="1561345" y="4225527"/>
            <a:ext cx="346647" cy="358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DA846FBD-CA5D-4108-8E4A-100EA9F9BCE5}"/>
              </a:ext>
            </a:extLst>
          </p:cNvPr>
          <p:cNvSpPr/>
          <p:nvPr/>
        </p:nvSpPr>
        <p:spPr>
          <a:xfrm>
            <a:off x="1156640" y="4392893"/>
            <a:ext cx="357586" cy="440574"/>
          </a:xfrm>
          <a:custGeom>
            <a:avLst/>
            <a:gdLst/>
            <a:ahLst/>
            <a:cxnLst/>
            <a:rect l="l" t="t" r="r" b="b"/>
            <a:pathLst>
              <a:path w="435610" h="429260">
                <a:moveTo>
                  <a:pt x="435101" y="0"/>
                </a:moveTo>
                <a:lnTo>
                  <a:pt x="406145" y="0"/>
                </a:lnTo>
                <a:lnTo>
                  <a:pt x="406145" y="28956"/>
                </a:lnTo>
                <a:lnTo>
                  <a:pt x="435101" y="28956"/>
                </a:lnTo>
                <a:lnTo>
                  <a:pt x="435101" y="0"/>
                </a:lnTo>
                <a:close/>
              </a:path>
              <a:path w="435610" h="429260">
                <a:moveTo>
                  <a:pt x="377189" y="0"/>
                </a:moveTo>
                <a:lnTo>
                  <a:pt x="348233" y="0"/>
                </a:lnTo>
                <a:lnTo>
                  <a:pt x="348233" y="28956"/>
                </a:lnTo>
                <a:lnTo>
                  <a:pt x="377189" y="28956"/>
                </a:lnTo>
                <a:lnTo>
                  <a:pt x="377189" y="0"/>
                </a:lnTo>
                <a:close/>
              </a:path>
              <a:path w="435610" h="429260">
                <a:moveTo>
                  <a:pt x="319277" y="0"/>
                </a:moveTo>
                <a:lnTo>
                  <a:pt x="290321" y="0"/>
                </a:lnTo>
                <a:lnTo>
                  <a:pt x="290321" y="28956"/>
                </a:lnTo>
                <a:lnTo>
                  <a:pt x="319277" y="28956"/>
                </a:lnTo>
                <a:lnTo>
                  <a:pt x="319277" y="0"/>
                </a:lnTo>
                <a:close/>
              </a:path>
              <a:path w="435610" h="429260">
                <a:moveTo>
                  <a:pt x="261365" y="0"/>
                </a:moveTo>
                <a:lnTo>
                  <a:pt x="232410" y="0"/>
                </a:lnTo>
                <a:lnTo>
                  <a:pt x="232410" y="28956"/>
                </a:lnTo>
                <a:lnTo>
                  <a:pt x="261365" y="28956"/>
                </a:lnTo>
                <a:lnTo>
                  <a:pt x="261365" y="0"/>
                </a:lnTo>
                <a:close/>
              </a:path>
              <a:path w="435610" h="429260">
                <a:moveTo>
                  <a:pt x="203454" y="0"/>
                </a:moveTo>
                <a:lnTo>
                  <a:pt x="174498" y="0"/>
                </a:lnTo>
                <a:lnTo>
                  <a:pt x="174498" y="28956"/>
                </a:lnTo>
                <a:lnTo>
                  <a:pt x="203454" y="28956"/>
                </a:lnTo>
                <a:lnTo>
                  <a:pt x="203454" y="0"/>
                </a:lnTo>
                <a:close/>
              </a:path>
              <a:path w="435610" h="429260">
                <a:moveTo>
                  <a:pt x="145542" y="0"/>
                </a:moveTo>
                <a:lnTo>
                  <a:pt x="116586" y="0"/>
                </a:lnTo>
                <a:lnTo>
                  <a:pt x="116586" y="28956"/>
                </a:lnTo>
                <a:lnTo>
                  <a:pt x="145542" y="28956"/>
                </a:lnTo>
                <a:lnTo>
                  <a:pt x="145542" y="0"/>
                </a:lnTo>
                <a:close/>
              </a:path>
              <a:path w="435610" h="429260">
                <a:moveTo>
                  <a:pt x="87630" y="0"/>
                </a:moveTo>
                <a:lnTo>
                  <a:pt x="58674" y="0"/>
                </a:lnTo>
                <a:lnTo>
                  <a:pt x="58674" y="28956"/>
                </a:lnTo>
                <a:lnTo>
                  <a:pt x="87630" y="28956"/>
                </a:lnTo>
                <a:lnTo>
                  <a:pt x="87630" y="0"/>
                </a:lnTo>
                <a:close/>
              </a:path>
              <a:path w="435610" h="429260">
                <a:moveTo>
                  <a:pt x="57912" y="28194"/>
                </a:moveTo>
                <a:lnTo>
                  <a:pt x="28956" y="28194"/>
                </a:lnTo>
                <a:lnTo>
                  <a:pt x="28956" y="57150"/>
                </a:lnTo>
                <a:lnTo>
                  <a:pt x="57912" y="57150"/>
                </a:lnTo>
                <a:lnTo>
                  <a:pt x="57912" y="28194"/>
                </a:lnTo>
                <a:close/>
              </a:path>
              <a:path w="435610" h="429260">
                <a:moveTo>
                  <a:pt x="57912" y="86106"/>
                </a:moveTo>
                <a:lnTo>
                  <a:pt x="28956" y="86106"/>
                </a:lnTo>
                <a:lnTo>
                  <a:pt x="28956" y="115062"/>
                </a:lnTo>
                <a:lnTo>
                  <a:pt x="57912" y="115062"/>
                </a:lnTo>
                <a:lnTo>
                  <a:pt x="57912" y="86106"/>
                </a:lnTo>
                <a:close/>
              </a:path>
              <a:path w="435610" h="429260">
                <a:moveTo>
                  <a:pt x="57912" y="144018"/>
                </a:moveTo>
                <a:lnTo>
                  <a:pt x="28956" y="144018"/>
                </a:lnTo>
                <a:lnTo>
                  <a:pt x="28956" y="172974"/>
                </a:lnTo>
                <a:lnTo>
                  <a:pt x="57912" y="172974"/>
                </a:lnTo>
                <a:lnTo>
                  <a:pt x="57912" y="144018"/>
                </a:lnTo>
                <a:close/>
              </a:path>
              <a:path w="435610" h="429260">
                <a:moveTo>
                  <a:pt x="57912" y="201930"/>
                </a:moveTo>
                <a:lnTo>
                  <a:pt x="28956" y="201930"/>
                </a:lnTo>
                <a:lnTo>
                  <a:pt x="28956" y="230886"/>
                </a:lnTo>
                <a:lnTo>
                  <a:pt x="57912" y="230886"/>
                </a:lnTo>
                <a:lnTo>
                  <a:pt x="57912" y="201930"/>
                </a:lnTo>
                <a:close/>
              </a:path>
              <a:path w="435610" h="429260">
                <a:moveTo>
                  <a:pt x="57912" y="259842"/>
                </a:moveTo>
                <a:lnTo>
                  <a:pt x="28956" y="259842"/>
                </a:lnTo>
                <a:lnTo>
                  <a:pt x="28956" y="288798"/>
                </a:lnTo>
                <a:lnTo>
                  <a:pt x="57912" y="288798"/>
                </a:lnTo>
                <a:lnTo>
                  <a:pt x="57912" y="259842"/>
                </a:lnTo>
                <a:close/>
              </a:path>
              <a:path w="435610" h="429260">
                <a:moveTo>
                  <a:pt x="28956" y="342138"/>
                </a:moveTo>
                <a:lnTo>
                  <a:pt x="0" y="342138"/>
                </a:lnTo>
                <a:lnTo>
                  <a:pt x="43434" y="429006"/>
                </a:lnTo>
                <a:lnTo>
                  <a:pt x="84582" y="346710"/>
                </a:lnTo>
                <a:lnTo>
                  <a:pt x="28956" y="346710"/>
                </a:lnTo>
                <a:lnTo>
                  <a:pt x="28956" y="342138"/>
                </a:lnTo>
                <a:close/>
              </a:path>
              <a:path w="435610" h="429260">
                <a:moveTo>
                  <a:pt x="57912" y="317754"/>
                </a:moveTo>
                <a:lnTo>
                  <a:pt x="28956" y="317754"/>
                </a:lnTo>
                <a:lnTo>
                  <a:pt x="28956" y="346710"/>
                </a:lnTo>
                <a:lnTo>
                  <a:pt x="57912" y="346710"/>
                </a:lnTo>
                <a:lnTo>
                  <a:pt x="57912" y="317754"/>
                </a:lnTo>
                <a:close/>
              </a:path>
              <a:path w="435610" h="429260">
                <a:moveTo>
                  <a:pt x="86868" y="342138"/>
                </a:moveTo>
                <a:lnTo>
                  <a:pt x="57912" y="342138"/>
                </a:lnTo>
                <a:lnTo>
                  <a:pt x="57912" y="346710"/>
                </a:lnTo>
                <a:lnTo>
                  <a:pt x="84582" y="346710"/>
                </a:lnTo>
                <a:lnTo>
                  <a:pt x="86868" y="342138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9" name="object 34">
            <a:extLst>
              <a:ext uri="{FF2B5EF4-FFF2-40B4-BE49-F238E27FC236}">
                <a16:creationId xmlns:a16="http://schemas.microsoft.com/office/drawing/2014/main" id="{8E93A77A-665E-4E79-8DEF-F795BEEE2E81}"/>
              </a:ext>
            </a:extLst>
          </p:cNvPr>
          <p:cNvSpPr/>
          <p:nvPr/>
        </p:nvSpPr>
        <p:spPr>
          <a:xfrm>
            <a:off x="1974189" y="4392893"/>
            <a:ext cx="357586" cy="440574"/>
          </a:xfrm>
          <a:custGeom>
            <a:avLst/>
            <a:gdLst/>
            <a:ahLst/>
            <a:cxnLst/>
            <a:rect l="l" t="t" r="r" b="b"/>
            <a:pathLst>
              <a:path w="435610" h="429260">
                <a:moveTo>
                  <a:pt x="28956" y="0"/>
                </a:moveTo>
                <a:lnTo>
                  <a:pt x="0" y="0"/>
                </a:lnTo>
                <a:lnTo>
                  <a:pt x="0" y="28956"/>
                </a:lnTo>
                <a:lnTo>
                  <a:pt x="28956" y="28956"/>
                </a:lnTo>
                <a:lnTo>
                  <a:pt x="28956" y="0"/>
                </a:lnTo>
                <a:close/>
              </a:path>
              <a:path w="435610" h="429260">
                <a:moveTo>
                  <a:pt x="86868" y="0"/>
                </a:moveTo>
                <a:lnTo>
                  <a:pt x="57912" y="0"/>
                </a:lnTo>
                <a:lnTo>
                  <a:pt x="57912" y="28956"/>
                </a:lnTo>
                <a:lnTo>
                  <a:pt x="86868" y="28956"/>
                </a:lnTo>
                <a:lnTo>
                  <a:pt x="86868" y="0"/>
                </a:lnTo>
                <a:close/>
              </a:path>
              <a:path w="435610" h="429260">
                <a:moveTo>
                  <a:pt x="144780" y="0"/>
                </a:moveTo>
                <a:lnTo>
                  <a:pt x="115824" y="0"/>
                </a:lnTo>
                <a:lnTo>
                  <a:pt x="115824" y="28956"/>
                </a:lnTo>
                <a:lnTo>
                  <a:pt x="144780" y="28956"/>
                </a:lnTo>
                <a:lnTo>
                  <a:pt x="144780" y="0"/>
                </a:lnTo>
                <a:close/>
              </a:path>
              <a:path w="435610" h="429260">
                <a:moveTo>
                  <a:pt x="202692" y="0"/>
                </a:moveTo>
                <a:lnTo>
                  <a:pt x="173736" y="0"/>
                </a:lnTo>
                <a:lnTo>
                  <a:pt x="173736" y="28956"/>
                </a:lnTo>
                <a:lnTo>
                  <a:pt x="202692" y="28956"/>
                </a:lnTo>
                <a:lnTo>
                  <a:pt x="202692" y="0"/>
                </a:lnTo>
                <a:close/>
              </a:path>
              <a:path w="435610" h="429260">
                <a:moveTo>
                  <a:pt x="260604" y="0"/>
                </a:moveTo>
                <a:lnTo>
                  <a:pt x="231648" y="0"/>
                </a:lnTo>
                <a:lnTo>
                  <a:pt x="231648" y="28956"/>
                </a:lnTo>
                <a:lnTo>
                  <a:pt x="260604" y="28956"/>
                </a:lnTo>
                <a:lnTo>
                  <a:pt x="260604" y="0"/>
                </a:lnTo>
                <a:close/>
              </a:path>
              <a:path w="435610" h="429260">
                <a:moveTo>
                  <a:pt x="318516" y="0"/>
                </a:moveTo>
                <a:lnTo>
                  <a:pt x="289560" y="0"/>
                </a:lnTo>
                <a:lnTo>
                  <a:pt x="289560" y="28956"/>
                </a:lnTo>
                <a:lnTo>
                  <a:pt x="318516" y="28956"/>
                </a:lnTo>
                <a:lnTo>
                  <a:pt x="318516" y="0"/>
                </a:lnTo>
                <a:close/>
              </a:path>
              <a:path w="435610" h="429260">
                <a:moveTo>
                  <a:pt x="376428" y="0"/>
                </a:moveTo>
                <a:lnTo>
                  <a:pt x="347472" y="0"/>
                </a:lnTo>
                <a:lnTo>
                  <a:pt x="347472" y="28956"/>
                </a:lnTo>
                <a:lnTo>
                  <a:pt x="376428" y="28956"/>
                </a:lnTo>
                <a:lnTo>
                  <a:pt x="376428" y="0"/>
                </a:lnTo>
                <a:close/>
              </a:path>
              <a:path w="435610" h="429260">
                <a:moveTo>
                  <a:pt x="406146" y="28194"/>
                </a:moveTo>
                <a:lnTo>
                  <a:pt x="377190" y="28194"/>
                </a:lnTo>
                <a:lnTo>
                  <a:pt x="377190" y="57150"/>
                </a:lnTo>
                <a:lnTo>
                  <a:pt x="406146" y="57150"/>
                </a:lnTo>
                <a:lnTo>
                  <a:pt x="406146" y="28194"/>
                </a:lnTo>
                <a:close/>
              </a:path>
              <a:path w="435610" h="429260">
                <a:moveTo>
                  <a:pt x="406146" y="86106"/>
                </a:moveTo>
                <a:lnTo>
                  <a:pt x="377190" y="86106"/>
                </a:lnTo>
                <a:lnTo>
                  <a:pt x="377190" y="115062"/>
                </a:lnTo>
                <a:lnTo>
                  <a:pt x="406146" y="115062"/>
                </a:lnTo>
                <a:lnTo>
                  <a:pt x="406146" y="86106"/>
                </a:lnTo>
                <a:close/>
              </a:path>
              <a:path w="435610" h="429260">
                <a:moveTo>
                  <a:pt x="406146" y="144018"/>
                </a:moveTo>
                <a:lnTo>
                  <a:pt x="377190" y="144018"/>
                </a:lnTo>
                <a:lnTo>
                  <a:pt x="377190" y="172974"/>
                </a:lnTo>
                <a:lnTo>
                  <a:pt x="406146" y="172974"/>
                </a:lnTo>
                <a:lnTo>
                  <a:pt x="406146" y="144018"/>
                </a:lnTo>
                <a:close/>
              </a:path>
              <a:path w="435610" h="429260">
                <a:moveTo>
                  <a:pt x="406146" y="201930"/>
                </a:moveTo>
                <a:lnTo>
                  <a:pt x="377190" y="201930"/>
                </a:lnTo>
                <a:lnTo>
                  <a:pt x="377190" y="230886"/>
                </a:lnTo>
                <a:lnTo>
                  <a:pt x="406146" y="230886"/>
                </a:lnTo>
                <a:lnTo>
                  <a:pt x="406146" y="201930"/>
                </a:lnTo>
                <a:close/>
              </a:path>
              <a:path w="435610" h="429260">
                <a:moveTo>
                  <a:pt x="406146" y="259842"/>
                </a:moveTo>
                <a:lnTo>
                  <a:pt x="377190" y="259842"/>
                </a:lnTo>
                <a:lnTo>
                  <a:pt x="377190" y="288798"/>
                </a:lnTo>
                <a:lnTo>
                  <a:pt x="406146" y="288798"/>
                </a:lnTo>
                <a:lnTo>
                  <a:pt x="406146" y="259842"/>
                </a:lnTo>
                <a:close/>
              </a:path>
              <a:path w="435610" h="429260">
                <a:moveTo>
                  <a:pt x="377190" y="342138"/>
                </a:moveTo>
                <a:lnTo>
                  <a:pt x="348234" y="342138"/>
                </a:lnTo>
                <a:lnTo>
                  <a:pt x="391668" y="429006"/>
                </a:lnTo>
                <a:lnTo>
                  <a:pt x="432816" y="346710"/>
                </a:lnTo>
                <a:lnTo>
                  <a:pt x="377190" y="346710"/>
                </a:lnTo>
                <a:lnTo>
                  <a:pt x="377190" y="342138"/>
                </a:lnTo>
                <a:close/>
              </a:path>
              <a:path w="435610" h="429260">
                <a:moveTo>
                  <a:pt x="406146" y="317754"/>
                </a:moveTo>
                <a:lnTo>
                  <a:pt x="377190" y="317754"/>
                </a:lnTo>
                <a:lnTo>
                  <a:pt x="377190" y="346710"/>
                </a:lnTo>
                <a:lnTo>
                  <a:pt x="406146" y="346710"/>
                </a:lnTo>
                <a:lnTo>
                  <a:pt x="406146" y="317754"/>
                </a:lnTo>
                <a:close/>
              </a:path>
              <a:path w="435610" h="429260">
                <a:moveTo>
                  <a:pt x="435102" y="342138"/>
                </a:moveTo>
                <a:lnTo>
                  <a:pt x="406146" y="342138"/>
                </a:lnTo>
                <a:lnTo>
                  <a:pt x="406146" y="346710"/>
                </a:lnTo>
                <a:lnTo>
                  <a:pt x="432816" y="346710"/>
                </a:lnTo>
                <a:lnTo>
                  <a:pt x="435102" y="34213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925976F4-A32C-4C7A-9E63-A23538D5E883}"/>
              </a:ext>
            </a:extLst>
          </p:cNvPr>
          <p:cNvSpPr/>
          <p:nvPr/>
        </p:nvSpPr>
        <p:spPr>
          <a:xfrm>
            <a:off x="1516937" y="3102451"/>
            <a:ext cx="466634" cy="581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51207A3D-F0F1-4EC2-80CF-BF2FC6B70BC2}"/>
              </a:ext>
            </a:extLst>
          </p:cNvPr>
          <p:cNvSpPr/>
          <p:nvPr/>
        </p:nvSpPr>
        <p:spPr>
          <a:xfrm>
            <a:off x="990096" y="5439527"/>
            <a:ext cx="383128" cy="685629"/>
          </a:xfrm>
          <a:custGeom>
            <a:avLst/>
            <a:gdLst/>
            <a:ahLst/>
            <a:cxnLst/>
            <a:rect l="l" t="t" r="r" b="b"/>
            <a:pathLst>
              <a:path w="466725" h="668020">
                <a:moveTo>
                  <a:pt x="0" y="41402"/>
                </a:moveTo>
                <a:lnTo>
                  <a:pt x="19634" y="6180"/>
                </a:lnTo>
                <a:lnTo>
                  <a:pt x="424942" y="0"/>
                </a:lnTo>
                <a:lnTo>
                  <a:pt x="439062" y="2471"/>
                </a:lnTo>
                <a:lnTo>
                  <a:pt x="451093" y="9306"/>
                </a:lnTo>
                <a:lnTo>
                  <a:pt x="460163" y="19634"/>
                </a:lnTo>
                <a:lnTo>
                  <a:pt x="465402" y="32583"/>
                </a:lnTo>
                <a:lnTo>
                  <a:pt x="466344" y="626110"/>
                </a:lnTo>
                <a:lnTo>
                  <a:pt x="463872" y="640230"/>
                </a:lnTo>
                <a:lnTo>
                  <a:pt x="457037" y="652261"/>
                </a:lnTo>
                <a:lnTo>
                  <a:pt x="446709" y="661331"/>
                </a:lnTo>
                <a:lnTo>
                  <a:pt x="433760" y="666570"/>
                </a:lnTo>
                <a:lnTo>
                  <a:pt x="41402" y="667512"/>
                </a:lnTo>
                <a:lnTo>
                  <a:pt x="27281" y="665040"/>
                </a:lnTo>
                <a:lnTo>
                  <a:pt x="15250" y="658205"/>
                </a:lnTo>
                <a:lnTo>
                  <a:pt x="6180" y="647877"/>
                </a:lnTo>
                <a:lnTo>
                  <a:pt x="941" y="634928"/>
                </a:lnTo>
                <a:lnTo>
                  <a:pt x="0" y="41402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2" name="object 58">
            <a:extLst>
              <a:ext uri="{FF2B5EF4-FFF2-40B4-BE49-F238E27FC236}">
                <a16:creationId xmlns:a16="http://schemas.microsoft.com/office/drawing/2014/main" id="{25E799D6-09D2-4882-864D-CD16956F2979}"/>
              </a:ext>
            </a:extLst>
          </p:cNvPr>
          <p:cNvSpPr/>
          <p:nvPr/>
        </p:nvSpPr>
        <p:spPr>
          <a:xfrm>
            <a:off x="2393911" y="2885033"/>
            <a:ext cx="461630" cy="454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3" name="object 59">
            <a:extLst>
              <a:ext uri="{FF2B5EF4-FFF2-40B4-BE49-F238E27FC236}">
                <a16:creationId xmlns:a16="http://schemas.microsoft.com/office/drawing/2014/main" id="{A088F73E-5AAF-4CDA-BC67-06165DE74A9F}"/>
              </a:ext>
            </a:extLst>
          </p:cNvPr>
          <p:cNvSpPr/>
          <p:nvPr/>
        </p:nvSpPr>
        <p:spPr>
          <a:xfrm>
            <a:off x="707521" y="2885033"/>
            <a:ext cx="461630" cy="460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4" name="object 60">
            <a:extLst>
              <a:ext uri="{FF2B5EF4-FFF2-40B4-BE49-F238E27FC236}">
                <a16:creationId xmlns:a16="http://schemas.microsoft.com/office/drawing/2014/main" id="{28171508-4929-4D6B-8B1F-A1DF254779F6}"/>
              </a:ext>
            </a:extLst>
          </p:cNvPr>
          <p:cNvSpPr/>
          <p:nvPr/>
        </p:nvSpPr>
        <p:spPr>
          <a:xfrm rot="10800000">
            <a:off x="911335" y="4249865"/>
            <a:ext cx="583813" cy="69175"/>
          </a:xfrm>
          <a:custGeom>
            <a:avLst/>
            <a:gdLst/>
            <a:ahLst/>
            <a:cxnLst/>
            <a:rect l="l" t="t" r="r" b="b"/>
            <a:pathLst>
              <a:path w="116204" h="106679">
                <a:moveTo>
                  <a:pt x="115823" y="0"/>
                </a:moveTo>
                <a:lnTo>
                  <a:pt x="0" y="0"/>
                </a:lnTo>
                <a:lnTo>
                  <a:pt x="115823" y="106680"/>
                </a:lnTo>
                <a:lnTo>
                  <a:pt x="11582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5" name="object 61">
            <a:extLst>
              <a:ext uri="{FF2B5EF4-FFF2-40B4-BE49-F238E27FC236}">
                <a16:creationId xmlns:a16="http://schemas.microsoft.com/office/drawing/2014/main" id="{8D7BFD2D-3DD6-4C69-ACFB-D629D690AB6F}"/>
              </a:ext>
            </a:extLst>
          </p:cNvPr>
          <p:cNvSpPr/>
          <p:nvPr/>
        </p:nvSpPr>
        <p:spPr>
          <a:xfrm>
            <a:off x="392169" y="3933597"/>
            <a:ext cx="628429" cy="460301"/>
          </a:xfrm>
          <a:custGeom>
            <a:avLst/>
            <a:gdLst/>
            <a:ahLst/>
            <a:cxnLst/>
            <a:rect l="l" t="t" r="r" b="b"/>
            <a:pathLst>
              <a:path w="931544" h="250189">
                <a:moveTo>
                  <a:pt x="887222" y="0"/>
                </a:moveTo>
                <a:lnTo>
                  <a:pt x="31205" y="1880"/>
                </a:lnTo>
                <a:lnTo>
                  <a:pt x="2336" y="29775"/>
                </a:lnTo>
                <a:lnTo>
                  <a:pt x="0" y="43941"/>
                </a:lnTo>
                <a:lnTo>
                  <a:pt x="1880" y="218744"/>
                </a:lnTo>
                <a:lnTo>
                  <a:pt x="7973" y="231230"/>
                </a:lnTo>
                <a:lnTo>
                  <a:pt x="17533" y="241106"/>
                </a:lnTo>
                <a:lnTo>
                  <a:pt x="29788" y="247599"/>
                </a:lnTo>
                <a:lnTo>
                  <a:pt x="43967" y="249935"/>
                </a:lnTo>
                <a:lnTo>
                  <a:pt x="899956" y="248060"/>
                </a:lnTo>
                <a:lnTo>
                  <a:pt x="912448" y="241971"/>
                </a:lnTo>
                <a:lnTo>
                  <a:pt x="922330" y="232414"/>
                </a:lnTo>
                <a:lnTo>
                  <a:pt x="928826" y="220164"/>
                </a:lnTo>
                <a:lnTo>
                  <a:pt x="931163" y="205993"/>
                </a:lnTo>
                <a:lnTo>
                  <a:pt x="929288" y="31207"/>
                </a:lnTo>
                <a:lnTo>
                  <a:pt x="923199" y="18715"/>
                </a:lnTo>
                <a:lnTo>
                  <a:pt x="913642" y="8833"/>
                </a:lnTo>
                <a:lnTo>
                  <a:pt x="901392" y="2337"/>
                </a:lnTo>
                <a:lnTo>
                  <a:pt x="88722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RTM </a:t>
            </a:r>
            <a:r>
              <a:rPr kumimoji="0" lang="ko-KR" altLang="en-US" sz="10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</a:t>
            </a:r>
            <a:endParaRPr kumimoji="0" lang="en-US" altLang="ko-KR" sz="10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u="none" strike="noStrike" kern="1200" cap="none" spc="0" normalizeH="0" baseline="0" noProof="0" dirty="0">
                <a:ln>
                  <a:noFill/>
                </a:ln>
                <a:solidFill>
                  <a:srgbClr val="FF6B08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화자분리</a:t>
            </a:r>
            <a:endParaRPr kumimoji="0" sz="1000" b="1" u="none" strike="noStrike" kern="1200" cap="none" spc="0" normalizeH="0" baseline="0" noProof="0" dirty="0">
              <a:ln>
                <a:noFill/>
              </a:ln>
              <a:solidFill>
                <a:srgbClr val="FF6B08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6" name="object 69">
            <a:extLst>
              <a:ext uri="{FF2B5EF4-FFF2-40B4-BE49-F238E27FC236}">
                <a16:creationId xmlns:a16="http://schemas.microsoft.com/office/drawing/2014/main" id="{70085DF0-B54F-4C49-AA71-4911DCB10856}"/>
              </a:ext>
            </a:extLst>
          </p:cNvPr>
          <p:cNvSpPr txBox="1"/>
          <p:nvPr/>
        </p:nvSpPr>
        <p:spPr>
          <a:xfrm>
            <a:off x="1004243" y="6183911"/>
            <a:ext cx="141189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u="none" strike="noStrike" kern="1200" cap="none" spc="-75" normalizeH="0" baseline="0" noProof="0" dirty="0">
                <a:ln>
                  <a:noFill/>
                </a:ln>
                <a:solidFill>
                  <a:srgbClr val="FF6B08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화자분리 </a:t>
            </a:r>
            <a:r>
              <a:rPr kumimoji="0" lang="en-US" altLang="ko-KR" sz="800" u="none" strike="noStrike" kern="1200" cap="none" spc="-75" normalizeH="0" baseline="0" noProof="0" dirty="0">
                <a:ln>
                  <a:noFill/>
                </a:ln>
                <a:solidFill>
                  <a:srgbClr val="FF6B08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 </a:t>
            </a:r>
            <a:r>
              <a:rPr kumimoji="0" lang="ko-KR" altLang="en-US" sz="800" u="none" strike="noStrike" kern="1200" cap="none" spc="-75" normalizeH="0" baseline="0" noProof="0" dirty="0">
                <a:ln>
                  <a:noFill/>
                </a:ln>
                <a:solidFill>
                  <a:srgbClr val="FF6B08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학습 데이터 작성</a:t>
            </a:r>
            <a:endParaRPr kumimoji="0" sz="800" u="none" strike="noStrike" kern="1200" cap="none" spc="0" normalizeH="0" baseline="0" noProof="0" dirty="0">
              <a:ln>
                <a:noFill/>
              </a:ln>
              <a:solidFill>
                <a:srgbClr val="FF6B08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바탕체_Pro Light"/>
            </a:endParaRPr>
          </a:p>
        </p:txBody>
      </p:sp>
      <p:sp>
        <p:nvSpPr>
          <p:cNvPr id="47" name="object 27">
            <a:extLst>
              <a:ext uri="{FF2B5EF4-FFF2-40B4-BE49-F238E27FC236}">
                <a16:creationId xmlns:a16="http://schemas.microsoft.com/office/drawing/2014/main" id="{F0DD366B-B725-4066-86EC-79B06317EF4F}"/>
              </a:ext>
            </a:extLst>
          </p:cNvPr>
          <p:cNvSpPr txBox="1"/>
          <p:nvPr/>
        </p:nvSpPr>
        <p:spPr>
          <a:xfrm>
            <a:off x="534218" y="4816207"/>
            <a:ext cx="5421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-75" normalizeH="0" baseline="0" noProof="0" dirty="0">
                <a:ln>
                  <a:noFill/>
                </a:ln>
                <a:solidFill>
                  <a:srgbClr val="E77537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고객</a:t>
            </a:r>
            <a:endParaRPr kumimoji="0" lang="en-US" altLang="ko-KR" sz="800" b="1" i="0" u="none" strike="noStrike" kern="1200" cap="none" spc="-75" normalizeH="0" baseline="0" noProof="0" dirty="0">
              <a:ln>
                <a:noFill/>
              </a:ln>
              <a:solidFill>
                <a:srgbClr val="E77537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바탕체_Pro Light"/>
            </a:endParaRPr>
          </a:p>
          <a:p>
            <a:pPr marL="1270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spc="-75" dirty="0">
                <a:solidFill>
                  <a:srgbClr val="E7753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음성</a:t>
            </a:r>
            <a:endParaRPr lang="en-US" altLang="ko-KR" sz="800" b="1" spc="-75" dirty="0">
              <a:solidFill>
                <a:srgbClr val="E77537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바탕체_Pro Light"/>
            </a:endParaRPr>
          </a:p>
          <a:p>
            <a:pPr marL="1270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-75" normalizeH="0" baseline="0" noProof="0" dirty="0">
                <a:ln>
                  <a:noFill/>
                </a:ln>
                <a:solidFill>
                  <a:srgbClr val="E77537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바탕체_Pro Light"/>
              </a:rPr>
              <a:t>파일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srgbClr val="E77537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바탕체_Pro Light"/>
            </a:endParaRPr>
          </a:p>
        </p:txBody>
      </p:sp>
      <p:sp>
        <p:nvSpPr>
          <p:cNvPr id="48" name="Oval 10">
            <a:extLst>
              <a:ext uri="{FF2B5EF4-FFF2-40B4-BE49-F238E27FC236}">
                <a16:creationId xmlns:a16="http://schemas.microsoft.com/office/drawing/2014/main" id="{AF8C7558-1E6F-46EC-AC79-5796CDCE6ACC}"/>
              </a:ext>
            </a:extLst>
          </p:cNvPr>
          <p:cNvSpPr/>
          <p:nvPr/>
        </p:nvSpPr>
        <p:spPr>
          <a:xfrm>
            <a:off x="1354128" y="2781198"/>
            <a:ext cx="247387" cy="247387"/>
          </a:xfrm>
          <a:prstGeom prst="ellipse">
            <a:avLst/>
          </a:prstGeom>
          <a:solidFill>
            <a:srgbClr val="EC9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endParaRPr lang="en-US" sz="8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9" name="Oval 103">
            <a:extLst>
              <a:ext uri="{FF2B5EF4-FFF2-40B4-BE49-F238E27FC236}">
                <a16:creationId xmlns:a16="http://schemas.microsoft.com/office/drawing/2014/main" id="{5AEC8003-D7FB-4D25-A6EA-DEC4101AC42C}"/>
              </a:ext>
            </a:extLst>
          </p:cNvPr>
          <p:cNvSpPr/>
          <p:nvPr/>
        </p:nvSpPr>
        <p:spPr>
          <a:xfrm>
            <a:off x="1389030" y="3919607"/>
            <a:ext cx="247387" cy="247387"/>
          </a:xfrm>
          <a:prstGeom prst="ellipse">
            <a:avLst/>
          </a:prstGeom>
          <a:solidFill>
            <a:srgbClr val="FF6B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endParaRPr lang="en-US" sz="8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0" name="Oval 104">
            <a:extLst>
              <a:ext uri="{FF2B5EF4-FFF2-40B4-BE49-F238E27FC236}">
                <a16:creationId xmlns:a16="http://schemas.microsoft.com/office/drawing/2014/main" id="{55016886-09FB-40DB-8EA8-0BA644BED93F}"/>
              </a:ext>
            </a:extLst>
          </p:cNvPr>
          <p:cNvSpPr/>
          <p:nvPr/>
        </p:nvSpPr>
        <p:spPr>
          <a:xfrm>
            <a:off x="398260" y="4901718"/>
            <a:ext cx="247387" cy="247387"/>
          </a:xfrm>
          <a:prstGeom prst="ellipse">
            <a:avLst/>
          </a:prstGeom>
          <a:solidFill>
            <a:srgbClr val="EC9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endParaRPr lang="en-US" sz="8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1" name="Oval 105">
            <a:extLst>
              <a:ext uri="{FF2B5EF4-FFF2-40B4-BE49-F238E27FC236}">
                <a16:creationId xmlns:a16="http://schemas.microsoft.com/office/drawing/2014/main" id="{A2BBC99F-F0A5-464F-9001-6CB4929A17D7}"/>
              </a:ext>
            </a:extLst>
          </p:cNvPr>
          <p:cNvSpPr/>
          <p:nvPr/>
        </p:nvSpPr>
        <p:spPr>
          <a:xfrm>
            <a:off x="630811" y="5695424"/>
            <a:ext cx="247387" cy="247387"/>
          </a:xfrm>
          <a:prstGeom prst="ellipse">
            <a:avLst/>
          </a:prstGeom>
          <a:solidFill>
            <a:srgbClr val="EC9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</a:t>
            </a:r>
            <a:endParaRPr lang="en-US" sz="8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2" name="Graphic 12">
            <a:extLst>
              <a:ext uri="{FF2B5EF4-FFF2-40B4-BE49-F238E27FC236}">
                <a16:creationId xmlns:a16="http://schemas.microsoft.com/office/drawing/2014/main" id="{ED657FE2-CA6E-4108-945A-5409387B9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663" y="5707161"/>
            <a:ext cx="213064" cy="213064"/>
          </a:xfrm>
          <a:prstGeom prst="rect">
            <a:avLst/>
          </a:prstGeom>
        </p:spPr>
      </p:pic>
      <p:pic>
        <p:nvPicPr>
          <p:cNvPr id="53" name="Graphic 19">
            <a:extLst>
              <a:ext uri="{FF2B5EF4-FFF2-40B4-BE49-F238E27FC236}">
                <a16:creationId xmlns:a16="http://schemas.microsoft.com/office/drawing/2014/main" id="{FF28BCC5-8E2A-4DA1-BC33-D3115B88C7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2624" y="5523711"/>
            <a:ext cx="143978" cy="143978"/>
          </a:xfrm>
          <a:prstGeom prst="rect">
            <a:avLst/>
          </a:prstGeom>
        </p:spPr>
      </p:pic>
      <p:sp>
        <p:nvSpPr>
          <p:cNvPr id="54" name="object 32">
            <a:extLst>
              <a:ext uri="{FF2B5EF4-FFF2-40B4-BE49-F238E27FC236}">
                <a16:creationId xmlns:a16="http://schemas.microsoft.com/office/drawing/2014/main" id="{79AEF499-4323-4D64-9B0E-8C42A180B198}"/>
              </a:ext>
            </a:extLst>
          </p:cNvPr>
          <p:cNvSpPr/>
          <p:nvPr/>
        </p:nvSpPr>
        <p:spPr>
          <a:xfrm>
            <a:off x="1055065" y="4892085"/>
            <a:ext cx="251491" cy="2760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FD4B7BAD-D11C-4668-B6A8-469D1C5B4E34}"/>
              </a:ext>
            </a:extLst>
          </p:cNvPr>
          <p:cNvSpPr/>
          <p:nvPr/>
        </p:nvSpPr>
        <p:spPr>
          <a:xfrm>
            <a:off x="2180764" y="4901718"/>
            <a:ext cx="251491" cy="2760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6" name="object 41">
            <a:extLst>
              <a:ext uri="{FF2B5EF4-FFF2-40B4-BE49-F238E27FC236}">
                <a16:creationId xmlns:a16="http://schemas.microsoft.com/office/drawing/2014/main" id="{577BFC1C-B485-49B9-B76B-1773C8273227}"/>
              </a:ext>
            </a:extLst>
          </p:cNvPr>
          <p:cNvSpPr/>
          <p:nvPr/>
        </p:nvSpPr>
        <p:spPr>
          <a:xfrm>
            <a:off x="2125339" y="5439527"/>
            <a:ext cx="383128" cy="685629"/>
          </a:xfrm>
          <a:custGeom>
            <a:avLst/>
            <a:gdLst/>
            <a:ahLst/>
            <a:cxnLst/>
            <a:rect l="l" t="t" r="r" b="b"/>
            <a:pathLst>
              <a:path w="466725" h="668020">
                <a:moveTo>
                  <a:pt x="0" y="41402"/>
                </a:moveTo>
                <a:lnTo>
                  <a:pt x="19634" y="6180"/>
                </a:lnTo>
                <a:lnTo>
                  <a:pt x="424942" y="0"/>
                </a:lnTo>
                <a:lnTo>
                  <a:pt x="439062" y="2471"/>
                </a:lnTo>
                <a:lnTo>
                  <a:pt x="451093" y="9306"/>
                </a:lnTo>
                <a:lnTo>
                  <a:pt x="460163" y="19634"/>
                </a:lnTo>
                <a:lnTo>
                  <a:pt x="465402" y="32583"/>
                </a:lnTo>
                <a:lnTo>
                  <a:pt x="466344" y="626110"/>
                </a:lnTo>
                <a:lnTo>
                  <a:pt x="463872" y="640230"/>
                </a:lnTo>
                <a:lnTo>
                  <a:pt x="457037" y="652261"/>
                </a:lnTo>
                <a:lnTo>
                  <a:pt x="446709" y="661331"/>
                </a:lnTo>
                <a:lnTo>
                  <a:pt x="433760" y="666570"/>
                </a:lnTo>
                <a:lnTo>
                  <a:pt x="41402" y="667512"/>
                </a:lnTo>
                <a:lnTo>
                  <a:pt x="27281" y="665040"/>
                </a:lnTo>
                <a:lnTo>
                  <a:pt x="15250" y="658205"/>
                </a:lnTo>
                <a:lnTo>
                  <a:pt x="6180" y="647877"/>
                </a:lnTo>
                <a:lnTo>
                  <a:pt x="941" y="634928"/>
                </a:lnTo>
                <a:lnTo>
                  <a:pt x="0" y="41402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7" name="Graphic 15">
            <a:extLst>
              <a:ext uri="{FF2B5EF4-FFF2-40B4-BE49-F238E27FC236}">
                <a16:creationId xmlns:a16="http://schemas.microsoft.com/office/drawing/2014/main" id="{836CC8A1-BFE2-45CF-A72C-2E1ACC39DC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2282379" y="5851058"/>
            <a:ext cx="228550" cy="228550"/>
          </a:xfrm>
          <a:prstGeom prst="rect">
            <a:avLst/>
          </a:prstGeom>
        </p:spPr>
      </p:pic>
      <p:pic>
        <p:nvPicPr>
          <p:cNvPr id="58" name="Graphic 17">
            <a:extLst>
              <a:ext uri="{FF2B5EF4-FFF2-40B4-BE49-F238E27FC236}">
                <a16:creationId xmlns:a16="http://schemas.microsoft.com/office/drawing/2014/main" id="{2F6CE8D7-32FA-4452-ABAC-568B868E3E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2316903" y="5612043"/>
            <a:ext cx="146284" cy="146284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3A62435-8BEC-41E3-BE54-BEDF6B4100D4}"/>
              </a:ext>
            </a:extLst>
          </p:cNvPr>
          <p:cNvCxnSpPr>
            <a:cxnSpLocks/>
          </p:cNvCxnSpPr>
          <p:nvPr/>
        </p:nvCxnSpPr>
        <p:spPr>
          <a:xfrm>
            <a:off x="2316903" y="5194039"/>
            <a:ext cx="0" cy="219201"/>
          </a:xfrm>
          <a:prstGeom prst="straightConnector1">
            <a:avLst/>
          </a:prstGeom>
          <a:ln w="25400">
            <a:solidFill>
              <a:srgbClr val="40404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6E0C671-15F5-45B2-9DDC-1C351E539BD6}"/>
              </a:ext>
            </a:extLst>
          </p:cNvPr>
          <p:cNvCxnSpPr>
            <a:cxnSpLocks/>
          </p:cNvCxnSpPr>
          <p:nvPr/>
        </p:nvCxnSpPr>
        <p:spPr>
          <a:xfrm>
            <a:off x="1182366" y="5185568"/>
            <a:ext cx="0" cy="219201"/>
          </a:xfrm>
          <a:prstGeom prst="straightConnector1">
            <a:avLst/>
          </a:prstGeom>
          <a:ln w="25400">
            <a:solidFill>
              <a:srgbClr val="FF6B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bject 17">
            <a:extLst>
              <a:ext uri="{FF2B5EF4-FFF2-40B4-BE49-F238E27FC236}">
                <a16:creationId xmlns:a16="http://schemas.microsoft.com/office/drawing/2014/main" id="{09CAABB5-C904-4EA7-BD72-E1A8B6118164}"/>
              </a:ext>
            </a:extLst>
          </p:cNvPr>
          <p:cNvSpPr txBox="1"/>
          <p:nvPr/>
        </p:nvSpPr>
        <p:spPr>
          <a:xfrm>
            <a:off x="1402960" y="5226480"/>
            <a:ext cx="64122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800" b="1" spc="-1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속기사</a:t>
            </a:r>
            <a:endParaRPr sz="800" b="1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62" name="object 105">
            <a:extLst>
              <a:ext uri="{FF2B5EF4-FFF2-40B4-BE49-F238E27FC236}">
                <a16:creationId xmlns:a16="http://schemas.microsoft.com/office/drawing/2014/main" id="{7539850A-A76A-4EB7-AE7A-6444F9588E6A}"/>
              </a:ext>
            </a:extLst>
          </p:cNvPr>
          <p:cNvSpPr/>
          <p:nvPr/>
        </p:nvSpPr>
        <p:spPr>
          <a:xfrm>
            <a:off x="1432294" y="5425951"/>
            <a:ext cx="297179" cy="3108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 b="1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3" name="object 106">
            <a:extLst>
              <a:ext uri="{FF2B5EF4-FFF2-40B4-BE49-F238E27FC236}">
                <a16:creationId xmlns:a16="http://schemas.microsoft.com/office/drawing/2014/main" id="{8E094E87-4575-4705-ABA8-385769359731}"/>
              </a:ext>
            </a:extLst>
          </p:cNvPr>
          <p:cNvSpPr/>
          <p:nvPr/>
        </p:nvSpPr>
        <p:spPr>
          <a:xfrm>
            <a:off x="1759954" y="5425951"/>
            <a:ext cx="297179" cy="3108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 b="1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object 107">
            <a:extLst>
              <a:ext uri="{FF2B5EF4-FFF2-40B4-BE49-F238E27FC236}">
                <a16:creationId xmlns:a16="http://schemas.microsoft.com/office/drawing/2014/main" id="{E75FD41D-96FC-44F7-B259-1EED26C86E8D}"/>
              </a:ext>
            </a:extLst>
          </p:cNvPr>
          <p:cNvSpPr/>
          <p:nvPr/>
        </p:nvSpPr>
        <p:spPr>
          <a:xfrm>
            <a:off x="1432294" y="5768851"/>
            <a:ext cx="297179" cy="3124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 b="1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object 108">
            <a:extLst>
              <a:ext uri="{FF2B5EF4-FFF2-40B4-BE49-F238E27FC236}">
                <a16:creationId xmlns:a16="http://schemas.microsoft.com/office/drawing/2014/main" id="{79EE098A-6240-4486-90A0-8C380127EE36}"/>
              </a:ext>
            </a:extLst>
          </p:cNvPr>
          <p:cNvSpPr/>
          <p:nvPr/>
        </p:nvSpPr>
        <p:spPr>
          <a:xfrm>
            <a:off x="1759954" y="5768851"/>
            <a:ext cx="297179" cy="3124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00" b="1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2BF164B-1834-4A58-B0F3-A77E9FD10052}"/>
              </a:ext>
            </a:extLst>
          </p:cNvPr>
          <p:cNvSpPr/>
          <p:nvPr/>
        </p:nvSpPr>
        <p:spPr>
          <a:xfrm>
            <a:off x="2006390" y="2399911"/>
            <a:ext cx="65" cy="123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8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7" name="object 35">
            <a:extLst>
              <a:ext uri="{FF2B5EF4-FFF2-40B4-BE49-F238E27FC236}">
                <a16:creationId xmlns:a16="http://schemas.microsoft.com/office/drawing/2014/main" id="{A95B425D-25EE-4EAA-B594-EB4C9EBAFBA2}"/>
              </a:ext>
            </a:extLst>
          </p:cNvPr>
          <p:cNvSpPr txBox="1"/>
          <p:nvPr/>
        </p:nvSpPr>
        <p:spPr>
          <a:xfrm>
            <a:off x="3494775" y="5213446"/>
            <a:ext cx="1151890" cy="60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760" indent="-99060">
              <a:lnSpc>
                <a:spcPct val="150000"/>
              </a:lnSpc>
              <a:buClr>
                <a:srgbClr val="808080"/>
              </a:buClr>
              <a:buFont typeface="Wingdings"/>
              <a:buChar char=""/>
              <a:tabLst>
                <a:tab pos="111760" algn="l"/>
              </a:tabLst>
            </a:pPr>
            <a:r>
              <a:rPr sz="900" b="0" spc="-3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E</a:t>
            </a:r>
            <a:r>
              <a:rPr sz="900" b="0" spc="-3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TR</a:t>
            </a:r>
            <a:r>
              <a:rPr sz="900" b="0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I</a:t>
            </a:r>
            <a:r>
              <a:rPr sz="900" b="0" spc="-8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sz="900" b="0" spc="-35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B</a:t>
            </a:r>
            <a:r>
              <a:rPr sz="900" b="0" spc="-3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ase</a:t>
            </a:r>
            <a:r>
              <a:rPr sz="900" b="0" spc="-35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Li</a:t>
            </a:r>
            <a:r>
              <a:rPr sz="900" b="0" spc="-3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n</a:t>
            </a:r>
            <a:r>
              <a:rPr sz="900" b="0" spc="-1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e</a:t>
            </a:r>
            <a:r>
              <a:rPr sz="900" b="0" spc="-9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엔</a:t>
            </a:r>
            <a:r>
              <a:rPr lang="ko-KR" altLang="en-US"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진</a:t>
            </a:r>
            <a:endParaRPr lang="en-US" altLang="ko-KR" sz="900" b="0" spc="-4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/>
            </a:endParaRPr>
          </a:p>
          <a:p>
            <a:pPr marL="111760" indent="-99060">
              <a:lnSpc>
                <a:spcPct val="150000"/>
              </a:lnSpc>
              <a:buClr>
                <a:srgbClr val="808080"/>
              </a:buClr>
              <a:buFont typeface="Wingdings"/>
              <a:buChar char=""/>
              <a:tabLst>
                <a:tab pos="111760" algn="l"/>
              </a:tabLst>
            </a:pPr>
            <a:r>
              <a:rPr sz="900" b="0" spc="-4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음향모델</a:t>
            </a:r>
            <a:r>
              <a:rPr sz="900" b="0" spc="-3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(A</a:t>
            </a:r>
            <a:r>
              <a:rPr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M</a:t>
            </a:r>
            <a:r>
              <a:rPr sz="900" b="0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)</a:t>
            </a:r>
            <a:endParaRPr lang="en-US" sz="900" b="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/>
            </a:endParaRPr>
          </a:p>
          <a:p>
            <a:pPr marL="111760" indent="-99060">
              <a:lnSpc>
                <a:spcPct val="150000"/>
              </a:lnSpc>
              <a:buClr>
                <a:srgbClr val="808080"/>
              </a:buClr>
              <a:buFont typeface="Wingdings"/>
              <a:buChar char=""/>
              <a:tabLst>
                <a:tab pos="111760" algn="l"/>
              </a:tabLst>
            </a:pPr>
            <a:r>
              <a:rPr sz="900" b="0" spc="-4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언어모델</a:t>
            </a:r>
            <a:r>
              <a:rPr sz="900" b="0" spc="-3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(A</a:t>
            </a:r>
            <a:r>
              <a:rPr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M</a:t>
            </a:r>
            <a:r>
              <a:rPr sz="900" b="0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)</a:t>
            </a:r>
            <a:endParaRPr sz="9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/>
            </a:endParaRPr>
          </a:p>
        </p:txBody>
      </p:sp>
      <p:sp>
        <p:nvSpPr>
          <p:cNvPr id="68" name="object 36">
            <a:extLst>
              <a:ext uri="{FF2B5EF4-FFF2-40B4-BE49-F238E27FC236}">
                <a16:creationId xmlns:a16="http://schemas.microsoft.com/office/drawing/2014/main" id="{D9B0045E-17C2-4F41-B7D1-A61EBC50B114}"/>
              </a:ext>
            </a:extLst>
          </p:cNvPr>
          <p:cNvSpPr/>
          <p:nvPr/>
        </p:nvSpPr>
        <p:spPr>
          <a:xfrm>
            <a:off x="5454721" y="5226193"/>
            <a:ext cx="9143" cy="9204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9" name="object 37">
            <a:extLst>
              <a:ext uri="{FF2B5EF4-FFF2-40B4-BE49-F238E27FC236}">
                <a16:creationId xmlns:a16="http://schemas.microsoft.com/office/drawing/2014/main" id="{0B988E46-E8D4-481F-A52B-4FE00C284BAD}"/>
              </a:ext>
            </a:extLst>
          </p:cNvPr>
          <p:cNvSpPr/>
          <p:nvPr/>
        </p:nvSpPr>
        <p:spPr>
          <a:xfrm>
            <a:off x="5447101" y="5227717"/>
            <a:ext cx="0" cy="1044537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0" name="object 38">
            <a:extLst>
              <a:ext uri="{FF2B5EF4-FFF2-40B4-BE49-F238E27FC236}">
                <a16:creationId xmlns:a16="http://schemas.microsoft.com/office/drawing/2014/main" id="{F292F8D7-01EF-4325-920D-F00C3535B6CA}"/>
              </a:ext>
            </a:extLst>
          </p:cNvPr>
          <p:cNvSpPr/>
          <p:nvPr/>
        </p:nvSpPr>
        <p:spPr>
          <a:xfrm>
            <a:off x="5430336" y="5203333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60">
                <a:moveTo>
                  <a:pt x="27177" y="0"/>
                </a:moveTo>
                <a:lnTo>
                  <a:pt x="7874" y="0"/>
                </a:lnTo>
                <a:lnTo>
                  <a:pt x="0" y="7873"/>
                </a:lnTo>
                <a:lnTo>
                  <a:pt x="0" y="27177"/>
                </a:lnTo>
                <a:lnTo>
                  <a:pt x="7874" y="35051"/>
                </a:lnTo>
                <a:lnTo>
                  <a:pt x="27177" y="35051"/>
                </a:lnTo>
                <a:lnTo>
                  <a:pt x="35051" y="27177"/>
                </a:lnTo>
                <a:lnTo>
                  <a:pt x="35051" y="7873"/>
                </a:lnTo>
                <a:lnTo>
                  <a:pt x="27177" y="0"/>
                </a:lnTo>
                <a:close/>
              </a:path>
            </a:pathLst>
          </a:custGeom>
          <a:solidFill>
            <a:srgbClr val="004B93"/>
          </a:solid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1" name="object 39">
            <a:extLst>
              <a:ext uri="{FF2B5EF4-FFF2-40B4-BE49-F238E27FC236}">
                <a16:creationId xmlns:a16="http://schemas.microsoft.com/office/drawing/2014/main" id="{C3FE9312-6871-46E4-9920-3DC2573100B4}"/>
              </a:ext>
            </a:extLst>
          </p:cNvPr>
          <p:cNvSpPr/>
          <p:nvPr/>
        </p:nvSpPr>
        <p:spPr>
          <a:xfrm>
            <a:off x="7487736" y="4786196"/>
            <a:ext cx="2088685" cy="4556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2" name="object 40">
            <a:extLst>
              <a:ext uri="{FF2B5EF4-FFF2-40B4-BE49-F238E27FC236}">
                <a16:creationId xmlns:a16="http://schemas.microsoft.com/office/drawing/2014/main" id="{702952B9-E117-42C3-9118-4C2200EB21E9}"/>
              </a:ext>
            </a:extLst>
          </p:cNvPr>
          <p:cNvSpPr/>
          <p:nvPr/>
        </p:nvSpPr>
        <p:spPr>
          <a:xfrm>
            <a:off x="7524312" y="4787719"/>
            <a:ext cx="2004061" cy="3764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3" name="object 41">
            <a:extLst>
              <a:ext uri="{FF2B5EF4-FFF2-40B4-BE49-F238E27FC236}">
                <a16:creationId xmlns:a16="http://schemas.microsoft.com/office/drawing/2014/main" id="{2CA531CB-38EF-4014-8A2D-7C124C7FD03C}"/>
              </a:ext>
            </a:extLst>
          </p:cNvPr>
          <p:cNvSpPr/>
          <p:nvPr/>
        </p:nvSpPr>
        <p:spPr>
          <a:xfrm>
            <a:off x="7457256" y="4809055"/>
            <a:ext cx="1912639" cy="333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4" name="object 42">
            <a:extLst>
              <a:ext uri="{FF2B5EF4-FFF2-40B4-BE49-F238E27FC236}">
                <a16:creationId xmlns:a16="http://schemas.microsoft.com/office/drawing/2014/main" id="{7801DB7E-06CA-4848-89EF-890E66423731}"/>
              </a:ext>
            </a:extLst>
          </p:cNvPr>
          <p:cNvSpPr txBox="1"/>
          <p:nvPr/>
        </p:nvSpPr>
        <p:spPr>
          <a:xfrm>
            <a:off x="8011739" y="4902008"/>
            <a:ext cx="1350196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지속</a:t>
            </a:r>
            <a:r>
              <a:rPr sz="1100" b="1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적</a:t>
            </a:r>
            <a:r>
              <a:rPr sz="1100" b="1" spc="1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 </a:t>
            </a:r>
            <a:r>
              <a:rPr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인식</a:t>
            </a:r>
            <a:r>
              <a:rPr sz="1100" b="1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률 </a:t>
            </a:r>
            <a:r>
              <a:rPr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개선</a:t>
            </a:r>
            <a:endParaRPr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Bold"/>
            </a:endParaRPr>
          </a:p>
        </p:txBody>
      </p:sp>
      <p:sp>
        <p:nvSpPr>
          <p:cNvPr id="75" name="object 43">
            <a:extLst>
              <a:ext uri="{FF2B5EF4-FFF2-40B4-BE49-F238E27FC236}">
                <a16:creationId xmlns:a16="http://schemas.microsoft.com/office/drawing/2014/main" id="{8F7DD205-BBA3-4E73-9799-5C6E697DBD7D}"/>
              </a:ext>
            </a:extLst>
          </p:cNvPr>
          <p:cNvSpPr/>
          <p:nvPr/>
        </p:nvSpPr>
        <p:spPr>
          <a:xfrm>
            <a:off x="5424240" y="4766384"/>
            <a:ext cx="2228088" cy="4556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6" name="object 44">
            <a:extLst>
              <a:ext uri="{FF2B5EF4-FFF2-40B4-BE49-F238E27FC236}">
                <a16:creationId xmlns:a16="http://schemas.microsoft.com/office/drawing/2014/main" id="{E6A274D3-80E0-4704-ABEE-CBDEDB119CC4}"/>
              </a:ext>
            </a:extLst>
          </p:cNvPr>
          <p:cNvSpPr/>
          <p:nvPr/>
        </p:nvSpPr>
        <p:spPr>
          <a:xfrm>
            <a:off x="5445577" y="4787719"/>
            <a:ext cx="2148840" cy="3764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7" name="object 45">
            <a:extLst>
              <a:ext uri="{FF2B5EF4-FFF2-40B4-BE49-F238E27FC236}">
                <a16:creationId xmlns:a16="http://schemas.microsoft.com/office/drawing/2014/main" id="{29ED91B9-ADBB-474A-8904-8C0F32DE32F5}"/>
              </a:ext>
            </a:extLst>
          </p:cNvPr>
          <p:cNvSpPr/>
          <p:nvPr/>
        </p:nvSpPr>
        <p:spPr>
          <a:xfrm>
            <a:off x="5380045" y="4809055"/>
            <a:ext cx="2071116" cy="333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8" name="object 46">
            <a:extLst>
              <a:ext uri="{FF2B5EF4-FFF2-40B4-BE49-F238E27FC236}">
                <a16:creationId xmlns:a16="http://schemas.microsoft.com/office/drawing/2014/main" id="{34ED8C69-A228-41F7-BE66-CE35CEDAC1D9}"/>
              </a:ext>
            </a:extLst>
          </p:cNvPr>
          <p:cNvSpPr txBox="1"/>
          <p:nvPr/>
        </p:nvSpPr>
        <p:spPr>
          <a:xfrm>
            <a:off x="5858708" y="4902008"/>
            <a:ext cx="123571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AM/LM </a:t>
            </a:r>
            <a:r>
              <a:rPr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학</a:t>
            </a:r>
            <a:r>
              <a:rPr sz="1100" b="1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습 및 </a:t>
            </a:r>
            <a:r>
              <a:rPr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튜닝</a:t>
            </a:r>
            <a:endParaRPr sz="110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Bold"/>
            </a:endParaRPr>
          </a:p>
        </p:txBody>
      </p:sp>
      <p:sp>
        <p:nvSpPr>
          <p:cNvPr id="79" name="object 47">
            <a:extLst>
              <a:ext uri="{FF2B5EF4-FFF2-40B4-BE49-F238E27FC236}">
                <a16:creationId xmlns:a16="http://schemas.microsoft.com/office/drawing/2014/main" id="{CF6F02FE-F7D2-4AEC-8242-9B731E6A367C}"/>
              </a:ext>
            </a:extLst>
          </p:cNvPr>
          <p:cNvSpPr/>
          <p:nvPr/>
        </p:nvSpPr>
        <p:spPr>
          <a:xfrm>
            <a:off x="3347028" y="4766384"/>
            <a:ext cx="2228088" cy="4556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0" name="object 48">
            <a:extLst>
              <a:ext uri="{FF2B5EF4-FFF2-40B4-BE49-F238E27FC236}">
                <a16:creationId xmlns:a16="http://schemas.microsoft.com/office/drawing/2014/main" id="{4B357865-9E4A-4F0A-9461-7F4D1DA458B6}"/>
              </a:ext>
            </a:extLst>
          </p:cNvPr>
          <p:cNvSpPr/>
          <p:nvPr/>
        </p:nvSpPr>
        <p:spPr>
          <a:xfrm>
            <a:off x="3368364" y="4787719"/>
            <a:ext cx="2148840" cy="3764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1" name="object 49">
            <a:extLst>
              <a:ext uri="{FF2B5EF4-FFF2-40B4-BE49-F238E27FC236}">
                <a16:creationId xmlns:a16="http://schemas.microsoft.com/office/drawing/2014/main" id="{632A8615-6866-44A5-B304-97AFDED32A5B}"/>
              </a:ext>
            </a:extLst>
          </p:cNvPr>
          <p:cNvSpPr/>
          <p:nvPr/>
        </p:nvSpPr>
        <p:spPr>
          <a:xfrm>
            <a:off x="3301309" y="4809055"/>
            <a:ext cx="2071116" cy="3812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2" name="object 50">
            <a:extLst>
              <a:ext uri="{FF2B5EF4-FFF2-40B4-BE49-F238E27FC236}">
                <a16:creationId xmlns:a16="http://schemas.microsoft.com/office/drawing/2014/main" id="{89B89D6E-629F-4E4C-B7FC-95A5AFA10099}"/>
              </a:ext>
            </a:extLst>
          </p:cNvPr>
          <p:cNvSpPr txBox="1"/>
          <p:nvPr/>
        </p:nvSpPr>
        <p:spPr>
          <a:xfrm>
            <a:off x="3954292" y="4902008"/>
            <a:ext cx="88836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BaseL</a:t>
            </a:r>
            <a:r>
              <a:rPr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i</a:t>
            </a:r>
            <a:r>
              <a:rPr sz="1100" b="1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ne</a:t>
            </a:r>
            <a:r>
              <a:rPr sz="1100" b="1" spc="-3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 </a:t>
            </a:r>
            <a:r>
              <a:rPr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엔진</a:t>
            </a:r>
            <a:endParaRPr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Bold"/>
            </a:endParaRPr>
          </a:p>
        </p:txBody>
      </p:sp>
      <p:sp>
        <p:nvSpPr>
          <p:cNvPr id="83" name="object 51">
            <a:extLst>
              <a:ext uri="{FF2B5EF4-FFF2-40B4-BE49-F238E27FC236}">
                <a16:creationId xmlns:a16="http://schemas.microsoft.com/office/drawing/2014/main" id="{1E6A3CA8-9A5B-4321-A35D-53E65EE94CBA}"/>
              </a:ext>
            </a:extLst>
          </p:cNvPr>
          <p:cNvSpPr txBox="1"/>
          <p:nvPr/>
        </p:nvSpPr>
        <p:spPr>
          <a:xfrm>
            <a:off x="5541081" y="5213446"/>
            <a:ext cx="1749044" cy="810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760" indent="-99060">
              <a:lnSpc>
                <a:spcPct val="150000"/>
              </a:lnSpc>
              <a:buClr>
                <a:srgbClr val="808080"/>
              </a:buClr>
              <a:buFont typeface="Wingdings"/>
              <a:buChar char=""/>
              <a:tabLst>
                <a:tab pos="111760" algn="l"/>
              </a:tabLst>
            </a:pPr>
            <a:r>
              <a:rPr lang="en-US" altLang="ko-KR" sz="900" b="0" spc="-3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ETR</a:t>
            </a:r>
            <a:r>
              <a:rPr lang="en-US" altLang="ko-KR" sz="900" b="0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I</a:t>
            </a:r>
            <a:r>
              <a:rPr lang="en-US" altLang="ko-KR" sz="900" b="0" spc="-8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lang="en-US" altLang="ko-KR" sz="900" b="0" spc="-35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B</a:t>
            </a:r>
            <a:r>
              <a:rPr lang="en-US" altLang="ko-KR" sz="900" b="0" spc="-3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ase</a:t>
            </a:r>
            <a:r>
              <a:rPr lang="en-US" altLang="ko-KR" sz="900" b="0" spc="-35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Li</a:t>
            </a:r>
            <a:r>
              <a:rPr lang="en-US" altLang="ko-KR" sz="900" b="0" spc="-3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n</a:t>
            </a:r>
            <a:r>
              <a:rPr lang="en-US" altLang="ko-KR" sz="900" b="0" spc="-1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e</a:t>
            </a:r>
            <a:r>
              <a:rPr lang="en-US" altLang="ko-KR" sz="900" b="0" spc="-9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lang="ko-KR" altLang="en-US"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엔진</a:t>
            </a:r>
          </a:p>
          <a:p>
            <a:pPr marL="111760" indent="-99060">
              <a:lnSpc>
                <a:spcPct val="150000"/>
              </a:lnSpc>
              <a:buClr>
                <a:srgbClr val="808080"/>
              </a:buClr>
              <a:buFont typeface="Wingdings"/>
              <a:buChar char=""/>
              <a:tabLst>
                <a:tab pos="111760" algn="l"/>
              </a:tabLst>
            </a:pPr>
            <a:r>
              <a:rPr sz="900" b="0" spc="-4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상</a:t>
            </a:r>
            <a:r>
              <a:rPr sz="900" b="0" spc="-1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담</a:t>
            </a:r>
            <a:r>
              <a:rPr sz="900" b="0" spc="-4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음성파일</a:t>
            </a:r>
            <a:r>
              <a:rPr sz="900" b="0" spc="-1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을</a:t>
            </a:r>
            <a:r>
              <a:rPr sz="900" b="0" spc="-3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이용한 </a:t>
            </a:r>
            <a:r>
              <a:rPr sz="900" b="0" spc="-4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전</a:t>
            </a:r>
            <a:r>
              <a:rPr sz="900" b="0" spc="-1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사</a:t>
            </a:r>
            <a:r>
              <a:rPr sz="900" b="0" spc="-5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sz="900" b="0" spc="-4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작업</a:t>
            </a:r>
            <a:endParaRPr lang="en-US" sz="900" b="0" spc="-4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/>
            </a:endParaRPr>
          </a:p>
          <a:p>
            <a:pPr marL="111760" indent="-99060">
              <a:lnSpc>
                <a:spcPct val="150000"/>
              </a:lnSpc>
              <a:buClr>
                <a:srgbClr val="808080"/>
              </a:buClr>
              <a:buFont typeface="Wingdings"/>
              <a:buChar char=""/>
              <a:tabLst>
                <a:tab pos="111760" algn="l"/>
              </a:tabLst>
            </a:pPr>
            <a:r>
              <a:rPr lang="ko-KR" altLang="en-US"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음향</a:t>
            </a:r>
            <a:r>
              <a:rPr sz="900" b="0" spc="-4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학습</a:t>
            </a:r>
            <a:r>
              <a:rPr lang="en-US" altLang="en-US"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lang="ko-KR" altLang="en-US"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언어학습 </a:t>
            </a:r>
            <a:r>
              <a:rPr sz="900" b="0" spc="-4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과</a:t>
            </a:r>
            <a:r>
              <a:rPr sz="900" b="0" spc="-1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정</a:t>
            </a:r>
            <a:r>
              <a:rPr sz="900" b="0" spc="-4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sz="900" b="0" spc="-4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진행</a:t>
            </a:r>
            <a:endParaRPr lang="en-US" sz="9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/>
            </a:endParaRPr>
          </a:p>
          <a:p>
            <a:pPr marL="111760" indent="-99060">
              <a:lnSpc>
                <a:spcPct val="150000"/>
              </a:lnSpc>
              <a:buClr>
                <a:srgbClr val="808080"/>
              </a:buClr>
              <a:buFont typeface="Wingdings"/>
              <a:buChar char=""/>
              <a:tabLst>
                <a:tab pos="111760" algn="l"/>
              </a:tabLst>
            </a:pPr>
            <a:r>
              <a:rPr sz="900" b="0" spc="-40" dirty="0" err="1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음향모델</a:t>
            </a:r>
            <a:r>
              <a:rPr sz="900" b="0" spc="-3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(A</a:t>
            </a:r>
            <a:r>
              <a:rPr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M</a:t>
            </a:r>
            <a:r>
              <a:rPr sz="900" b="0" spc="-3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)</a:t>
            </a:r>
            <a:r>
              <a:rPr sz="900" b="0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/ </a:t>
            </a:r>
            <a:r>
              <a:rPr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언어모델</a:t>
            </a:r>
            <a:r>
              <a:rPr sz="900" b="0" spc="-3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(L</a:t>
            </a:r>
            <a:r>
              <a:rPr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M</a:t>
            </a:r>
            <a:r>
              <a:rPr sz="900" b="0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)</a:t>
            </a:r>
            <a:r>
              <a:rPr sz="900" b="0" spc="-4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 </a:t>
            </a:r>
            <a:r>
              <a:rPr sz="900" b="0" spc="-4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rPr>
              <a:t>튜닝</a:t>
            </a:r>
            <a:endParaRPr sz="9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/>
            </a:endParaRPr>
          </a:p>
        </p:txBody>
      </p:sp>
      <p:sp>
        <p:nvSpPr>
          <p:cNvPr id="84" name="object 52">
            <a:extLst>
              <a:ext uri="{FF2B5EF4-FFF2-40B4-BE49-F238E27FC236}">
                <a16:creationId xmlns:a16="http://schemas.microsoft.com/office/drawing/2014/main" id="{B5C93545-D0F7-44D9-84E9-F2CCD21715FC}"/>
              </a:ext>
            </a:extLst>
          </p:cNvPr>
          <p:cNvSpPr/>
          <p:nvPr/>
        </p:nvSpPr>
        <p:spPr>
          <a:xfrm>
            <a:off x="7533456" y="5226193"/>
            <a:ext cx="9144" cy="9204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5" name="object 53">
            <a:extLst>
              <a:ext uri="{FF2B5EF4-FFF2-40B4-BE49-F238E27FC236}">
                <a16:creationId xmlns:a16="http://schemas.microsoft.com/office/drawing/2014/main" id="{AB762D11-9F28-4B02-A196-E504AC5C6E0A}"/>
              </a:ext>
            </a:extLst>
          </p:cNvPr>
          <p:cNvSpPr/>
          <p:nvPr/>
        </p:nvSpPr>
        <p:spPr>
          <a:xfrm>
            <a:off x="7525836" y="5227718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6" name="object 54">
            <a:extLst>
              <a:ext uri="{FF2B5EF4-FFF2-40B4-BE49-F238E27FC236}">
                <a16:creationId xmlns:a16="http://schemas.microsoft.com/office/drawing/2014/main" id="{D1AEE42B-164C-47B7-B8CD-E852F68C93BB}"/>
              </a:ext>
            </a:extLst>
          </p:cNvPr>
          <p:cNvSpPr/>
          <p:nvPr/>
        </p:nvSpPr>
        <p:spPr>
          <a:xfrm>
            <a:off x="7509072" y="5203333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60">
                <a:moveTo>
                  <a:pt x="27177" y="0"/>
                </a:moveTo>
                <a:lnTo>
                  <a:pt x="7874" y="0"/>
                </a:lnTo>
                <a:lnTo>
                  <a:pt x="0" y="7873"/>
                </a:lnTo>
                <a:lnTo>
                  <a:pt x="0" y="27177"/>
                </a:lnTo>
                <a:lnTo>
                  <a:pt x="7874" y="35051"/>
                </a:lnTo>
                <a:lnTo>
                  <a:pt x="27177" y="35051"/>
                </a:lnTo>
                <a:lnTo>
                  <a:pt x="35051" y="27177"/>
                </a:lnTo>
                <a:lnTo>
                  <a:pt x="35051" y="7873"/>
                </a:lnTo>
                <a:lnTo>
                  <a:pt x="27177" y="0"/>
                </a:lnTo>
                <a:close/>
              </a:path>
            </a:pathLst>
          </a:custGeom>
          <a:solidFill>
            <a:srgbClr val="004B93"/>
          </a:solid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7" name="object 56">
            <a:extLst>
              <a:ext uri="{FF2B5EF4-FFF2-40B4-BE49-F238E27FC236}">
                <a16:creationId xmlns:a16="http://schemas.microsoft.com/office/drawing/2014/main" id="{5A81A0C7-9B64-4141-A172-FAD43EA15A12}"/>
              </a:ext>
            </a:extLst>
          </p:cNvPr>
          <p:cNvSpPr/>
          <p:nvPr/>
        </p:nvSpPr>
        <p:spPr>
          <a:xfrm>
            <a:off x="3385128" y="6183262"/>
            <a:ext cx="2073910" cy="76200"/>
          </a:xfrm>
          <a:custGeom>
            <a:avLst/>
            <a:gdLst/>
            <a:ahLst/>
            <a:cxnLst/>
            <a:rect l="l" t="t" r="r" b="b"/>
            <a:pathLst>
              <a:path w="207391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073910" h="76200">
                <a:moveTo>
                  <a:pt x="1997328" y="0"/>
                </a:moveTo>
                <a:lnTo>
                  <a:pt x="1997328" y="76200"/>
                </a:lnTo>
                <a:lnTo>
                  <a:pt x="2060828" y="44450"/>
                </a:lnTo>
                <a:lnTo>
                  <a:pt x="2010028" y="44450"/>
                </a:lnTo>
                <a:lnTo>
                  <a:pt x="2010028" y="31750"/>
                </a:lnTo>
                <a:lnTo>
                  <a:pt x="2060828" y="31750"/>
                </a:lnTo>
                <a:lnTo>
                  <a:pt x="1997328" y="0"/>
                </a:lnTo>
                <a:close/>
              </a:path>
              <a:path w="207391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073910" h="76200">
                <a:moveTo>
                  <a:pt x="199732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97328" y="44450"/>
                </a:lnTo>
                <a:lnTo>
                  <a:pt x="1997328" y="31750"/>
                </a:lnTo>
                <a:close/>
              </a:path>
              <a:path w="2073910" h="76200">
                <a:moveTo>
                  <a:pt x="2060828" y="31750"/>
                </a:moveTo>
                <a:lnTo>
                  <a:pt x="2010028" y="31750"/>
                </a:lnTo>
                <a:lnTo>
                  <a:pt x="2010028" y="44450"/>
                </a:lnTo>
                <a:lnTo>
                  <a:pt x="2060828" y="44450"/>
                </a:lnTo>
                <a:lnTo>
                  <a:pt x="2073528" y="38100"/>
                </a:lnTo>
                <a:lnTo>
                  <a:pt x="2060828" y="317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8" name="object 57">
            <a:extLst>
              <a:ext uri="{FF2B5EF4-FFF2-40B4-BE49-F238E27FC236}">
                <a16:creationId xmlns:a16="http://schemas.microsoft.com/office/drawing/2014/main" id="{912F92C8-E0BD-4B9F-81D8-ED60F8161094}"/>
              </a:ext>
            </a:extLst>
          </p:cNvPr>
          <p:cNvSpPr/>
          <p:nvPr/>
        </p:nvSpPr>
        <p:spPr>
          <a:xfrm>
            <a:off x="5450149" y="6183262"/>
            <a:ext cx="4138929" cy="76200"/>
          </a:xfrm>
          <a:custGeom>
            <a:avLst/>
            <a:gdLst/>
            <a:ahLst/>
            <a:cxnLst/>
            <a:rect l="l" t="t" r="r" b="b"/>
            <a:pathLst>
              <a:path w="41389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38929" h="76200">
                <a:moveTo>
                  <a:pt x="4062222" y="0"/>
                </a:moveTo>
                <a:lnTo>
                  <a:pt x="4062222" y="76200"/>
                </a:lnTo>
                <a:lnTo>
                  <a:pt x="4125722" y="44450"/>
                </a:lnTo>
                <a:lnTo>
                  <a:pt x="4074922" y="44450"/>
                </a:lnTo>
                <a:lnTo>
                  <a:pt x="4074922" y="31750"/>
                </a:lnTo>
                <a:lnTo>
                  <a:pt x="4125722" y="31750"/>
                </a:lnTo>
                <a:lnTo>
                  <a:pt x="4062222" y="0"/>
                </a:lnTo>
                <a:close/>
              </a:path>
              <a:path w="413892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38929" h="76200">
                <a:moveTo>
                  <a:pt x="4062222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062222" y="44450"/>
                </a:lnTo>
                <a:lnTo>
                  <a:pt x="4062222" y="31750"/>
                </a:lnTo>
                <a:close/>
              </a:path>
              <a:path w="4138929" h="76200">
                <a:moveTo>
                  <a:pt x="4125722" y="31750"/>
                </a:moveTo>
                <a:lnTo>
                  <a:pt x="4074922" y="31750"/>
                </a:lnTo>
                <a:lnTo>
                  <a:pt x="4074922" y="44450"/>
                </a:lnTo>
                <a:lnTo>
                  <a:pt x="4125722" y="44450"/>
                </a:lnTo>
                <a:lnTo>
                  <a:pt x="4138422" y="38100"/>
                </a:lnTo>
                <a:lnTo>
                  <a:pt x="4125722" y="317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9" name="object 58">
            <a:extLst>
              <a:ext uri="{FF2B5EF4-FFF2-40B4-BE49-F238E27FC236}">
                <a16:creationId xmlns:a16="http://schemas.microsoft.com/office/drawing/2014/main" id="{0E5F1819-6A40-4E38-96A3-644467BF3EA1}"/>
              </a:ext>
            </a:extLst>
          </p:cNvPr>
          <p:cNvSpPr/>
          <p:nvPr/>
        </p:nvSpPr>
        <p:spPr>
          <a:xfrm>
            <a:off x="3938340" y="6136019"/>
            <a:ext cx="967740" cy="169545"/>
          </a:xfrm>
          <a:custGeom>
            <a:avLst/>
            <a:gdLst/>
            <a:ahLst/>
            <a:cxnLst/>
            <a:rect l="l" t="t" r="r" b="b"/>
            <a:pathLst>
              <a:path w="967739" h="169545">
                <a:moveTo>
                  <a:pt x="0" y="169163"/>
                </a:moveTo>
                <a:lnTo>
                  <a:pt x="967740" y="169163"/>
                </a:lnTo>
                <a:lnTo>
                  <a:pt x="967740" y="0"/>
                </a:lnTo>
                <a:lnTo>
                  <a:pt x="0" y="0"/>
                </a:lnTo>
                <a:lnTo>
                  <a:pt x="0" y="1691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0" name="object 59">
            <a:extLst>
              <a:ext uri="{FF2B5EF4-FFF2-40B4-BE49-F238E27FC236}">
                <a16:creationId xmlns:a16="http://schemas.microsoft.com/office/drawing/2014/main" id="{D6134977-C792-40E1-8AA9-4100D73ACB05}"/>
              </a:ext>
            </a:extLst>
          </p:cNvPr>
          <p:cNvSpPr txBox="1"/>
          <p:nvPr/>
        </p:nvSpPr>
        <p:spPr>
          <a:xfrm>
            <a:off x="3927774" y="6147259"/>
            <a:ext cx="9880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Base</a:t>
            </a:r>
            <a:r>
              <a:rPr sz="1100" b="1" spc="-5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li</a:t>
            </a:r>
            <a:r>
              <a:rPr sz="1100" b="1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ne</a:t>
            </a:r>
            <a:r>
              <a:rPr sz="1100" b="1" spc="-40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 </a:t>
            </a:r>
            <a:r>
              <a:rPr sz="1100" b="1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Mo</a:t>
            </a:r>
            <a:r>
              <a:rPr sz="1100" b="1" spc="5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d</a:t>
            </a:r>
            <a:r>
              <a:rPr sz="1100" b="1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el</a:t>
            </a:r>
            <a:endParaRPr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Bold"/>
            </a:endParaRPr>
          </a:p>
        </p:txBody>
      </p:sp>
      <p:sp>
        <p:nvSpPr>
          <p:cNvPr id="91" name="object 60">
            <a:extLst>
              <a:ext uri="{FF2B5EF4-FFF2-40B4-BE49-F238E27FC236}">
                <a16:creationId xmlns:a16="http://schemas.microsoft.com/office/drawing/2014/main" id="{874420F5-A9BC-4C54-B8CC-621B297CF9D1}"/>
              </a:ext>
            </a:extLst>
          </p:cNvPr>
          <p:cNvSpPr/>
          <p:nvPr/>
        </p:nvSpPr>
        <p:spPr>
          <a:xfrm>
            <a:off x="6965004" y="6136019"/>
            <a:ext cx="1109980" cy="169545"/>
          </a:xfrm>
          <a:custGeom>
            <a:avLst/>
            <a:gdLst/>
            <a:ahLst/>
            <a:cxnLst/>
            <a:rect l="l" t="t" r="r" b="b"/>
            <a:pathLst>
              <a:path w="1109979" h="169545">
                <a:moveTo>
                  <a:pt x="0" y="169163"/>
                </a:moveTo>
                <a:lnTo>
                  <a:pt x="1109472" y="169163"/>
                </a:lnTo>
                <a:lnTo>
                  <a:pt x="1109472" y="0"/>
                </a:lnTo>
                <a:lnTo>
                  <a:pt x="0" y="0"/>
                </a:lnTo>
                <a:lnTo>
                  <a:pt x="0" y="1691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2" name="object 61">
            <a:extLst>
              <a:ext uri="{FF2B5EF4-FFF2-40B4-BE49-F238E27FC236}">
                <a16:creationId xmlns:a16="http://schemas.microsoft.com/office/drawing/2014/main" id="{1DF58DFE-D58B-4851-9B29-205F65391A8B}"/>
              </a:ext>
            </a:extLst>
          </p:cNvPr>
          <p:cNvSpPr txBox="1"/>
          <p:nvPr/>
        </p:nvSpPr>
        <p:spPr>
          <a:xfrm>
            <a:off x="6955098" y="6147259"/>
            <a:ext cx="11283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Adap</a:t>
            </a:r>
            <a:r>
              <a:rPr sz="1100" b="1" spc="-5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t</a:t>
            </a:r>
            <a:r>
              <a:rPr sz="1100" b="1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a</a:t>
            </a:r>
            <a:r>
              <a:rPr sz="1100" b="1" spc="-5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ti</a:t>
            </a:r>
            <a:r>
              <a:rPr sz="1100" b="1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on</a:t>
            </a:r>
            <a:r>
              <a:rPr sz="1100" b="1" spc="-40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 </a:t>
            </a:r>
            <a:r>
              <a:rPr sz="1100" b="1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Mo</a:t>
            </a:r>
            <a:r>
              <a:rPr sz="1100" b="1" spc="5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d</a:t>
            </a:r>
            <a:r>
              <a:rPr sz="1100" b="1" dirty="0">
                <a:solidFill>
                  <a:srgbClr val="3777B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el</a:t>
            </a:r>
            <a:endParaRPr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Bold"/>
            </a:endParaRPr>
          </a:p>
        </p:txBody>
      </p:sp>
      <p:sp>
        <p:nvSpPr>
          <p:cNvPr id="93" name="object 64">
            <a:extLst>
              <a:ext uri="{FF2B5EF4-FFF2-40B4-BE49-F238E27FC236}">
                <a16:creationId xmlns:a16="http://schemas.microsoft.com/office/drawing/2014/main" id="{47436EF9-6677-498A-B144-3A31E0ED9729}"/>
              </a:ext>
            </a:extLst>
          </p:cNvPr>
          <p:cNvSpPr/>
          <p:nvPr/>
        </p:nvSpPr>
        <p:spPr>
          <a:xfrm>
            <a:off x="5501601" y="2989706"/>
            <a:ext cx="3991337" cy="1706784"/>
          </a:xfrm>
          <a:custGeom>
            <a:avLst/>
            <a:gdLst/>
            <a:ahLst/>
            <a:cxnLst/>
            <a:rect l="l" t="t" r="r" b="b"/>
            <a:pathLst>
              <a:path w="2082165" h="1594485">
                <a:moveTo>
                  <a:pt x="0" y="42672"/>
                </a:moveTo>
                <a:lnTo>
                  <a:pt x="19136" y="7041"/>
                </a:lnTo>
                <a:lnTo>
                  <a:pt x="2039111" y="0"/>
                </a:lnTo>
                <a:lnTo>
                  <a:pt x="2053283" y="2396"/>
                </a:lnTo>
                <a:lnTo>
                  <a:pt x="2065429" y="9044"/>
                </a:lnTo>
                <a:lnTo>
                  <a:pt x="2074742" y="19136"/>
                </a:lnTo>
                <a:lnTo>
                  <a:pt x="2080410" y="31861"/>
                </a:lnTo>
                <a:lnTo>
                  <a:pt x="2081783" y="1551432"/>
                </a:lnTo>
                <a:lnTo>
                  <a:pt x="2079387" y="1565603"/>
                </a:lnTo>
                <a:lnTo>
                  <a:pt x="2072739" y="1577749"/>
                </a:lnTo>
                <a:lnTo>
                  <a:pt x="2062647" y="1587062"/>
                </a:lnTo>
                <a:lnTo>
                  <a:pt x="2049922" y="1592730"/>
                </a:lnTo>
                <a:lnTo>
                  <a:pt x="42672" y="1594104"/>
                </a:lnTo>
                <a:lnTo>
                  <a:pt x="28500" y="1591707"/>
                </a:lnTo>
                <a:lnTo>
                  <a:pt x="16354" y="1585059"/>
                </a:lnTo>
                <a:lnTo>
                  <a:pt x="7041" y="1574967"/>
                </a:lnTo>
                <a:lnTo>
                  <a:pt x="1373" y="1562242"/>
                </a:lnTo>
                <a:lnTo>
                  <a:pt x="0" y="42672"/>
                </a:lnTo>
                <a:close/>
              </a:path>
            </a:pathLst>
          </a:custGeom>
          <a:ln w="381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4" name="object 70">
            <a:extLst>
              <a:ext uri="{FF2B5EF4-FFF2-40B4-BE49-F238E27FC236}">
                <a16:creationId xmlns:a16="http://schemas.microsoft.com/office/drawing/2014/main" id="{6199026E-4DFA-4AAA-8B30-2C589CDB6F4C}"/>
              </a:ext>
            </a:extLst>
          </p:cNvPr>
          <p:cNvSpPr txBox="1"/>
          <p:nvPr/>
        </p:nvSpPr>
        <p:spPr>
          <a:xfrm>
            <a:off x="3410121" y="4029396"/>
            <a:ext cx="8054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 marR="5080" indent="-74930" algn="ctr">
              <a:lnSpc>
                <a:spcPct val="100000"/>
              </a:lnSpc>
            </a:pPr>
            <a:r>
              <a:rPr lang="ko-KR" altLang="en-US" sz="1000" b="1" spc="-1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현대캐피탈</a:t>
            </a:r>
            <a:endParaRPr lang="en-US" altLang="ko-KR" sz="1000" b="1" spc="-1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  <a:p>
            <a:pPr marL="86995" marR="5080" indent="-74930" algn="ctr">
              <a:lnSpc>
                <a:spcPct val="100000"/>
              </a:lnSpc>
            </a:pPr>
            <a:r>
              <a:rPr lang="en-US" sz="1000" b="1" spc="-1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300</a:t>
            </a:r>
            <a:r>
              <a:rPr lang="ko-KR" altLang="en-US" sz="1000" b="1" spc="-1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시간 전사</a:t>
            </a:r>
            <a:endParaRPr sz="1000" b="1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8692C3A-C6A1-4581-9A84-31C4BC8C93CD}"/>
              </a:ext>
            </a:extLst>
          </p:cNvPr>
          <p:cNvGrpSpPr/>
          <p:nvPr/>
        </p:nvGrpSpPr>
        <p:grpSpPr>
          <a:xfrm>
            <a:off x="368798" y="2215291"/>
            <a:ext cx="9130812" cy="324000"/>
            <a:chOff x="787276" y="2822183"/>
            <a:chExt cx="3753297" cy="309637"/>
          </a:xfrm>
        </p:grpSpPr>
        <p:sp>
          <p:nvSpPr>
            <p:cNvPr id="96" name="AutoShape 98">
              <a:extLst>
                <a:ext uri="{FF2B5EF4-FFF2-40B4-BE49-F238E27FC236}">
                  <a16:creationId xmlns:a16="http://schemas.microsoft.com/office/drawing/2014/main" id="{94BA8035-7DF6-4C8A-A058-E415B6E08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276" y="2822183"/>
              <a:ext cx="1226521" cy="309637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 defTabSz="836613" eaLnBrk="0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tabLst>
                  <a:tab pos="152400" algn="l"/>
                  <a:tab pos="303213" algn="l"/>
                  <a:tab pos="461963" algn="l"/>
                </a:tabLst>
              </a:pPr>
              <a:r>
                <a:rPr kumimoji="1" lang="ko-KR" altLang="en-US" sz="1200" kern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학습 데이터 수집</a:t>
              </a:r>
            </a:p>
          </p:txBody>
        </p:sp>
        <p:sp>
          <p:nvSpPr>
            <p:cNvPr id="97" name="AutoShape 89">
              <a:extLst>
                <a:ext uri="{FF2B5EF4-FFF2-40B4-BE49-F238E27FC236}">
                  <a16:creationId xmlns:a16="http://schemas.microsoft.com/office/drawing/2014/main" id="{DFCB5176-0978-4BD7-943B-94B459C7C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504" y="2822183"/>
              <a:ext cx="2619069" cy="309637"/>
            </a:xfrm>
            <a:prstGeom prst="chevron">
              <a:avLst>
                <a:gd name="adj" fmla="val 51592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 defTabSz="836613" eaLnBrk="0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tabLst>
                  <a:tab pos="152400" algn="l"/>
                  <a:tab pos="303213" algn="l"/>
                  <a:tab pos="461963" algn="l"/>
                </a:tabLst>
              </a:pPr>
              <a:r>
                <a:rPr kumimoji="1" lang="ko-KR" altLang="en-US" sz="1200" kern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데이터 학습 모델링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372E50C4-206E-4894-8CE0-363E8D36AEB7}"/>
              </a:ext>
            </a:extLst>
          </p:cNvPr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4257555" y="3018516"/>
            <a:ext cx="540000" cy="54000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8C9873FB-7949-44D0-8686-FF95F1FEEC5D}"/>
              </a:ext>
            </a:extLst>
          </p:cNvPr>
          <p:cNvPicPr preferRelativeResize="0"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4247190" y="3858315"/>
            <a:ext cx="540000" cy="540000"/>
          </a:xfrm>
          <a:prstGeom prst="rect">
            <a:avLst/>
          </a:prstGeom>
        </p:spPr>
      </p:pic>
      <p:sp>
        <p:nvSpPr>
          <p:cNvPr id="100" name="object 23">
            <a:extLst>
              <a:ext uri="{FF2B5EF4-FFF2-40B4-BE49-F238E27FC236}">
                <a16:creationId xmlns:a16="http://schemas.microsoft.com/office/drawing/2014/main" id="{A6465730-D1C2-4F71-9FC2-AF004C2D3298}"/>
              </a:ext>
            </a:extLst>
          </p:cNvPr>
          <p:cNvSpPr txBox="1"/>
          <p:nvPr/>
        </p:nvSpPr>
        <p:spPr>
          <a:xfrm>
            <a:off x="675956" y="2710789"/>
            <a:ext cx="50641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고객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101" name="object 35">
            <a:extLst>
              <a:ext uri="{FF2B5EF4-FFF2-40B4-BE49-F238E27FC236}">
                <a16:creationId xmlns:a16="http://schemas.microsoft.com/office/drawing/2014/main" id="{1F401A14-9882-4B7A-96F8-7AB01842FC62}"/>
              </a:ext>
            </a:extLst>
          </p:cNvPr>
          <p:cNvSpPr txBox="1"/>
          <p:nvPr/>
        </p:nvSpPr>
        <p:spPr>
          <a:xfrm>
            <a:off x="7649314" y="5213446"/>
            <a:ext cx="1728086" cy="810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111760" indent="-99060">
              <a:lnSpc>
                <a:spcPct val="150000"/>
              </a:lnSpc>
              <a:buClr>
                <a:srgbClr val="808080"/>
              </a:buClr>
              <a:buFont typeface="Wingdings"/>
              <a:buChar char=""/>
              <a:tabLst>
                <a:tab pos="111760" algn="l"/>
              </a:tabLst>
              <a:defRPr sz="900" b="0" spc="-3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/>
              </a:defRPr>
            </a:lvl1pPr>
          </a:lstStyle>
          <a:p>
            <a:r>
              <a:rPr lang="ko-KR" altLang="en-US" dirty="0"/>
              <a:t>신조어</a:t>
            </a:r>
            <a:r>
              <a:rPr lang="en-US" altLang="ko-KR" dirty="0"/>
              <a:t>/</a:t>
            </a:r>
            <a:r>
              <a:rPr lang="ko-KR" altLang="en-US" dirty="0"/>
              <a:t>신상품 등의 언어모델 추가</a:t>
            </a:r>
          </a:p>
          <a:p>
            <a:r>
              <a:rPr lang="ko-KR" altLang="en-US" dirty="0"/>
              <a:t>대화 내용 수정 기능</a:t>
            </a:r>
          </a:p>
          <a:p>
            <a:r>
              <a:rPr lang="ko-KR" altLang="en-US" dirty="0"/>
              <a:t>자동 언어 학습 기능</a:t>
            </a:r>
          </a:p>
          <a:p>
            <a:endParaRPr dirty="0"/>
          </a:p>
        </p:txBody>
      </p:sp>
      <p:sp>
        <p:nvSpPr>
          <p:cNvPr id="102" name="AutoShape 533" descr="블릿1">
            <a:extLst>
              <a:ext uri="{FF2B5EF4-FFF2-40B4-BE49-F238E27FC236}">
                <a16:creationId xmlns:a16="http://schemas.microsoft.com/office/drawing/2014/main" id="{DEE55C2B-CD2B-4E57-935A-3D9B841D5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666" y="3559565"/>
            <a:ext cx="828000" cy="180000"/>
          </a:xfrm>
          <a:prstGeom prst="roundRect">
            <a:avLst>
              <a:gd name="adj" fmla="val 10495"/>
            </a:avLst>
          </a:prstGeom>
          <a:solidFill>
            <a:srgbClr val="DCDCDC"/>
          </a:solidFill>
          <a:ln w="28575">
            <a:noFill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학습  엔진</a:t>
            </a:r>
          </a:p>
        </p:txBody>
      </p:sp>
      <p:sp>
        <p:nvSpPr>
          <p:cNvPr id="103" name="object 70">
            <a:extLst>
              <a:ext uri="{FF2B5EF4-FFF2-40B4-BE49-F238E27FC236}">
                <a16:creationId xmlns:a16="http://schemas.microsoft.com/office/drawing/2014/main" id="{FDA3BBB0-5132-4DF9-938B-BDA14303E9D2}"/>
              </a:ext>
            </a:extLst>
          </p:cNvPr>
          <p:cNvSpPr txBox="1"/>
          <p:nvPr/>
        </p:nvSpPr>
        <p:spPr>
          <a:xfrm>
            <a:off x="3352667" y="3206910"/>
            <a:ext cx="92036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 marR="5080" indent="-74930" algn="ctr">
              <a:lnSpc>
                <a:spcPct val="100000"/>
              </a:lnSpc>
            </a:pPr>
            <a:r>
              <a:rPr lang="ko-KR" altLang="en-US" sz="1000" b="1" spc="-1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현대카드</a:t>
            </a:r>
            <a:endParaRPr lang="en-US" sz="1000" b="1" spc="-1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  <a:p>
            <a:pPr marL="86995" marR="5080" indent="-74930" algn="ctr">
              <a:lnSpc>
                <a:spcPct val="100000"/>
              </a:lnSpc>
            </a:pPr>
            <a:r>
              <a:rPr lang="en-US" sz="1000" b="1" spc="-1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300</a:t>
            </a:r>
            <a:r>
              <a:rPr lang="ko-KR" altLang="en-US" sz="1000" b="1" spc="-1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시간 전사</a:t>
            </a:r>
            <a:endParaRPr sz="1000" b="1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104" name="object 32">
            <a:extLst>
              <a:ext uri="{FF2B5EF4-FFF2-40B4-BE49-F238E27FC236}">
                <a16:creationId xmlns:a16="http://schemas.microsoft.com/office/drawing/2014/main" id="{44877287-D8BE-4524-BD8B-D9E1268630C3}"/>
              </a:ext>
            </a:extLst>
          </p:cNvPr>
          <p:cNvSpPr/>
          <p:nvPr/>
        </p:nvSpPr>
        <p:spPr>
          <a:xfrm>
            <a:off x="4281994" y="3485482"/>
            <a:ext cx="251491" cy="315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5" name="object 28">
            <a:extLst>
              <a:ext uri="{FF2B5EF4-FFF2-40B4-BE49-F238E27FC236}">
                <a16:creationId xmlns:a16="http://schemas.microsoft.com/office/drawing/2014/main" id="{906BB365-957D-4B5B-AD86-65A9A3B5A6C2}"/>
              </a:ext>
            </a:extLst>
          </p:cNvPr>
          <p:cNvSpPr/>
          <p:nvPr/>
        </p:nvSpPr>
        <p:spPr>
          <a:xfrm>
            <a:off x="4548618" y="3455655"/>
            <a:ext cx="251491" cy="3553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32">
            <a:extLst>
              <a:ext uri="{FF2B5EF4-FFF2-40B4-BE49-F238E27FC236}">
                <a16:creationId xmlns:a16="http://schemas.microsoft.com/office/drawing/2014/main" id="{0BCF300D-6C31-4533-B512-1DE0258D0EC3}"/>
              </a:ext>
            </a:extLst>
          </p:cNvPr>
          <p:cNvSpPr/>
          <p:nvPr/>
        </p:nvSpPr>
        <p:spPr>
          <a:xfrm>
            <a:off x="4273035" y="4336165"/>
            <a:ext cx="251491" cy="315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7" name="object 28">
            <a:extLst>
              <a:ext uri="{FF2B5EF4-FFF2-40B4-BE49-F238E27FC236}">
                <a16:creationId xmlns:a16="http://schemas.microsoft.com/office/drawing/2014/main" id="{7EC83EF1-6A17-4F0C-AC09-388D6FB796D5}"/>
              </a:ext>
            </a:extLst>
          </p:cNvPr>
          <p:cNvSpPr/>
          <p:nvPr/>
        </p:nvSpPr>
        <p:spPr>
          <a:xfrm>
            <a:off x="4539659" y="4306338"/>
            <a:ext cx="251491" cy="3553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7">
            <a:extLst>
              <a:ext uri="{FF2B5EF4-FFF2-40B4-BE49-F238E27FC236}">
                <a16:creationId xmlns:a16="http://schemas.microsoft.com/office/drawing/2014/main" id="{3E6F8EA8-9FEA-4418-BD3D-26EB4925B7D4}"/>
              </a:ext>
            </a:extLst>
          </p:cNvPr>
          <p:cNvSpPr/>
          <p:nvPr/>
        </p:nvSpPr>
        <p:spPr>
          <a:xfrm>
            <a:off x="6306473" y="2959403"/>
            <a:ext cx="644292" cy="62776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00" b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9" name="object 19">
            <a:extLst>
              <a:ext uri="{FF2B5EF4-FFF2-40B4-BE49-F238E27FC236}">
                <a16:creationId xmlns:a16="http://schemas.microsoft.com/office/drawing/2014/main" id="{57AD4106-3A76-40DC-BCE7-F02C0E73C9B2}"/>
              </a:ext>
            </a:extLst>
          </p:cNvPr>
          <p:cNvSpPr/>
          <p:nvPr/>
        </p:nvSpPr>
        <p:spPr>
          <a:xfrm>
            <a:off x="8115968" y="3069013"/>
            <a:ext cx="353084" cy="4296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00" b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0" name="object 22">
            <a:extLst>
              <a:ext uri="{FF2B5EF4-FFF2-40B4-BE49-F238E27FC236}">
                <a16:creationId xmlns:a16="http://schemas.microsoft.com/office/drawing/2014/main" id="{C33B8994-4746-46C7-AA64-4549F2557631}"/>
              </a:ext>
            </a:extLst>
          </p:cNvPr>
          <p:cNvSpPr/>
          <p:nvPr/>
        </p:nvSpPr>
        <p:spPr>
          <a:xfrm>
            <a:off x="8455301" y="3146706"/>
            <a:ext cx="344566" cy="3561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00" b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1" name="AutoShape 533" descr="블릿1">
            <a:extLst>
              <a:ext uri="{FF2B5EF4-FFF2-40B4-BE49-F238E27FC236}">
                <a16:creationId xmlns:a16="http://schemas.microsoft.com/office/drawing/2014/main" id="{BD037805-D8A1-49F1-ACBD-1D1399DDA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8615" y="3549776"/>
            <a:ext cx="828000" cy="180000"/>
          </a:xfrm>
          <a:prstGeom prst="roundRect">
            <a:avLst>
              <a:gd name="adj" fmla="val 10495"/>
            </a:avLst>
          </a:prstGeom>
          <a:solidFill>
            <a:srgbClr val="DCDCDC"/>
          </a:solidFill>
          <a:ln w="28575">
            <a:noFill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텍스트 오류  점검</a:t>
            </a:r>
          </a:p>
        </p:txBody>
      </p:sp>
      <p:sp>
        <p:nvSpPr>
          <p:cNvPr id="112" name="object 23">
            <a:extLst>
              <a:ext uri="{FF2B5EF4-FFF2-40B4-BE49-F238E27FC236}">
                <a16:creationId xmlns:a16="http://schemas.microsoft.com/office/drawing/2014/main" id="{7325DAC5-389B-448F-86AD-6C072E9DD189}"/>
              </a:ext>
            </a:extLst>
          </p:cNvPr>
          <p:cNvSpPr/>
          <p:nvPr/>
        </p:nvSpPr>
        <p:spPr>
          <a:xfrm>
            <a:off x="8288346" y="4019768"/>
            <a:ext cx="411763" cy="38102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00" b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3" name="AutoShape 533" descr="블릿1">
            <a:extLst>
              <a:ext uri="{FF2B5EF4-FFF2-40B4-BE49-F238E27FC236}">
                <a16:creationId xmlns:a16="http://schemas.microsoft.com/office/drawing/2014/main" id="{FA4F7B08-00EA-4B17-83E6-DF4BB42C5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7328" y="4468035"/>
            <a:ext cx="828000" cy="180000"/>
          </a:xfrm>
          <a:prstGeom prst="roundRect">
            <a:avLst>
              <a:gd name="adj" fmla="val 10495"/>
            </a:avLst>
          </a:prstGeom>
          <a:solidFill>
            <a:srgbClr val="DCDCDC"/>
          </a:solidFill>
          <a:ln w="28575">
            <a:noFill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텍스트 오류  수정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27F460D-05A7-4E39-B79D-67919F8D180D}"/>
              </a:ext>
            </a:extLst>
          </p:cNvPr>
          <p:cNvGrpSpPr/>
          <p:nvPr/>
        </p:nvGrpSpPr>
        <p:grpSpPr>
          <a:xfrm>
            <a:off x="6312301" y="3902290"/>
            <a:ext cx="540984" cy="537454"/>
            <a:chOff x="6241587" y="3919031"/>
            <a:chExt cx="540984" cy="537454"/>
          </a:xfrm>
        </p:grpSpPr>
        <p:sp>
          <p:nvSpPr>
            <p:cNvPr id="115" name="object 7">
              <a:extLst>
                <a:ext uri="{FF2B5EF4-FFF2-40B4-BE49-F238E27FC236}">
                  <a16:creationId xmlns:a16="http://schemas.microsoft.com/office/drawing/2014/main" id="{7F401841-C7FD-47F4-96B6-4519EA4B5F13}"/>
                </a:ext>
              </a:extLst>
            </p:cNvPr>
            <p:cNvSpPr/>
            <p:nvPr/>
          </p:nvSpPr>
          <p:spPr>
            <a:xfrm>
              <a:off x="6241587" y="3919031"/>
              <a:ext cx="540984" cy="537454"/>
            </a:xfrm>
            <a:custGeom>
              <a:avLst/>
              <a:gdLst/>
              <a:ahLst/>
              <a:cxnLst/>
              <a:rect l="l" t="t" r="r" b="b"/>
              <a:pathLst>
                <a:path w="502919" h="501650">
                  <a:moveTo>
                    <a:pt x="251459" y="0"/>
                  </a:moveTo>
                  <a:lnTo>
                    <a:pt x="210657" y="3281"/>
                  </a:lnTo>
                  <a:lnTo>
                    <a:pt x="171955" y="12780"/>
                  </a:lnTo>
                  <a:lnTo>
                    <a:pt x="135872" y="27982"/>
                  </a:lnTo>
                  <a:lnTo>
                    <a:pt x="102924" y="48370"/>
                  </a:lnTo>
                  <a:lnTo>
                    <a:pt x="73628" y="73428"/>
                  </a:lnTo>
                  <a:lnTo>
                    <a:pt x="48499" y="102639"/>
                  </a:lnTo>
                  <a:lnTo>
                    <a:pt x="28056" y="135488"/>
                  </a:lnTo>
                  <a:lnTo>
                    <a:pt x="12813" y="171458"/>
                  </a:lnTo>
                  <a:lnTo>
                    <a:pt x="3289" y="210033"/>
                  </a:lnTo>
                  <a:lnTo>
                    <a:pt x="0" y="250698"/>
                  </a:lnTo>
                  <a:lnTo>
                    <a:pt x="833" y="271258"/>
                  </a:lnTo>
                  <a:lnTo>
                    <a:pt x="7304" y="310943"/>
                  </a:lnTo>
                  <a:lnTo>
                    <a:pt x="19752" y="348280"/>
                  </a:lnTo>
                  <a:lnTo>
                    <a:pt x="37660" y="382754"/>
                  </a:lnTo>
                  <a:lnTo>
                    <a:pt x="60510" y="413849"/>
                  </a:lnTo>
                  <a:lnTo>
                    <a:pt x="87787" y="441048"/>
                  </a:lnTo>
                  <a:lnTo>
                    <a:pt x="118974" y="463835"/>
                  </a:lnTo>
                  <a:lnTo>
                    <a:pt x="153554" y="481694"/>
                  </a:lnTo>
                  <a:lnTo>
                    <a:pt x="191011" y="494109"/>
                  </a:lnTo>
                  <a:lnTo>
                    <a:pt x="230828" y="500564"/>
                  </a:lnTo>
                  <a:lnTo>
                    <a:pt x="251459" y="501396"/>
                  </a:lnTo>
                  <a:lnTo>
                    <a:pt x="272091" y="500564"/>
                  </a:lnTo>
                  <a:lnTo>
                    <a:pt x="311908" y="494109"/>
                  </a:lnTo>
                  <a:lnTo>
                    <a:pt x="349365" y="481694"/>
                  </a:lnTo>
                  <a:lnTo>
                    <a:pt x="383945" y="463835"/>
                  </a:lnTo>
                  <a:lnTo>
                    <a:pt x="415132" y="441048"/>
                  </a:lnTo>
                  <a:lnTo>
                    <a:pt x="442409" y="413849"/>
                  </a:lnTo>
                  <a:lnTo>
                    <a:pt x="465259" y="382754"/>
                  </a:lnTo>
                  <a:lnTo>
                    <a:pt x="483167" y="348280"/>
                  </a:lnTo>
                  <a:lnTo>
                    <a:pt x="495615" y="310943"/>
                  </a:lnTo>
                  <a:lnTo>
                    <a:pt x="502086" y="271258"/>
                  </a:lnTo>
                  <a:lnTo>
                    <a:pt x="502920" y="250698"/>
                  </a:lnTo>
                  <a:lnTo>
                    <a:pt x="502086" y="230137"/>
                  </a:lnTo>
                  <a:lnTo>
                    <a:pt x="495615" y="190452"/>
                  </a:lnTo>
                  <a:lnTo>
                    <a:pt x="483167" y="153115"/>
                  </a:lnTo>
                  <a:lnTo>
                    <a:pt x="465259" y="118641"/>
                  </a:lnTo>
                  <a:lnTo>
                    <a:pt x="442409" y="87546"/>
                  </a:lnTo>
                  <a:lnTo>
                    <a:pt x="415132" y="60347"/>
                  </a:lnTo>
                  <a:lnTo>
                    <a:pt x="383945" y="37560"/>
                  </a:lnTo>
                  <a:lnTo>
                    <a:pt x="349365" y="19701"/>
                  </a:lnTo>
                  <a:lnTo>
                    <a:pt x="311908" y="7286"/>
                  </a:lnTo>
                  <a:lnTo>
                    <a:pt x="272091" y="831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16" name="object 77">
              <a:extLst>
                <a:ext uri="{FF2B5EF4-FFF2-40B4-BE49-F238E27FC236}">
                  <a16:creationId xmlns:a16="http://schemas.microsoft.com/office/drawing/2014/main" id="{C1B974C4-452D-4DCF-B92C-50C831AF4A2A}"/>
                </a:ext>
              </a:extLst>
            </p:cNvPr>
            <p:cNvSpPr/>
            <p:nvPr/>
          </p:nvSpPr>
          <p:spPr>
            <a:xfrm>
              <a:off x="6241587" y="3919171"/>
              <a:ext cx="540984" cy="537175"/>
            </a:xfrm>
            <a:prstGeom prst="rect">
              <a:avLst/>
            </a:prstGeom>
            <a:blipFill>
              <a:blip r:embed="rId33" cstate="print">
                <a:extLst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17" name="AutoShape 533" descr="블릿1">
            <a:extLst>
              <a:ext uri="{FF2B5EF4-FFF2-40B4-BE49-F238E27FC236}">
                <a16:creationId xmlns:a16="http://schemas.microsoft.com/office/drawing/2014/main" id="{8B42E76B-D333-42CF-8900-E062B6C2F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519" y="4468035"/>
            <a:ext cx="828000" cy="180000"/>
          </a:xfrm>
          <a:prstGeom prst="roundRect">
            <a:avLst>
              <a:gd name="adj" fmla="val 10495"/>
            </a:avLst>
          </a:prstGeom>
          <a:solidFill>
            <a:srgbClr val="DCDCDC"/>
          </a:solidFill>
          <a:ln w="28575">
            <a:noFill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최적의 인식 모델</a:t>
            </a:r>
          </a:p>
        </p:txBody>
      </p:sp>
      <p:sp>
        <p:nvSpPr>
          <p:cNvPr id="118" name="object 42">
            <a:extLst>
              <a:ext uri="{FF2B5EF4-FFF2-40B4-BE49-F238E27FC236}">
                <a16:creationId xmlns:a16="http://schemas.microsoft.com/office/drawing/2014/main" id="{66B8827F-5AD6-4615-AD09-C995EE370FE0}"/>
              </a:ext>
            </a:extLst>
          </p:cNvPr>
          <p:cNvSpPr txBox="1"/>
          <p:nvPr/>
        </p:nvSpPr>
        <p:spPr>
          <a:xfrm>
            <a:off x="6548469" y="2745794"/>
            <a:ext cx="250034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100" b="1" spc="-5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현대카드 </a:t>
            </a:r>
            <a:r>
              <a:rPr lang="en-US" altLang="ko-KR"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/ </a:t>
            </a:r>
            <a:r>
              <a:rPr lang="ko-KR" altLang="en-US" sz="1100" b="1" spc="-5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현대캐피탈 </a:t>
            </a:r>
            <a:r>
              <a:rPr lang="ko-KR" altLang="en-US"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실시간 </a:t>
            </a:r>
            <a:r>
              <a:rPr lang="en-US" altLang="ko-KR"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STT </a:t>
            </a:r>
            <a:r>
              <a:rPr lang="ko-KR" altLang="en-US" sz="1100" b="1" spc="-5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/>
              </a:rPr>
              <a:t>시스템</a:t>
            </a:r>
            <a:endParaRPr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Bold"/>
            </a:endParaRPr>
          </a:p>
        </p:txBody>
      </p:sp>
      <p:cxnSp>
        <p:nvCxnSpPr>
          <p:cNvPr id="119" name="연결선: 꺾임 175">
            <a:extLst>
              <a:ext uri="{FF2B5EF4-FFF2-40B4-BE49-F238E27FC236}">
                <a16:creationId xmlns:a16="http://schemas.microsoft.com/office/drawing/2014/main" id="{DE8CDFFC-4A9B-471E-BA1D-E8F3E4D531AB}"/>
              </a:ext>
            </a:extLst>
          </p:cNvPr>
          <p:cNvCxnSpPr>
            <a:cxnSpLocks/>
            <a:stCxn id="111" idx="3"/>
            <a:endCxn id="113" idx="3"/>
          </p:cNvCxnSpPr>
          <p:nvPr/>
        </p:nvCxnSpPr>
        <p:spPr>
          <a:xfrm>
            <a:off x="8866615" y="3639776"/>
            <a:ext cx="8713" cy="918259"/>
          </a:xfrm>
          <a:prstGeom prst="bentConnector3">
            <a:avLst>
              <a:gd name="adj1" fmla="val 4122954"/>
            </a:avLst>
          </a:prstGeom>
          <a:ln w="22225">
            <a:solidFill>
              <a:schemeClr val="accent1">
                <a:shade val="95000"/>
                <a:satMod val="105000"/>
                <a:alpha val="7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78D619-26F8-4A8A-824E-6CBD25027B7A}"/>
              </a:ext>
            </a:extLst>
          </p:cNvPr>
          <p:cNvCxnSpPr>
            <a:cxnSpLocks/>
          </p:cNvCxnSpPr>
          <p:nvPr/>
        </p:nvCxnSpPr>
        <p:spPr>
          <a:xfrm>
            <a:off x="7186640" y="3631833"/>
            <a:ext cx="612000" cy="0"/>
          </a:xfrm>
          <a:prstGeom prst="straightConnector1">
            <a:avLst/>
          </a:prstGeom>
          <a:ln w="22225">
            <a:solidFill>
              <a:schemeClr val="accent1">
                <a:shade val="95000"/>
                <a:satMod val="105000"/>
                <a:alpha val="7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3BCD94C-AE1A-4348-B9D4-A90583D7471B}"/>
              </a:ext>
            </a:extLst>
          </p:cNvPr>
          <p:cNvCxnSpPr>
            <a:cxnSpLocks/>
          </p:cNvCxnSpPr>
          <p:nvPr/>
        </p:nvCxnSpPr>
        <p:spPr>
          <a:xfrm>
            <a:off x="7178887" y="4544705"/>
            <a:ext cx="612000" cy="0"/>
          </a:xfrm>
          <a:prstGeom prst="straightConnector1">
            <a:avLst/>
          </a:prstGeom>
          <a:ln w="22225">
            <a:solidFill>
              <a:schemeClr val="accent1">
                <a:shade val="95000"/>
                <a:satMod val="105000"/>
                <a:alpha val="7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83">
            <a:extLst>
              <a:ext uri="{FF2B5EF4-FFF2-40B4-BE49-F238E27FC236}">
                <a16:creationId xmlns:a16="http://schemas.microsoft.com/office/drawing/2014/main" id="{FB5DC22F-88FD-429E-9D8F-8B8D565D9957}"/>
              </a:ext>
            </a:extLst>
          </p:cNvPr>
          <p:cNvCxnSpPr>
            <a:cxnSpLocks/>
            <a:stCxn id="117" idx="1"/>
            <a:endCxn id="102" idx="1"/>
          </p:cNvCxnSpPr>
          <p:nvPr/>
        </p:nvCxnSpPr>
        <p:spPr>
          <a:xfrm rot="10800000" flipH="1">
            <a:off x="6165518" y="3649565"/>
            <a:ext cx="55147" cy="908470"/>
          </a:xfrm>
          <a:prstGeom prst="bentConnector3">
            <a:avLst>
              <a:gd name="adj1" fmla="val -588235"/>
            </a:avLst>
          </a:prstGeom>
          <a:ln w="22225">
            <a:solidFill>
              <a:schemeClr val="accent1">
                <a:shade val="95000"/>
                <a:satMod val="105000"/>
                <a:alpha val="7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bject 70">
            <a:extLst>
              <a:ext uri="{FF2B5EF4-FFF2-40B4-BE49-F238E27FC236}">
                <a16:creationId xmlns:a16="http://schemas.microsoft.com/office/drawing/2014/main" id="{0053A49D-6696-4C39-897B-F11FB548693C}"/>
              </a:ext>
            </a:extLst>
          </p:cNvPr>
          <p:cNvSpPr txBox="1"/>
          <p:nvPr/>
        </p:nvSpPr>
        <p:spPr>
          <a:xfrm>
            <a:off x="7095945" y="4312133"/>
            <a:ext cx="8054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 marR="5080" indent="-74930" algn="ctr">
              <a:lnSpc>
                <a:spcPct val="100000"/>
              </a:lnSpc>
            </a:pPr>
            <a:r>
              <a:rPr lang="ko-KR" altLang="en-US" sz="1000" spc="-1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자동 언어 학습</a:t>
            </a:r>
            <a:endParaRPr sz="1000" b="1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F8D2218-5D0B-41A3-A2DE-5F2F70FFA38F}"/>
              </a:ext>
            </a:extLst>
          </p:cNvPr>
          <p:cNvCxnSpPr>
            <a:cxnSpLocks/>
          </p:cNvCxnSpPr>
          <p:nvPr/>
        </p:nvCxnSpPr>
        <p:spPr>
          <a:xfrm flipV="1">
            <a:off x="4915834" y="3223197"/>
            <a:ext cx="1303608" cy="7559"/>
          </a:xfrm>
          <a:prstGeom prst="straightConnector1">
            <a:avLst/>
          </a:prstGeom>
          <a:ln w="22225">
            <a:solidFill>
              <a:schemeClr val="accent1">
                <a:shade val="95000"/>
                <a:satMod val="105000"/>
                <a:alpha val="7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99">
            <a:extLst>
              <a:ext uri="{FF2B5EF4-FFF2-40B4-BE49-F238E27FC236}">
                <a16:creationId xmlns:a16="http://schemas.microsoft.com/office/drawing/2014/main" id="{0417D9E3-5BD5-401E-B8C0-FDEC4788286E}"/>
              </a:ext>
            </a:extLst>
          </p:cNvPr>
          <p:cNvCxnSpPr>
            <a:cxnSpLocks/>
          </p:cNvCxnSpPr>
          <p:nvPr/>
        </p:nvCxnSpPr>
        <p:spPr>
          <a:xfrm flipV="1">
            <a:off x="4929081" y="3345601"/>
            <a:ext cx="1290361" cy="718468"/>
          </a:xfrm>
          <a:prstGeom prst="bentConnector3">
            <a:avLst>
              <a:gd name="adj1" fmla="val 21654"/>
            </a:avLst>
          </a:prstGeom>
          <a:ln w="22225">
            <a:solidFill>
              <a:schemeClr val="accent1">
                <a:shade val="95000"/>
                <a:satMod val="105000"/>
                <a:alpha val="7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1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수행전략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02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95716" y="1610416"/>
              <a:ext cx="3712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무중단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실시간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STT, AI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 지식베이스 구축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9051" y="1834422"/>
            <a:ext cx="6377836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통화 상황을 실시간으로 모니터링 하여 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STT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인식 단계에서 즉시 대응 지원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추가 고도화 예정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03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20" name="직각 삼각형 19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2" name="그룹 21"/>
          <p:cNvGrpSpPr/>
          <p:nvPr/>
        </p:nvGrpSpPr>
        <p:grpSpPr>
          <a:xfrm>
            <a:off x="377834" y="2228187"/>
            <a:ext cx="9147166" cy="4080538"/>
            <a:chOff x="377834" y="2228187"/>
            <a:chExt cx="9147166" cy="4080538"/>
          </a:xfrm>
        </p:grpSpPr>
        <p:grpSp>
          <p:nvGrpSpPr>
            <p:cNvPr id="23" name="그룹 22"/>
            <p:cNvGrpSpPr/>
            <p:nvPr/>
          </p:nvGrpSpPr>
          <p:grpSpPr>
            <a:xfrm>
              <a:off x="377834" y="2228187"/>
              <a:ext cx="4212000" cy="4080538"/>
              <a:chOff x="377834" y="1463459"/>
              <a:chExt cx="4212000" cy="4080538"/>
            </a:xfrm>
          </p:grpSpPr>
          <p:cxnSp>
            <p:nvCxnSpPr>
              <p:cNvPr id="30" name="직선 연결선 29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각 삼각형 30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32" name="한쪽 모서리가 잘린 사각형 31"/>
              <p:cNvSpPr/>
              <p:nvPr/>
            </p:nvSpPr>
            <p:spPr>
              <a:xfrm>
                <a:off x="377834" y="1583402"/>
                <a:ext cx="4212000" cy="288000"/>
              </a:xfrm>
              <a:prstGeom prst="snip1Rect">
                <a:avLst>
                  <a:gd name="adj" fmla="val 31366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3098" y="1635069"/>
                <a:ext cx="27924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관심 키워드</a:t>
                </a:r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(</a:t>
                </a:r>
                <a:r>
                  <a:rPr lang="ko-KR" altLang="en-US" sz="12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금지어</a:t>
                </a:r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/</a:t>
                </a:r>
                <a:r>
                  <a:rPr lang="ko-KR" altLang="en-US" sz="12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금칙어</a:t>
                </a:r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/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주제어</a:t>
                </a:r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)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등록 관리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pic>
            <p:nvPicPr>
              <p:cNvPr id="34" name="그림 33" descr="그림자-01.png"/>
              <p:cNvPicPr>
                <a:picLocks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12777" t="-19474" r="12777"/>
              <a:stretch/>
            </p:blipFill>
            <p:spPr>
              <a:xfrm rot="13500000">
                <a:off x="4339449" y="1623522"/>
                <a:ext cx="371848" cy="51721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4808538" y="2228188"/>
              <a:ext cx="4716462" cy="4080537"/>
              <a:chOff x="377834" y="1463460"/>
              <a:chExt cx="4716462" cy="4080537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470021" y="1679701"/>
                <a:ext cx="0" cy="386429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각 삼각형 25"/>
              <p:cNvSpPr/>
              <p:nvPr/>
            </p:nvSpPr>
            <p:spPr>
              <a:xfrm rot="10800000">
                <a:off x="377835" y="1858262"/>
                <a:ext cx="95640" cy="94224"/>
              </a:xfrm>
              <a:prstGeom prst="rtTriangle">
                <a:avLst/>
              </a:prstGeom>
              <a:solidFill>
                <a:srgbClr val="284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" rIns="36000" bIns="7200" rtlCol="0" anchor="ctr"/>
              <a:lstStyle/>
              <a:p>
                <a:pPr algn="ctr"/>
                <a:endParaRPr lang="ko-KR" altLang="en-US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7" name="한쪽 모서리가 잘린 사각형 26"/>
              <p:cNvSpPr/>
              <p:nvPr/>
            </p:nvSpPr>
            <p:spPr>
              <a:xfrm>
                <a:off x="377834" y="1583402"/>
                <a:ext cx="4716462" cy="288000"/>
              </a:xfrm>
              <a:prstGeom prst="snip1Rect">
                <a:avLst>
                  <a:gd name="adj" fmla="val 31366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3098" y="1635069"/>
                <a:ext cx="25956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효율적인</a:t>
                </a:r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STT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라우팅을 지원하는 </a:t>
                </a:r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RTM</a:t>
                </a:r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서버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pic>
            <p:nvPicPr>
              <p:cNvPr id="29" name="그림 28" descr="그림자-01.png"/>
              <p:cNvPicPr>
                <a:picLocks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12777" t="-19474" r="12777"/>
              <a:stretch/>
            </p:blipFill>
            <p:spPr>
              <a:xfrm rot="13500000">
                <a:off x="4842610" y="1623523"/>
                <a:ext cx="371848" cy="51721"/>
              </a:xfrm>
              <a:prstGeom prst="rect">
                <a:avLst/>
              </a:prstGeom>
            </p:spPr>
          </p:pic>
        </p:grpSp>
      </p:grpSp>
      <p:grpSp>
        <p:nvGrpSpPr>
          <p:cNvPr id="35" name="그룹 34"/>
          <p:cNvGrpSpPr/>
          <p:nvPr/>
        </p:nvGrpSpPr>
        <p:grpSpPr>
          <a:xfrm>
            <a:off x="663775" y="6078705"/>
            <a:ext cx="4063444" cy="138597"/>
            <a:chOff x="777229" y="5840230"/>
            <a:chExt cx="4063444" cy="1385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621E1A-6501-4538-9129-073F6329279F}"/>
                </a:ext>
              </a:extLst>
            </p:cNvPr>
            <p:cNvSpPr txBox="1"/>
            <p:nvPr/>
          </p:nvSpPr>
          <p:spPr>
            <a:xfrm>
              <a:off x="937065" y="5840328"/>
              <a:ext cx="390360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3327">
                <a:spcBef>
                  <a:spcPts val="357"/>
                </a:spcBef>
                <a:spcAft>
                  <a:spcPts val="357"/>
                </a:spcAft>
              </a:pPr>
              <a:r>
                <a:rPr lang="ko-KR" altLang="en-US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모니터링 중 변환되는 텍스트의 색상 및 </a:t>
              </a:r>
              <a:r>
                <a:rPr lang="ko-KR" altLang="en-US" sz="900" dirty="0" err="1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태깅</a:t>
              </a:r>
              <a:endParaRPr lang="en-US" altLang="ko-KR" sz="9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7" name="Graphic 4">
              <a:extLst>
                <a:ext uri="{FF2B5EF4-FFF2-40B4-BE49-F238E27FC236}">
                  <a16:creationId xmlns:a16="http://schemas.microsoft.com/office/drawing/2014/main" id="{BDD28641-984E-404B-8963-7F9D45483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77229" y="5840230"/>
              <a:ext cx="100648" cy="100648"/>
            </a:xfrm>
            <a:prstGeom prst="rect">
              <a:avLst/>
            </a:prstGeom>
          </p:spPr>
        </p:pic>
      </p:grpSp>
      <p:grpSp>
        <p:nvGrpSpPr>
          <p:cNvPr id="131" name="그룹 130"/>
          <p:cNvGrpSpPr/>
          <p:nvPr/>
        </p:nvGrpSpPr>
        <p:grpSpPr>
          <a:xfrm>
            <a:off x="611099" y="2881029"/>
            <a:ext cx="4084691" cy="2913152"/>
            <a:chOff x="546954" y="1855886"/>
            <a:chExt cx="4190689" cy="2900880"/>
          </a:xfrm>
        </p:grpSpPr>
        <p:pic>
          <p:nvPicPr>
            <p:cNvPr id="132" name="그림 1">
              <a:extLst>
                <a:ext uri="{FF2B5EF4-FFF2-40B4-BE49-F238E27FC236}">
                  <a16:creationId xmlns:a16="http://schemas.microsoft.com/office/drawing/2014/main" id="{E6D0ECF4-88D1-4D4A-A87E-43527A8F9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4565" y="2160836"/>
              <a:ext cx="4183078" cy="259593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3" name="직사각형 2">
              <a:extLst>
                <a:ext uri="{FF2B5EF4-FFF2-40B4-BE49-F238E27FC236}">
                  <a16:creationId xmlns:a16="http://schemas.microsoft.com/office/drawing/2014/main" id="{AFAC5129-ACAF-4963-B2AF-2146C2D091A1}"/>
                </a:ext>
              </a:extLst>
            </p:cNvPr>
            <p:cNvSpPr/>
            <p:nvPr/>
          </p:nvSpPr>
          <p:spPr>
            <a:xfrm>
              <a:off x="626128" y="2607021"/>
              <a:ext cx="2962643" cy="8240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9FE5D6-543F-4B8F-B555-A9470B5492AE}"/>
                </a:ext>
              </a:extLst>
            </p:cNvPr>
            <p:cNvSpPr txBox="1"/>
            <p:nvPr/>
          </p:nvSpPr>
          <p:spPr>
            <a:xfrm>
              <a:off x="546954" y="3427823"/>
              <a:ext cx="1467591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7483">
                <a:defRPr/>
              </a:pPr>
              <a:r>
                <a:rPr lang="ko-KR" altLang="en-US" sz="85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등록된 키워드 리스트</a:t>
              </a:r>
              <a:endParaRPr lang="en-US" altLang="ko-KR" sz="8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76F1909-EA4E-42EE-A3D5-83F66F785F70}"/>
                </a:ext>
              </a:extLst>
            </p:cNvPr>
            <p:cNvSpPr txBox="1"/>
            <p:nvPr/>
          </p:nvSpPr>
          <p:spPr>
            <a:xfrm>
              <a:off x="3564865" y="3417141"/>
              <a:ext cx="1162253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7483">
                <a:defRPr/>
              </a:pPr>
              <a:r>
                <a:rPr lang="ko-KR" altLang="en-US" sz="85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 효과 설정</a:t>
              </a:r>
              <a:endParaRPr lang="en-US" altLang="ko-KR" sz="8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9">
              <a:extLst>
                <a:ext uri="{FF2B5EF4-FFF2-40B4-BE49-F238E27FC236}">
                  <a16:creationId xmlns:a16="http://schemas.microsoft.com/office/drawing/2014/main" id="{443702D6-29E6-4C1A-8E50-7713D54D8A5F}"/>
                </a:ext>
              </a:extLst>
            </p:cNvPr>
            <p:cNvSpPr/>
            <p:nvPr/>
          </p:nvSpPr>
          <p:spPr>
            <a:xfrm>
              <a:off x="3626372" y="2607023"/>
              <a:ext cx="1039241" cy="82408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7" name="모서리가 둥근 직사각형 49">
              <a:extLst>
                <a:ext uri="{FF2B5EF4-FFF2-40B4-BE49-F238E27FC236}">
                  <a16:creationId xmlns:a16="http://schemas.microsoft.com/office/drawing/2014/main" id="{AAB266A8-EEF5-4256-9C15-8030E376A9B7}"/>
                </a:ext>
              </a:extLst>
            </p:cNvPr>
            <p:cNvSpPr/>
            <p:nvPr/>
          </p:nvSpPr>
          <p:spPr>
            <a:xfrm>
              <a:off x="553669" y="1855886"/>
              <a:ext cx="1467591" cy="263059"/>
            </a:xfrm>
            <a:prstGeom prst="roundRect">
              <a:avLst/>
            </a:prstGeom>
            <a:solidFill>
              <a:srgbClr val="0069B5"/>
            </a:solidFill>
            <a:ln w="38100">
              <a:noFill/>
              <a:miter lim="400000"/>
            </a:ln>
          </p:spPr>
          <p:txBody>
            <a:bodyPr lIns="41275" tIns="41275" rIns="41275" bIns="41275" anchor="ctr"/>
            <a:lstStyle/>
            <a:p>
              <a:pPr algn="ctr" defTabSz="8474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975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키워드 등록 관리 화면</a:t>
              </a: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5175862" y="2786033"/>
            <a:ext cx="4283376" cy="3415558"/>
            <a:chOff x="5076506" y="3372888"/>
            <a:chExt cx="4283376" cy="3415558"/>
          </a:xfrm>
        </p:grpSpPr>
        <p:pic>
          <p:nvPicPr>
            <p:cNvPr id="139" name="그림 20">
              <a:extLst>
                <a:ext uri="{FF2B5EF4-FFF2-40B4-BE49-F238E27FC236}">
                  <a16:creationId xmlns:a16="http://schemas.microsoft.com/office/drawing/2014/main" id="{E0F9C0D7-41D3-4EDD-897B-344F2611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17516" y="3662914"/>
              <a:ext cx="4229285" cy="25245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0" name="직사각형 21">
              <a:extLst>
                <a:ext uri="{FF2B5EF4-FFF2-40B4-BE49-F238E27FC236}">
                  <a16:creationId xmlns:a16="http://schemas.microsoft.com/office/drawing/2014/main" id="{45BF6FB3-F445-48C1-B5EF-7CA872310D04}"/>
                </a:ext>
              </a:extLst>
            </p:cNvPr>
            <p:cNvSpPr/>
            <p:nvPr/>
          </p:nvSpPr>
          <p:spPr>
            <a:xfrm>
              <a:off x="5185797" y="4444434"/>
              <a:ext cx="1106525" cy="167244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B9B8A2-DD45-44A4-AB8E-08FE32C8949F}"/>
                </a:ext>
              </a:extLst>
            </p:cNvPr>
            <p:cNvSpPr txBox="1"/>
            <p:nvPr/>
          </p:nvSpPr>
          <p:spPr>
            <a:xfrm>
              <a:off x="5076506" y="6313373"/>
              <a:ext cx="1283921" cy="23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7483">
                <a:defRPr/>
              </a:pPr>
              <a:r>
                <a:rPr lang="ko-KR" altLang="en-US" sz="85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모니터링 표출 </a:t>
              </a:r>
              <a:endParaRPr lang="en-US" altLang="ko-KR" sz="8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2" name="직사각형 24">
              <a:extLst>
                <a:ext uri="{FF2B5EF4-FFF2-40B4-BE49-F238E27FC236}">
                  <a16:creationId xmlns:a16="http://schemas.microsoft.com/office/drawing/2014/main" id="{579735D1-A5ED-444B-936C-FD5D835223AE}"/>
                </a:ext>
              </a:extLst>
            </p:cNvPr>
            <p:cNvSpPr/>
            <p:nvPr/>
          </p:nvSpPr>
          <p:spPr>
            <a:xfrm>
              <a:off x="5729254" y="5026841"/>
              <a:ext cx="506694" cy="24312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3" name="직사각형 25">
              <a:extLst>
                <a:ext uri="{FF2B5EF4-FFF2-40B4-BE49-F238E27FC236}">
                  <a16:creationId xmlns:a16="http://schemas.microsoft.com/office/drawing/2014/main" id="{29BCF120-4DF0-4194-BDAD-91BE74EB1EA7}"/>
                </a:ext>
              </a:extLst>
            </p:cNvPr>
            <p:cNvSpPr/>
            <p:nvPr/>
          </p:nvSpPr>
          <p:spPr>
            <a:xfrm>
              <a:off x="5204827" y="5026346"/>
              <a:ext cx="513640" cy="24562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144" name="직선 화살표 연결선 27">
              <a:extLst>
                <a:ext uri="{FF2B5EF4-FFF2-40B4-BE49-F238E27FC236}">
                  <a16:creationId xmlns:a16="http://schemas.microsoft.com/office/drawing/2014/main" id="{211920E1-F170-42FA-9F2A-2F44E06463D6}"/>
                </a:ext>
              </a:extLst>
            </p:cNvPr>
            <p:cNvCxnSpPr>
              <a:cxnSpLocks/>
            </p:cNvCxnSpPr>
            <p:nvPr/>
          </p:nvCxnSpPr>
          <p:spPr>
            <a:xfrm>
              <a:off x="5517968" y="5288539"/>
              <a:ext cx="982703" cy="1250619"/>
            </a:xfrm>
            <a:prstGeom prst="straightConnector1">
              <a:avLst/>
            </a:prstGeom>
            <a:ln w="12700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39259C3-22E6-42DB-9F5F-F273A719A622}"/>
                </a:ext>
              </a:extLst>
            </p:cNvPr>
            <p:cNvSpPr txBox="1"/>
            <p:nvPr/>
          </p:nvSpPr>
          <p:spPr>
            <a:xfrm>
              <a:off x="5947409" y="6542673"/>
              <a:ext cx="110652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7483">
                <a:defRPr/>
              </a:pPr>
              <a:r>
                <a:rPr lang="ko-KR" altLang="en-US" sz="85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endParaRPr lang="en-US" altLang="ko-KR" sz="8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63B311-1A8D-41FA-B2F0-17008A257D44}"/>
                </a:ext>
              </a:extLst>
            </p:cNvPr>
            <p:cNvSpPr txBox="1"/>
            <p:nvPr/>
          </p:nvSpPr>
          <p:spPr>
            <a:xfrm>
              <a:off x="6500671" y="6539158"/>
              <a:ext cx="1106525" cy="24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7483">
                <a:defRPr/>
              </a:pPr>
              <a:r>
                <a:rPr lang="ko-KR" altLang="en-US" sz="85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</a:t>
              </a:r>
              <a:endParaRPr lang="en-US" altLang="ko-KR" sz="8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7" name="직선 화살표 연결선 64">
              <a:extLst>
                <a:ext uri="{FF2B5EF4-FFF2-40B4-BE49-F238E27FC236}">
                  <a16:creationId xmlns:a16="http://schemas.microsoft.com/office/drawing/2014/main" id="{B6414590-50F0-4824-9351-923914735B1D}"/>
                </a:ext>
              </a:extLst>
            </p:cNvPr>
            <p:cNvCxnSpPr>
              <a:cxnSpLocks/>
              <a:endCxn id="146" idx="0"/>
            </p:cNvCxnSpPr>
            <p:nvPr/>
          </p:nvCxnSpPr>
          <p:spPr>
            <a:xfrm>
              <a:off x="5947711" y="5271070"/>
              <a:ext cx="1106223" cy="1268088"/>
            </a:xfrm>
            <a:prstGeom prst="straightConnector1">
              <a:avLst/>
            </a:prstGeom>
            <a:ln w="12700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35">
              <a:extLst>
                <a:ext uri="{FF2B5EF4-FFF2-40B4-BE49-F238E27FC236}">
                  <a16:creationId xmlns:a16="http://schemas.microsoft.com/office/drawing/2014/main" id="{398BBD7A-22B2-42AE-844B-021FDF0E0F19}"/>
                </a:ext>
              </a:extLst>
            </p:cNvPr>
            <p:cNvSpPr/>
            <p:nvPr/>
          </p:nvSpPr>
          <p:spPr>
            <a:xfrm>
              <a:off x="6954843" y="3969962"/>
              <a:ext cx="2405039" cy="230622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D6BC69B-E4B7-40E8-AFB1-E7230EBB2564}"/>
                </a:ext>
              </a:extLst>
            </p:cNvPr>
            <p:cNvSpPr txBox="1"/>
            <p:nvPr/>
          </p:nvSpPr>
          <p:spPr>
            <a:xfrm>
              <a:off x="7351756" y="4145896"/>
              <a:ext cx="1833568" cy="23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7483">
                <a:defRPr/>
              </a:pPr>
              <a:r>
                <a:rPr lang="ko-KR" altLang="en-US" sz="850" dirty="0" err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조직도별</a:t>
              </a:r>
              <a:r>
                <a:rPr lang="en-US" altLang="ko-KR" sz="85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5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모니터링</a:t>
              </a:r>
              <a:endParaRPr lang="en-US" altLang="ko-KR" sz="8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0" name="모서리가 둥근 직사각형 49">
              <a:extLst>
                <a:ext uri="{FF2B5EF4-FFF2-40B4-BE49-F238E27FC236}">
                  <a16:creationId xmlns:a16="http://schemas.microsoft.com/office/drawing/2014/main" id="{46D2FBD3-CABF-465F-9E37-660A4D53C9E6}"/>
                </a:ext>
              </a:extLst>
            </p:cNvPr>
            <p:cNvSpPr/>
            <p:nvPr/>
          </p:nvSpPr>
          <p:spPr>
            <a:xfrm>
              <a:off x="7640650" y="3372888"/>
              <a:ext cx="1719232" cy="263059"/>
            </a:xfrm>
            <a:prstGeom prst="roundRect">
              <a:avLst/>
            </a:prstGeom>
            <a:solidFill>
              <a:srgbClr val="0069B5"/>
            </a:solidFill>
            <a:ln w="38100">
              <a:noFill/>
              <a:miter lim="400000"/>
            </a:ln>
          </p:spPr>
          <p:txBody>
            <a:bodyPr lIns="41275" tIns="41275" rIns="41275" bIns="41275" anchor="ctr"/>
            <a:lstStyle/>
            <a:p>
              <a:pPr algn="ctr" defTabSz="8474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975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실시간 모니터링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02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712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무중단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실시간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STT, AI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 지식베이스 구축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1893916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One-Stop KMS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지식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연계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04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37" name="그룹 236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238" name="직선 연결선 237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직각 삼각형 238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40" name="한쪽 모서리가 잘린 사각형 239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533098" y="1635069"/>
              <a:ext cx="277175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기존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KMS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자료중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상담사를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 위한 전문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Q&amp;A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정보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구축 및 기계독해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(MRC)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이용한 실시간 답변 생성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pic>
          <p:nvPicPr>
            <p:cNvPr id="242" name="그림 241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sp>
        <p:nvSpPr>
          <p:cNvPr id="481" name="직사각형 480"/>
          <p:cNvSpPr/>
          <p:nvPr/>
        </p:nvSpPr>
        <p:spPr bwMode="auto">
          <a:xfrm>
            <a:off x="2986501" y="2939234"/>
            <a:ext cx="3252062" cy="2890237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82" name="TextBox 97"/>
          <p:cNvSpPr txBox="1">
            <a:spLocks noChangeArrowheads="1"/>
          </p:cNvSpPr>
          <p:nvPr/>
        </p:nvSpPr>
        <p:spPr bwMode="auto">
          <a:xfrm>
            <a:off x="5218979" y="3537818"/>
            <a:ext cx="883704" cy="22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ko-KR"/>
            </a:defPPr>
            <a:lvl1pPr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79" b="0" i="0" u="none" strike="noStrike" kern="0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Infochatter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83" name="그룹 482"/>
          <p:cNvGrpSpPr/>
          <p:nvPr/>
        </p:nvGrpSpPr>
        <p:grpSpPr>
          <a:xfrm>
            <a:off x="5310132" y="2957069"/>
            <a:ext cx="720048" cy="615757"/>
            <a:chOff x="8352492" y="4416641"/>
            <a:chExt cx="1034255" cy="1051191"/>
          </a:xfrm>
        </p:grpSpPr>
        <p:pic>
          <p:nvPicPr>
            <p:cNvPr id="565" name="Picture 6" descr="https://static.thenounproject.com/png/3154447-200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2492" y="4548041"/>
              <a:ext cx="919791" cy="91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6" name="Picture 16" descr="Chatbot Icon 3105589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3488" y="4416641"/>
              <a:ext cx="413259" cy="52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4" name="U자형 화살표 483"/>
          <p:cNvSpPr/>
          <p:nvPr/>
        </p:nvSpPr>
        <p:spPr>
          <a:xfrm rot="16200000">
            <a:off x="2406142" y="4298568"/>
            <a:ext cx="2098813" cy="299433"/>
          </a:xfrm>
          <a:prstGeom prst="uturnArrow">
            <a:avLst>
              <a:gd name="adj1" fmla="val 30029"/>
              <a:gd name="adj2" fmla="val 25000"/>
              <a:gd name="adj3" fmla="val 54776"/>
              <a:gd name="adj4" fmla="val 50000"/>
              <a:gd name="adj5" fmla="val 100000"/>
            </a:avLst>
          </a:prstGeom>
          <a:gradFill>
            <a:gsLst>
              <a:gs pos="0">
                <a:srgbClr val="A6A6A6"/>
              </a:gs>
              <a:gs pos="100000">
                <a:srgbClr val="D9D9D9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85" name="오른쪽 화살표 484"/>
          <p:cNvSpPr/>
          <p:nvPr/>
        </p:nvSpPr>
        <p:spPr>
          <a:xfrm>
            <a:off x="2241244" y="3199168"/>
            <a:ext cx="641829" cy="274293"/>
          </a:xfrm>
          <a:prstGeom prst="rightArrow">
            <a:avLst/>
          </a:prstGeom>
          <a:solidFill>
            <a:srgbClr val="A6A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486" name="Picture 6" descr="https://static.thenounproject.com/png/3154447-200.png"/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4" y="3027529"/>
            <a:ext cx="640358" cy="53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7" name="Picture 4" descr="https://d30y9cdsu7xlg0.cloudfront.net/png/1159210-200.png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t="13284" r="21512" b="12236"/>
          <a:stretch/>
        </p:blipFill>
        <p:spPr bwMode="auto">
          <a:xfrm>
            <a:off x="4021624" y="3003005"/>
            <a:ext cx="356528" cy="3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8" name="오른쪽 화살표 487"/>
          <p:cNvSpPr/>
          <p:nvPr/>
        </p:nvSpPr>
        <p:spPr>
          <a:xfrm>
            <a:off x="4691260" y="3102759"/>
            <a:ext cx="596423" cy="274293"/>
          </a:xfrm>
          <a:prstGeom prst="rightArrow">
            <a:avLst/>
          </a:prstGeom>
          <a:solidFill>
            <a:srgbClr val="A6A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89" name="오른쪽 화살표 488"/>
          <p:cNvSpPr/>
          <p:nvPr/>
        </p:nvSpPr>
        <p:spPr>
          <a:xfrm>
            <a:off x="6448309" y="3120072"/>
            <a:ext cx="596423" cy="332668"/>
          </a:xfrm>
          <a:prstGeom prst="rightArrow">
            <a:avLst/>
          </a:prstGeom>
          <a:solidFill>
            <a:srgbClr val="A6A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90" name="TextBox 97"/>
          <p:cNvSpPr txBox="1">
            <a:spLocks noChangeArrowheads="1"/>
          </p:cNvSpPr>
          <p:nvPr/>
        </p:nvSpPr>
        <p:spPr bwMode="auto">
          <a:xfrm>
            <a:off x="3673616" y="3560932"/>
            <a:ext cx="485609" cy="14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ko-KR"/>
            </a:defPPr>
            <a:lvl1pPr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79" b="0" i="0" u="none" strike="noStrike" kern="0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지식저장소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1" name="TextBox 97"/>
          <p:cNvSpPr txBox="1">
            <a:spLocks noChangeArrowheads="1"/>
          </p:cNvSpPr>
          <p:nvPr/>
        </p:nvSpPr>
        <p:spPr bwMode="auto">
          <a:xfrm>
            <a:off x="3322572" y="4612726"/>
            <a:ext cx="1217641" cy="22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ko-KR"/>
            </a:defPPr>
            <a:lvl1pPr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79" b="0" i="0" u="none" strike="noStrike" kern="0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지식 변경 사항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2" name="오른쪽 화살표 491"/>
          <p:cNvSpPr/>
          <p:nvPr/>
        </p:nvSpPr>
        <p:spPr>
          <a:xfrm rot="5400000">
            <a:off x="3789322" y="3745262"/>
            <a:ext cx="284146" cy="286235"/>
          </a:xfrm>
          <a:prstGeom prst="rightArrow">
            <a:avLst/>
          </a:prstGeom>
          <a:solidFill>
            <a:srgbClr val="A6A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93" name="오른쪽 화살표 492"/>
          <p:cNvSpPr/>
          <p:nvPr/>
        </p:nvSpPr>
        <p:spPr>
          <a:xfrm rot="5400000">
            <a:off x="3789322" y="4799612"/>
            <a:ext cx="284146" cy="286235"/>
          </a:xfrm>
          <a:prstGeom prst="rightArrow">
            <a:avLst/>
          </a:prstGeom>
          <a:solidFill>
            <a:srgbClr val="A6A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94" name="TextBox 97"/>
          <p:cNvSpPr txBox="1">
            <a:spLocks noChangeArrowheads="1"/>
          </p:cNvSpPr>
          <p:nvPr/>
        </p:nvSpPr>
        <p:spPr bwMode="auto">
          <a:xfrm>
            <a:off x="1930748" y="2832606"/>
            <a:ext cx="1121844" cy="36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ko-KR"/>
            </a:defPPr>
            <a:lvl1pPr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79" b="0" i="0" u="none" strike="noStrike" kern="0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 주기로 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업데이트</a:t>
            </a:r>
          </a:p>
        </p:txBody>
      </p:sp>
      <p:pic>
        <p:nvPicPr>
          <p:cNvPr id="495" name="Picture 2" descr="Send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492" y="3099465"/>
            <a:ext cx="355859" cy="29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6" name="Picture 2" descr="System Information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42" y="2849998"/>
            <a:ext cx="943677" cy="9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7" name="직사각형 176"/>
          <p:cNvSpPr>
            <a:spLocks noChangeArrowheads="1"/>
          </p:cNvSpPr>
          <p:nvPr/>
        </p:nvSpPr>
        <p:spPr bwMode="auto">
          <a:xfrm>
            <a:off x="778237" y="3794995"/>
            <a:ext cx="1519157" cy="31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통합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KMS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kumimoji="0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카드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캐피탈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0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98" name="Picture 6" descr="User Manual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59" y="3072084"/>
            <a:ext cx="641186" cy="62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9" name="U자형 화살표 498"/>
          <p:cNvSpPr/>
          <p:nvPr/>
        </p:nvSpPr>
        <p:spPr>
          <a:xfrm rot="5400000">
            <a:off x="3460399" y="4265727"/>
            <a:ext cx="2098813" cy="299433"/>
          </a:xfrm>
          <a:prstGeom prst="uturnArrow">
            <a:avLst>
              <a:gd name="adj1" fmla="val 30029"/>
              <a:gd name="adj2" fmla="val 25000"/>
              <a:gd name="adj3" fmla="val 54776"/>
              <a:gd name="adj4" fmla="val 50000"/>
              <a:gd name="adj5" fmla="val 100000"/>
            </a:avLst>
          </a:prstGeom>
          <a:gradFill>
            <a:gsLst>
              <a:gs pos="0">
                <a:srgbClr val="A6A6A6"/>
              </a:gs>
              <a:gs pos="100000">
                <a:srgbClr val="D9D9D9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500" name="Picture 2" descr="New Document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177" y="4088017"/>
            <a:ext cx="510611" cy="5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" name="Picture 2" descr="New Document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651" y="4185833"/>
            <a:ext cx="430638" cy="42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" name="Picture 6" descr="Chang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0689">
            <a:off x="3891685" y="4037936"/>
            <a:ext cx="368406" cy="3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3" name="Picture 4" descr="New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20" y="4114692"/>
            <a:ext cx="262011" cy="2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4" name="Picture 8" descr="Statistics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79" y="4182318"/>
            <a:ext cx="354084" cy="3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97"/>
          <p:cNvSpPr txBox="1">
            <a:spLocks noChangeArrowheads="1"/>
          </p:cNvSpPr>
          <p:nvPr/>
        </p:nvSpPr>
        <p:spPr bwMode="auto">
          <a:xfrm>
            <a:off x="4802404" y="4408147"/>
            <a:ext cx="970889" cy="22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ko-KR"/>
            </a:defPPr>
            <a:lvl1pPr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79" b="0" i="0" u="none" strike="noStrike" kern="0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endParaRPr kumimoji="0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일단위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업데이트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06" name="그룹 505"/>
          <p:cNvGrpSpPr/>
          <p:nvPr/>
        </p:nvGrpSpPr>
        <p:grpSpPr>
          <a:xfrm>
            <a:off x="965809" y="4288743"/>
            <a:ext cx="1291351" cy="1522185"/>
            <a:chOff x="569649" y="4159931"/>
            <a:chExt cx="1998754" cy="2177702"/>
          </a:xfrm>
        </p:grpSpPr>
        <p:sp>
          <p:nvSpPr>
            <p:cNvPr id="555" name="모서리가 둥근 직사각형 554"/>
            <p:cNvSpPr/>
            <p:nvPr/>
          </p:nvSpPr>
          <p:spPr bwMode="auto">
            <a:xfrm>
              <a:off x="574654" y="4426276"/>
              <a:ext cx="1992024" cy="1911357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anchor="ctr"/>
            <a:lstStyle/>
            <a:p>
              <a:pPr marL="109657" marR="0" lvl="0" indent="-109657" algn="ctr" defTabSz="112577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40000"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pic>
          <p:nvPicPr>
            <p:cNvPr id="556" name="Picture 10" descr="https://d30y9cdsu7xlg0.cloudfront.net/png/607340-200.png"/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46" y="4714572"/>
              <a:ext cx="380265" cy="352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7" name="Picture 18" descr="https://d30y9cdsu7xlg0.cloudfront.net/png/1028855-200.png"/>
            <p:cNvPicPr>
              <a:picLocks noChangeAspect="1" noChangeArrowheads="1"/>
            </p:cNvPicPr>
            <p:nvPr/>
          </p:nvPicPr>
          <p:blipFill>
            <a:blip r:embed="rId1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811" y="4714572"/>
              <a:ext cx="380265" cy="352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8" name="Picture 20" descr="https://d30y9cdsu7xlg0.cloudfront.net/png/358077-200.png"/>
            <p:cNvPicPr>
              <a:picLocks noChangeAspect="1" noChangeArrowheads="1"/>
            </p:cNvPicPr>
            <p:nvPr/>
          </p:nvPicPr>
          <p:blipFill>
            <a:blip r:embed="rId1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252" y="4714572"/>
              <a:ext cx="380265" cy="352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59" name="직선 연결선 558"/>
            <p:cNvCxnSpPr/>
            <p:nvPr/>
          </p:nvCxnSpPr>
          <p:spPr>
            <a:xfrm>
              <a:off x="569649" y="4291174"/>
              <a:ext cx="1998754" cy="0"/>
            </a:xfrm>
            <a:prstGeom prst="line">
              <a:avLst/>
            </a:prstGeom>
            <a:noFill/>
            <a:ln w="254000" cap="flat" cmpd="sng" algn="ctr">
              <a:solidFill>
                <a:srgbClr val="67C6DD"/>
              </a:solidFill>
              <a:prstDash val="solid"/>
              <a:miter lim="800000"/>
            </a:ln>
            <a:effectLst/>
          </p:spPr>
        </p:cxnSp>
        <p:sp>
          <p:nvSpPr>
            <p:cNvPr id="560" name="TextBox 559"/>
            <p:cNvSpPr txBox="1"/>
            <p:nvPr/>
          </p:nvSpPr>
          <p:spPr>
            <a:xfrm>
              <a:off x="789302" y="4159931"/>
              <a:ext cx="1479351" cy="278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2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내부 데이터 소스 </a:t>
              </a:r>
            </a:p>
          </p:txBody>
        </p:sp>
        <p:pic>
          <p:nvPicPr>
            <p:cNvPr id="561" name="그림 560"/>
            <p:cNvPicPr>
              <a:picLocks noChangeAspect="1"/>
            </p:cNvPicPr>
            <p:nvPr/>
          </p:nvPicPr>
          <p:blipFill>
            <a:blip r:embed="rId1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776" y="4181527"/>
              <a:ext cx="191222" cy="219702"/>
            </a:xfrm>
            <a:prstGeom prst="rect">
              <a:avLst/>
            </a:prstGeom>
          </p:spPr>
        </p:pic>
        <p:cxnSp>
          <p:nvCxnSpPr>
            <p:cNvPr id="562" name="직선 연결선 561"/>
            <p:cNvCxnSpPr/>
            <p:nvPr/>
          </p:nvCxnSpPr>
          <p:spPr>
            <a:xfrm>
              <a:off x="717285" y="4551640"/>
              <a:ext cx="1691254" cy="0"/>
            </a:xfrm>
            <a:prstGeom prst="line">
              <a:avLst/>
            </a:prstGeom>
            <a:noFill/>
            <a:ln w="15875" cap="flat" cmpd="sng" algn="ctr">
              <a:solidFill>
                <a:srgbClr val="67C6DD"/>
              </a:solidFill>
              <a:prstDash val="solid"/>
              <a:miter lim="800000"/>
            </a:ln>
            <a:effectLst/>
          </p:spPr>
        </p:cxnSp>
        <p:cxnSp>
          <p:nvCxnSpPr>
            <p:cNvPr id="563" name="직선 연결선 562"/>
            <p:cNvCxnSpPr/>
            <p:nvPr/>
          </p:nvCxnSpPr>
          <p:spPr>
            <a:xfrm>
              <a:off x="727970" y="6284057"/>
              <a:ext cx="1729691" cy="0"/>
            </a:xfrm>
            <a:prstGeom prst="line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64" name="TextBox 48"/>
            <p:cNvSpPr txBox="1">
              <a:spLocks noChangeArrowheads="1"/>
            </p:cNvSpPr>
            <p:nvPr/>
          </p:nvSpPr>
          <p:spPr bwMode="auto">
            <a:xfrm>
              <a:off x="717825" y="5104571"/>
              <a:ext cx="1739176" cy="993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32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통합 </a:t>
              </a:r>
              <a:r>
                <a:rPr kumimoji="1" lang="en-US" altLang="ko-KR" sz="7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KMS-</a:t>
              </a:r>
              <a:r>
                <a:rPr kumimoji="1" lang="ko-KR" altLang="en-US" sz="7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업무 </a:t>
              </a:r>
              <a:r>
                <a:rPr kumimoji="1" lang="ko-KR" altLang="en-US" sz="700" b="0" i="0" u="none" strike="noStrike" kern="0" cap="none" spc="0" normalizeH="0" baseline="0" noProof="0" dirty="0" err="1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메뉴얼</a:t>
              </a:r>
              <a:r>
                <a:rPr kumimoji="1" lang="en-US" altLang="ko-KR" sz="7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32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상품정보</a:t>
              </a:r>
              <a:r>
                <a:rPr kumimoji="1" lang="en-US" altLang="ko-KR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, </a:t>
              </a:r>
              <a:r>
                <a:rPr kumimoji="1" lang="ko-KR" altLang="en-US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약관</a:t>
              </a:r>
              <a:r>
                <a:rPr kumimoji="1" lang="en-US" altLang="ko-KR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, </a:t>
              </a:r>
              <a:r>
                <a:rPr kumimoji="1" lang="ko-KR" altLang="en-US" sz="700" b="0" i="0" u="none" strike="noStrike" kern="0" cap="none" spc="0" normalizeH="0" baseline="0" noProof="0" dirty="0" err="1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기사자료</a:t>
              </a:r>
              <a:r>
                <a:rPr kumimoji="1" lang="en-US" altLang="ko-KR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32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관련 규정</a:t>
              </a:r>
              <a:r>
                <a:rPr kumimoji="1" lang="en-US" altLang="ko-KR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/</a:t>
              </a:r>
              <a:r>
                <a:rPr kumimoji="1" lang="ko-KR" altLang="en-US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지침 및 </a:t>
              </a:r>
              <a:r>
                <a:rPr kumimoji="1" lang="ko-KR" altLang="en-US" sz="700" b="0" i="0" u="none" strike="noStrike" kern="0" cap="none" spc="0" normalizeH="0" baseline="0" noProof="0" dirty="0" err="1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상담정보</a:t>
              </a:r>
              <a:endParaRPr kumimoji="0" lang="en-US" altLang="ko-KR" sz="700" b="0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anose="02030600000101010101" pitchFamily="18" charset="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32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한컴바탕" panose="02030600000101010101" pitchFamily="18" charset="2"/>
                </a:rPr>
                <a:t>(</a:t>
              </a:r>
              <a:r>
                <a:rPr kumimoji="0" lang="ko-KR" altLang="en-US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한컴바탕" panose="02030600000101010101" pitchFamily="18" charset="2"/>
                </a:rPr>
                <a:t>정형</a:t>
              </a:r>
              <a:r>
                <a:rPr kumimoji="0" lang="en-US" altLang="ko-KR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한컴바탕" panose="02030600000101010101" pitchFamily="18" charset="2"/>
                </a:rPr>
                <a:t>/</a:t>
              </a:r>
              <a:r>
                <a:rPr kumimoji="0" lang="ko-KR" altLang="en-US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한컴바탕" panose="02030600000101010101" pitchFamily="18" charset="2"/>
                </a:rPr>
                <a:t>비정형 데이터 원문</a:t>
              </a:r>
              <a:r>
                <a:rPr kumimoji="0" lang="en-US" altLang="ko-KR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한컴바탕" panose="02030600000101010101" pitchFamily="18" charset="2"/>
                </a:rPr>
                <a:t>)</a:t>
              </a:r>
              <a:endParaRPr kumimoji="1" lang="en-US" altLang="ko-KR" sz="700" b="0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07" name="그룹 506"/>
          <p:cNvGrpSpPr/>
          <p:nvPr/>
        </p:nvGrpSpPr>
        <p:grpSpPr>
          <a:xfrm>
            <a:off x="3624924" y="5152274"/>
            <a:ext cx="765560" cy="651893"/>
            <a:chOff x="3553853" y="4690498"/>
            <a:chExt cx="1111842" cy="960162"/>
          </a:xfrm>
        </p:grpSpPr>
        <p:pic>
          <p:nvPicPr>
            <p:cNvPr id="550" name="그림 549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616" y="4694366"/>
              <a:ext cx="872431" cy="951351"/>
            </a:xfrm>
            <a:prstGeom prst="rect">
              <a:avLst/>
            </a:prstGeom>
            <a:noFill/>
          </p:spPr>
        </p:pic>
        <p:sp>
          <p:nvSpPr>
            <p:cNvPr id="551" name="모서리가 둥근 직사각형 550"/>
            <p:cNvSpPr/>
            <p:nvPr/>
          </p:nvSpPr>
          <p:spPr>
            <a:xfrm>
              <a:off x="3555965" y="4690498"/>
              <a:ext cx="1109730" cy="317463"/>
            </a:xfrm>
            <a:prstGeom prst="round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Q&amp;A Set</a:t>
              </a:r>
              <a:endPara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52" name="모서리가 둥근 직사각형 551"/>
            <p:cNvSpPr/>
            <p:nvPr/>
          </p:nvSpPr>
          <p:spPr>
            <a:xfrm>
              <a:off x="3553853" y="4934611"/>
              <a:ext cx="1109730" cy="224293"/>
            </a:xfrm>
            <a:prstGeom prst="round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질문</a:t>
              </a:r>
              <a:r>
                <a:rPr kumimoji="0" lang="en-US" altLang="ko-KR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대표</a:t>
              </a:r>
              <a:r>
                <a:rPr kumimoji="0" lang="en-US" altLang="ko-KR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유사</a:t>
              </a:r>
              <a:r>
                <a:rPr kumimoji="0" lang="en-US" altLang="ko-KR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53" name="모서리가 둥근 직사각형 552"/>
            <p:cNvSpPr/>
            <p:nvPr/>
          </p:nvSpPr>
          <p:spPr>
            <a:xfrm>
              <a:off x="3685437" y="5179693"/>
              <a:ext cx="849584" cy="224293"/>
            </a:xfrm>
            <a:prstGeom prst="round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답변</a:t>
              </a:r>
            </a:p>
          </p:txBody>
        </p:sp>
        <p:sp>
          <p:nvSpPr>
            <p:cNvPr id="554" name="모서리가 둥근 직사각형 553"/>
            <p:cNvSpPr/>
            <p:nvPr/>
          </p:nvSpPr>
          <p:spPr>
            <a:xfrm>
              <a:off x="3673414" y="5426367"/>
              <a:ext cx="849584" cy="224293"/>
            </a:xfrm>
            <a:prstGeom prst="round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의도</a:t>
              </a:r>
            </a:p>
          </p:txBody>
        </p:sp>
      </p:grpSp>
      <p:sp>
        <p:nvSpPr>
          <p:cNvPr id="508" name="TextBox 48"/>
          <p:cNvSpPr txBox="1">
            <a:spLocks noChangeArrowheads="1"/>
          </p:cNvSpPr>
          <p:nvPr/>
        </p:nvSpPr>
        <p:spPr bwMode="auto">
          <a:xfrm>
            <a:off x="4290291" y="5484449"/>
            <a:ext cx="1145426" cy="19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질의응답 데이터 활용</a:t>
            </a:r>
          </a:p>
        </p:txBody>
      </p:sp>
      <p:sp>
        <p:nvSpPr>
          <p:cNvPr id="509" name="굽은 화살표 508"/>
          <p:cNvSpPr/>
          <p:nvPr/>
        </p:nvSpPr>
        <p:spPr bwMode="auto">
          <a:xfrm flipV="1">
            <a:off x="1555621" y="5819225"/>
            <a:ext cx="4694344" cy="472439"/>
          </a:xfrm>
          <a:prstGeom prst="bentArrow">
            <a:avLst>
              <a:gd name="adj1" fmla="val 25000"/>
              <a:gd name="adj2" fmla="val 17678"/>
              <a:gd name="adj3" fmla="val 25000"/>
              <a:gd name="adj4" fmla="val 43750"/>
            </a:avLst>
          </a:prstGeom>
          <a:gradFill>
            <a:gsLst>
              <a:gs pos="0">
                <a:srgbClr val="A6A6A6"/>
              </a:gs>
              <a:gs pos="100000">
                <a:srgbClr val="D9D9D9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10" name="오른쪽 화살표 509"/>
          <p:cNvSpPr/>
          <p:nvPr/>
        </p:nvSpPr>
        <p:spPr>
          <a:xfrm rot="16200000">
            <a:off x="7766929" y="4117094"/>
            <a:ext cx="248271" cy="473811"/>
          </a:xfrm>
          <a:prstGeom prst="rightArrow">
            <a:avLst/>
          </a:prstGeom>
          <a:solidFill>
            <a:srgbClr val="A6A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grpSp>
        <p:nvGrpSpPr>
          <p:cNvPr id="511" name="그룹 510"/>
          <p:cNvGrpSpPr/>
          <p:nvPr/>
        </p:nvGrpSpPr>
        <p:grpSpPr>
          <a:xfrm>
            <a:off x="6365996" y="4550958"/>
            <a:ext cx="2880897" cy="1829343"/>
            <a:chOff x="6319712" y="4222840"/>
            <a:chExt cx="2880897" cy="2246727"/>
          </a:xfrm>
        </p:grpSpPr>
        <p:grpSp>
          <p:nvGrpSpPr>
            <p:cNvPr id="519" name="그룹 518"/>
            <p:cNvGrpSpPr/>
            <p:nvPr/>
          </p:nvGrpSpPr>
          <p:grpSpPr>
            <a:xfrm>
              <a:off x="6334687" y="4222840"/>
              <a:ext cx="2865922" cy="2246727"/>
              <a:chOff x="6434210" y="4407859"/>
              <a:chExt cx="3328204" cy="1935696"/>
            </a:xfrm>
          </p:grpSpPr>
          <p:sp>
            <p:nvSpPr>
              <p:cNvPr id="548" name="직사각형 547"/>
              <p:cNvSpPr/>
              <p:nvPr/>
            </p:nvSpPr>
            <p:spPr bwMode="auto">
              <a:xfrm>
                <a:off x="6437939" y="4595848"/>
                <a:ext cx="3324475" cy="1747707"/>
              </a:xfrm>
              <a:prstGeom prst="rect">
                <a:avLst/>
              </a:prstGeom>
              <a:solidFill>
                <a:srgbClr val="F2F2F2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>
                <a:sp3d>
                  <a:bevelT w="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 bwMode="auto">
              <a:xfrm>
                <a:off x="6434210" y="4407859"/>
                <a:ext cx="3328204" cy="224277"/>
              </a:xfrm>
              <a:prstGeom prst="rect">
                <a:avLst/>
              </a:prstGeom>
              <a:solidFill>
                <a:srgbClr val="3A90B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>
                <a:sp3d>
                  <a:bevelT w="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-3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MRC </a:t>
                </a:r>
                <a:r>
                  <a:rPr kumimoji="0" lang="ko-KR" altLang="en-US" sz="1050" b="1" i="0" u="none" strike="noStrike" kern="0" cap="none" spc="-3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기반 답변 생성</a:t>
                </a:r>
                <a:endParaRPr kumimoji="0" lang="ko-KR" altLang="en-US" sz="1050" b="1" i="0" u="none" strike="noStrike" kern="0" cap="none" spc="-3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sp>
          <p:nvSpPr>
            <p:cNvPr id="520" name="직사각형 519"/>
            <p:cNvSpPr/>
            <p:nvPr/>
          </p:nvSpPr>
          <p:spPr>
            <a:xfrm>
              <a:off x="6375277" y="4739703"/>
              <a:ext cx="1137014" cy="67371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1" name="양쪽 모서리가 잘린 사각형 520"/>
            <p:cNvSpPr/>
            <p:nvPr/>
          </p:nvSpPr>
          <p:spPr>
            <a:xfrm>
              <a:off x="6384078" y="4495690"/>
              <a:ext cx="1126347" cy="264633"/>
            </a:xfrm>
            <a:prstGeom prst="snip2SameRect">
              <a:avLst/>
            </a:prstGeom>
            <a:solidFill>
              <a:srgbClr val="4454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KMS 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정형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비정형 </a:t>
              </a:r>
              <a:endPara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원문데이터</a:t>
              </a:r>
              <a:endParaRPr kumimoji="0" lang="ko-KR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>
              <a:off x="8040022" y="4678606"/>
              <a:ext cx="1094146" cy="68830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3" name="양쪽 모서리가 잘린 사각형 522"/>
            <p:cNvSpPr/>
            <p:nvPr/>
          </p:nvSpPr>
          <p:spPr>
            <a:xfrm>
              <a:off x="8051503" y="4508640"/>
              <a:ext cx="1082666" cy="264633"/>
            </a:xfrm>
            <a:prstGeom prst="snip2SameRect">
              <a:avLst/>
            </a:prstGeom>
            <a:solidFill>
              <a:srgbClr val="4454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검색 결과 </a:t>
              </a:r>
              <a:r>
                <a: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Top 5</a:t>
              </a: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24" name="직사각형 523"/>
            <p:cNvSpPr/>
            <p:nvPr/>
          </p:nvSpPr>
          <p:spPr>
            <a:xfrm>
              <a:off x="6398484" y="5726014"/>
              <a:ext cx="838803" cy="65314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5" name="양쪽 모서리가 잘린 사각형 524"/>
            <p:cNvSpPr/>
            <p:nvPr/>
          </p:nvSpPr>
          <p:spPr>
            <a:xfrm>
              <a:off x="6407285" y="5556047"/>
              <a:ext cx="830002" cy="264633"/>
            </a:xfrm>
            <a:prstGeom prst="snip2SameRect">
              <a:avLst/>
            </a:prstGeom>
            <a:solidFill>
              <a:srgbClr val="4454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정답 선택</a:t>
              </a:r>
              <a:r>
                <a: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26" name="직사각형 525"/>
            <p:cNvSpPr/>
            <p:nvPr/>
          </p:nvSpPr>
          <p:spPr>
            <a:xfrm>
              <a:off x="7512292" y="5726014"/>
              <a:ext cx="1630678" cy="65314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7" name="양쪽 모서리가 잘린 사각형 526"/>
            <p:cNvSpPr/>
            <p:nvPr/>
          </p:nvSpPr>
          <p:spPr>
            <a:xfrm>
              <a:off x="7529402" y="5556047"/>
              <a:ext cx="1613568" cy="264633"/>
            </a:xfrm>
            <a:prstGeom prst="snip2SameRect">
              <a:avLst/>
            </a:prstGeom>
            <a:solidFill>
              <a:srgbClr val="4454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MRC 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알고리즘 분석</a:t>
              </a:r>
              <a:r>
                <a: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28" name="오른쪽 화살표 527"/>
            <p:cNvSpPr/>
            <p:nvPr/>
          </p:nvSpPr>
          <p:spPr>
            <a:xfrm>
              <a:off x="7649625" y="4711455"/>
              <a:ext cx="329743" cy="311303"/>
            </a:xfrm>
            <a:prstGeom prst="rightArrow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529" name="TextBox 97"/>
            <p:cNvSpPr txBox="1">
              <a:spLocks noChangeArrowheads="1"/>
            </p:cNvSpPr>
            <p:nvPr/>
          </p:nvSpPr>
          <p:spPr bwMode="auto">
            <a:xfrm>
              <a:off x="7551208" y="5065954"/>
              <a:ext cx="476101" cy="274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9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검색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530" name="그룹 529"/>
            <p:cNvGrpSpPr/>
            <p:nvPr/>
          </p:nvGrpSpPr>
          <p:grpSpPr>
            <a:xfrm>
              <a:off x="8149105" y="4796851"/>
              <a:ext cx="952579" cy="388558"/>
              <a:chOff x="8853340" y="4704229"/>
              <a:chExt cx="859679" cy="510394"/>
            </a:xfrm>
          </p:grpSpPr>
          <p:pic>
            <p:nvPicPr>
              <p:cNvPr id="543" name="그림 542">
                <a:extLst>
                  <a:ext uri="{FF2B5EF4-FFF2-40B4-BE49-F238E27FC236}">
                    <a16:creationId xmlns:a16="http://schemas.microsoft.com/office/drawing/2014/main" id="{76DE1DD9-48B2-4299-8CD9-04C2C8166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t="16649"/>
              <a:stretch/>
            </p:blipFill>
            <p:spPr>
              <a:xfrm>
                <a:off x="8853340" y="4704229"/>
                <a:ext cx="436087" cy="29757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65000"/>
                  </a:sys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44" name="그림 543">
                <a:extLst>
                  <a:ext uri="{FF2B5EF4-FFF2-40B4-BE49-F238E27FC236}">
                    <a16:creationId xmlns:a16="http://schemas.microsoft.com/office/drawing/2014/main" id="{76DE1DD9-48B2-4299-8CD9-04C2C8166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t="16649"/>
              <a:stretch/>
            </p:blipFill>
            <p:spPr>
              <a:xfrm>
                <a:off x="8937795" y="4751826"/>
                <a:ext cx="436087" cy="29757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65000"/>
                  </a:sys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45" name="그림 544">
                <a:extLst>
                  <a:ext uri="{FF2B5EF4-FFF2-40B4-BE49-F238E27FC236}">
                    <a16:creationId xmlns:a16="http://schemas.microsoft.com/office/drawing/2014/main" id="{76DE1DD9-48B2-4299-8CD9-04C2C8166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t="16649"/>
              <a:stretch/>
            </p:blipFill>
            <p:spPr>
              <a:xfrm>
                <a:off x="9035945" y="4806756"/>
                <a:ext cx="436087" cy="29757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65000"/>
                  </a:sys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46" name="그림 545">
                <a:extLst>
                  <a:ext uri="{FF2B5EF4-FFF2-40B4-BE49-F238E27FC236}">
                    <a16:creationId xmlns:a16="http://schemas.microsoft.com/office/drawing/2014/main" id="{76DE1DD9-48B2-4299-8CD9-04C2C8166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t="16649"/>
              <a:stretch/>
            </p:blipFill>
            <p:spPr>
              <a:xfrm>
                <a:off x="9158460" y="4857092"/>
                <a:ext cx="436087" cy="29757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65000"/>
                  </a:sys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47" name="그림 546">
                <a:extLst>
                  <a:ext uri="{FF2B5EF4-FFF2-40B4-BE49-F238E27FC236}">
                    <a16:creationId xmlns:a16="http://schemas.microsoft.com/office/drawing/2014/main" id="{76DE1DD9-48B2-4299-8CD9-04C2C8166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t="16649"/>
              <a:stretch/>
            </p:blipFill>
            <p:spPr>
              <a:xfrm>
                <a:off x="9276932" y="4917048"/>
                <a:ext cx="436087" cy="297575"/>
              </a:xfrm>
              <a:prstGeom prst="rect">
                <a:avLst/>
              </a:prstGeom>
              <a:noFill/>
              <a:ln w="9525">
                <a:solidFill>
                  <a:sysClr val="window" lastClr="FFFFFF">
                    <a:lumMod val="65000"/>
                  </a:sys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31" name="그림 53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29402" y="5839522"/>
              <a:ext cx="891722" cy="537808"/>
            </a:xfrm>
            <a:prstGeom prst="rect">
              <a:avLst/>
            </a:prstGeom>
          </p:spPr>
        </p:pic>
        <p:sp>
          <p:nvSpPr>
            <p:cNvPr id="532" name="오른쪽 화살표 531"/>
            <p:cNvSpPr/>
            <p:nvPr/>
          </p:nvSpPr>
          <p:spPr>
            <a:xfrm rot="5400000">
              <a:off x="8694596" y="5261225"/>
              <a:ext cx="131335" cy="428853"/>
            </a:xfrm>
            <a:prstGeom prst="rightArrow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533" name="TextBox 97"/>
            <p:cNvSpPr txBox="1">
              <a:spLocks noChangeArrowheads="1"/>
            </p:cNvSpPr>
            <p:nvPr/>
          </p:nvSpPr>
          <p:spPr bwMode="auto">
            <a:xfrm>
              <a:off x="8081686" y="5221482"/>
              <a:ext cx="970889" cy="188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9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상위 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답변 추출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34" name="TextBox 97"/>
            <p:cNvSpPr txBox="1">
              <a:spLocks noChangeArrowheads="1"/>
            </p:cNvSpPr>
            <p:nvPr/>
          </p:nvSpPr>
          <p:spPr bwMode="auto">
            <a:xfrm>
              <a:off x="8451852" y="5937227"/>
              <a:ext cx="682318" cy="41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9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MRC 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알고리즘을 이용해 주어진 문서에 대한 정답 추출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535" name="그림 534">
              <a:extLst>
                <a:ext uri="{FF2B5EF4-FFF2-40B4-BE49-F238E27FC236}">
                  <a16:creationId xmlns:a16="http://schemas.microsoft.com/office/drawing/2014/main" id="{76DE1DD9-48B2-4299-8CD9-04C2C8166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16649"/>
            <a:stretch/>
          </p:blipFill>
          <p:spPr>
            <a:xfrm>
              <a:off x="6515956" y="5877376"/>
              <a:ext cx="589972" cy="237149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6" name="오른쪽 화살표 535"/>
            <p:cNvSpPr/>
            <p:nvPr/>
          </p:nvSpPr>
          <p:spPr>
            <a:xfrm rot="10800000">
              <a:off x="7305204" y="5819718"/>
              <a:ext cx="122061" cy="461435"/>
            </a:xfrm>
            <a:prstGeom prst="rightArrow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537" name="TextBox 97"/>
            <p:cNvSpPr txBox="1">
              <a:spLocks noChangeArrowheads="1"/>
            </p:cNvSpPr>
            <p:nvPr/>
          </p:nvSpPr>
          <p:spPr bwMode="auto">
            <a:xfrm>
              <a:off x="6319712" y="6202244"/>
              <a:ext cx="970889" cy="188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9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최종 선택 답변 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38" name="TextBox 97"/>
            <p:cNvSpPr txBox="1">
              <a:spLocks noChangeArrowheads="1"/>
            </p:cNvSpPr>
            <p:nvPr/>
          </p:nvSpPr>
          <p:spPr bwMode="auto">
            <a:xfrm>
              <a:off x="6403950" y="4994459"/>
              <a:ext cx="857960" cy="177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9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539" name="Picture 10" descr="https://d30y9cdsu7xlg0.cloudfront.net/png/607340-200.png"/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4556" y="4783954"/>
              <a:ext cx="245681" cy="303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0" name="Picture 18" descr="https://d30y9cdsu7xlg0.cloudfront.net/png/1028855-200.png"/>
            <p:cNvPicPr>
              <a:picLocks noChangeAspect="1" noChangeArrowheads="1"/>
            </p:cNvPicPr>
            <p:nvPr/>
          </p:nvPicPr>
          <p:blipFill>
            <a:blip r:embed="rId1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985" y="4790680"/>
              <a:ext cx="245681" cy="303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1" name="Picture 20" descr="https://d30y9cdsu7xlg0.cloudfront.net/png/358077-200.png"/>
            <p:cNvPicPr>
              <a:picLocks noChangeAspect="1" noChangeArrowheads="1"/>
            </p:cNvPicPr>
            <p:nvPr/>
          </p:nvPicPr>
          <p:blipFill>
            <a:blip r:embed="rId1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985" y="4790680"/>
              <a:ext cx="245681" cy="303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2" name="TextBox 97"/>
            <p:cNvSpPr txBox="1">
              <a:spLocks noChangeArrowheads="1"/>
            </p:cNvSpPr>
            <p:nvPr/>
          </p:nvSpPr>
          <p:spPr bwMode="auto">
            <a:xfrm>
              <a:off x="6365758" y="5161587"/>
              <a:ext cx="1173980" cy="23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9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Q&amp;A Set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생성하기 어려운 대용량 내부 데이터 </a:t>
              </a: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파싱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12" name="직사각형 511"/>
          <p:cNvSpPr/>
          <p:nvPr/>
        </p:nvSpPr>
        <p:spPr bwMode="auto">
          <a:xfrm>
            <a:off x="2966924" y="2735158"/>
            <a:ext cx="3271639" cy="202442"/>
          </a:xfrm>
          <a:prstGeom prst="rect">
            <a:avLst/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QA </a:t>
            </a:r>
            <a:r>
              <a:rPr kumimoji="0" lang="ko-KR" altLang="en-US" sz="105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기반</a:t>
            </a:r>
            <a:r>
              <a:rPr kumimoji="0" lang="en-US" altLang="ko-KR" sz="105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050" b="1" i="0" u="none" strike="noStrike" kern="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답변 생성</a:t>
            </a:r>
            <a:endParaRPr kumimoji="0" lang="ko-KR" altLang="en-US" sz="1050" b="1" i="0" u="none" strike="noStrike" kern="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513" name="그룹 512"/>
          <p:cNvGrpSpPr/>
          <p:nvPr/>
        </p:nvGrpSpPr>
        <p:grpSpPr>
          <a:xfrm>
            <a:off x="7082902" y="2732365"/>
            <a:ext cx="2167200" cy="1378315"/>
            <a:chOff x="7036618" y="1989315"/>
            <a:chExt cx="2167200" cy="1692793"/>
          </a:xfrm>
        </p:grpSpPr>
        <p:pic>
          <p:nvPicPr>
            <p:cNvPr id="514" name="그림 513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349232" y="2337672"/>
              <a:ext cx="1561229" cy="948306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5" name="TextBox 514"/>
            <p:cNvSpPr txBox="1"/>
            <p:nvPr/>
          </p:nvSpPr>
          <p:spPr>
            <a:xfrm rot="20310192">
              <a:off x="8446936" y="2903381"/>
              <a:ext cx="611222" cy="239262"/>
            </a:xfrm>
            <a:prstGeom prst="rect">
              <a:avLst/>
            </a:prstGeom>
            <a:solidFill>
              <a:srgbClr val="FF5050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SAMPLE</a:t>
              </a:r>
              <a:endPara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6" name="AutoShape 393">
              <a:extLst>
                <a:ext uri="{FF2B5EF4-FFF2-40B4-BE49-F238E27FC236}">
                  <a16:creationId xmlns:a16="http://schemas.microsoft.com/office/drawing/2014/main" id="{BC866E7B-6DCC-4CE2-A5CF-091D30252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941" y="2268824"/>
              <a:ext cx="2159668" cy="1413284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677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  <p:sp>
          <p:nvSpPr>
            <p:cNvPr id="517" name="Rectangle 257">
              <a:extLst>
                <a:ext uri="{FF2B5EF4-FFF2-40B4-BE49-F238E27FC236}">
                  <a16:creationId xmlns:a16="http://schemas.microsoft.com/office/drawing/2014/main" id="{BDD73687-61E1-4B71-B0D2-E9B7289B0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6618" y="1989315"/>
              <a:ext cx="2167200" cy="297679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20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 smtClean="0">
                  <a:ln>
                    <a:solidFill>
                      <a:srgbClr val="F79646">
                        <a:lumMod val="75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상담지원 시스템</a:t>
              </a:r>
              <a:endParaRPr kumimoji="1" lang="ko-KR" altLang="en-US" sz="900" b="1" i="0" u="none" strike="noStrike" kern="0" cap="none" spc="0" normalizeH="0" baseline="0" noProof="0" dirty="0">
                <a:ln>
                  <a:solidFill>
                    <a:srgbClr val="F79646">
                      <a:lumMod val="75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8" name="TextBox 97"/>
            <p:cNvSpPr txBox="1">
              <a:spLocks noChangeArrowheads="1"/>
            </p:cNvSpPr>
            <p:nvPr/>
          </p:nvSpPr>
          <p:spPr bwMode="auto">
            <a:xfrm>
              <a:off x="7229199" y="3355015"/>
              <a:ext cx="1839811" cy="303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9" b="0" i="0" u="none" strike="noStrike" kern="0" cap="none" spc="0" normalizeH="0" baseline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상담 </a:t>
              </a:r>
              <a:r>
                <a:rPr kumimoji="0" lang="ko-KR" alt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어드바이저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상담 어플리케이션 형식으로 답변 제공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6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animBg="1"/>
      <p:bldP spid="509" grpId="0" animBg="1"/>
      <p:bldP spid="5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02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712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무중단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실시간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STT, AI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 지식베이스 구축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4247573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en-US" altLang="ko-KR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KMS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와 지식 저장소 ▶ </a:t>
            </a:r>
            <a:r>
              <a:rPr lang="en-US" altLang="ko-KR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MRC(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기계독해</a:t>
            </a:r>
            <a:r>
              <a:rPr lang="en-US" altLang="ko-KR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를 통한 답변 자동생성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05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2" name="그룹 181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186" name="직선 연결선 185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직각 삼각형 186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88" name="한쪽 모서리가 잘린 사각형 187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33098" y="1635069"/>
              <a:ext cx="149558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딥러닝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ELECTRA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기반의 기계독해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(MRC)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기술 적용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pic>
          <p:nvPicPr>
            <p:cNvPr id="260" name="그림 259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268" y="2768225"/>
            <a:ext cx="8024500" cy="34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3367" y="3308826"/>
            <a:ext cx="1907429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사업관리방안</a:t>
            </a:r>
            <a:endParaRPr lang="ko-KR" altLang="en-US" sz="2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2" t="60570" r="13258" b="29953"/>
          <a:stretch>
            <a:fillRect/>
          </a:stretch>
        </p:blipFill>
        <p:spPr>
          <a:xfrm>
            <a:off x="5745014" y="4048782"/>
            <a:ext cx="664134" cy="649906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945470" y="4918869"/>
            <a:ext cx="2199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처음부터 끝까지</a:t>
            </a:r>
            <a:endParaRPr lang="en-US" altLang="ko-KR" sz="1400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FCD60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완벽하게 책임지는 사업자</a:t>
            </a:r>
            <a:r>
              <a:rPr lang="en-US" altLang="ko-KR" sz="1400" dirty="0" smtClean="0">
                <a:solidFill>
                  <a:srgbClr val="FCD60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1400" dirty="0">
              <a:solidFill>
                <a:srgbClr val="FCD60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2694" y="3308826"/>
            <a:ext cx="1907429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 제안</a:t>
            </a:r>
            <a:endParaRPr lang="ko-KR" altLang="en-US" sz="2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2" t="60570" r="35458" b="29953"/>
          <a:stretch>
            <a:fillRect/>
          </a:stretch>
        </p:blipFill>
        <p:spPr>
          <a:xfrm>
            <a:off x="7944341" y="4048782"/>
            <a:ext cx="664134" cy="649906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7144872" y="4918869"/>
            <a:ext cx="22087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잠재된 요구를 찾아</a:t>
            </a:r>
            <a:endParaRPr lang="en-US" altLang="ko-KR" sz="1400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FCD60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추가적으로 제시하는 사업자</a:t>
            </a:r>
            <a:r>
              <a:rPr lang="en-US" altLang="ko-KR" sz="1400" dirty="0" smtClean="0">
                <a:solidFill>
                  <a:srgbClr val="FCD60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1400" dirty="0">
              <a:solidFill>
                <a:srgbClr val="FCD60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8425" y="3308826"/>
            <a:ext cx="2020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사업의 이해</a:t>
            </a:r>
            <a:endParaRPr lang="ko-KR" altLang="en-US" sz="2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020" y="4918869"/>
            <a:ext cx="219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무엇을 해야 하는지</a:t>
            </a:r>
            <a:endParaRPr lang="en-US" altLang="ko-KR" sz="1400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D50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정확하게 아는 사업자</a:t>
            </a:r>
            <a:r>
              <a:rPr lang="en-US" altLang="ko-KR" sz="1400" dirty="0" smtClean="0">
                <a:solidFill>
                  <a:srgbClr val="FFD50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1400" dirty="0">
              <a:solidFill>
                <a:srgbClr val="FFD50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49806" y="4918869"/>
            <a:ext cx="219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경험과 기술을 통해</a:t>
            </a:r>
            <a:endParaRPr lang="en-US" altLang="ko-KR" sz="1400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rgbClr val="FFD50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완벽전략을</a:t>
            </a:r>
            <a:r>
              <a:rPr lang="ko-KR" altLang="en-US" sz="1400" dirty="0" smtClean="0">
                <a:solidFill>
                  <a:srgbClr val="FFD50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아는 사업자</a:t>
            </a:r>
            <a:r>
              <a:rPr lang="en-US" altLang="ko-KR" sz="1400" dirty="0" smtClean="0">
                <a:solidFill>
                  <a:srgbClr val="FFD50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1400" dirty="0">
              <a:solidFill>
                <a:srgbClr val="FFD50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7211" y="3308826"/>
            <a:ext cx="2020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사업수행전략</a:t>
            </a:r>
            <a:endParaRPr lang="ko-KR" altLang="en-US" sz="2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60570" r="57887" b="29953"/>
          <a:stretch>
            <a:fillRect/>
          </a:stretch>
        </p:blipFill>
        <p:spPr>
          <a:xfrm>
            <a:off x="3468615" y="3995735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60570" r="80171" b="29953"/>
          <a:stretch>
            <a:fillRect/>
          </a:stretch>
        </p:blipFill>
        <p:spPr>
          <a:xfrm>
            <a:off x="1259829" y="3995735"/>
            <a:ext cx="758044" cy="756000"/>
          </a:xfrm>
          <a:custGeom>
            <a:avLst/>
            <a:gdLst>
              <a:gd name="connsiteX0" fmla="*/ 325832 w 651664"/>
              <a:gd name="connsiteY0" fmla="*/ 0 h 649906"/>
              <a:gd name="connsiteX1" fmla="*/ 651664 w 651664"/>
              <a:gd name="connsiteY1" fmla="*/ 324953 h 649906"/>
              <a:gd name="connsiteX2" fmla="*/ 325832 w 651664"/>
              <a:gd name="connsiteY2" fmla="*/ 649906 h 649906"/>
              <a:gd name="connsiteX3" fmla="*/ 0 w 651664"/>
              <a:gd name="connsiteY3" fmla="*/ 324953 h 649906"/>
              <a:gd name="connsiteX4" fmla="*/ 325832 w 651664"/>
              <a:gd name="connsiteY4" fmla="*/ 0 h 64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64" h="649906">
                <a:moveTo>
                  <a:pt x="325832" y="0"/>
                </a:moveTo>
                <a:cubicBezTo>
                  <a:pt x="505784" y="0"/>
                  <a:pt x="651664" y="145486"/>
                  <a:pt x="651664" y="324953"/>
                </a:cubicBezTo>
                <a:cubicBezTo>
                  <a:pt x="651664" y="504420"/>
                  <a:pt x="505784" y="649906"/>
                  <a:pt x="325832" y="649906"/>
                </a:cubicBezTo>
                <a:cubicBezTo>
                  <a:pt x="145880" y="649906"/>
                  <a:pt x="0" y="504420"/>
                  <a:pt x="0" y="324953"/>
                </a:cubicBezTo>
                <a:cubicBezTo>
                  <a:pt x="0" y="145486"/>
                  <a:pt x="145880" y="0"/>
                  <a:pt x="3258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17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02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712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무중단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실시간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STT, AI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 지식베이스 구축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397084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현장의 콜 데이터 분석을 통한 시나리오 생성 기술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06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2" name="그룹 181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186" name="직선 연결선 185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직각 삼각형 186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88" name="한쪽 모서리가 잘린 사각형 187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33098" y="1635069"/>
              <a:ext cx="20011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대규모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STT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데이터 분석을 통한 상담사 통화 분석을 통한 시나리오 도출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pic>
          <p:nvPicPr>
            <p:cNvPr id="260" name="그림 259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0" y="2717216"/>
            <a:ext cx="8532000" cy="35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02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712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무중단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실시간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STT, AI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 지식베이스 구축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587200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대화분석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– </a:t>
            </a: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인바운드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및 아웃바운드 시나리오 모델링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07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2" name="그룹 181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186" name="직선 연결선 185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직각 삼각형 186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88" name="한쪽 모서리가 잘린 사각형 187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33098" y="1635069"/>
              <a:ext cx="111827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인바운드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 대화 시나리오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예시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-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신용대출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)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pic>
          <p:nvPicPr>
            <p:cNvPr id="260" name="그림 259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0" y="2821631"/>
            <a:ext cx="5954721" cy="34870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682" y="2821631"/>
            <a:ext cx="2501153" cy="346897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658806" y="4314072"/>
            <a:ext cx="206188" cy="4840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8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02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712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무중단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실시간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STT, AI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 지식베이스 구축</a:t>
              </a: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587200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대화분석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– </a:t>
            </a: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인바운드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및 아웃바운드 시나리오 모델링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07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2" name="그룹 181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186" name="직선 연결선 185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직각 삼각형 186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88" name="한쪽 모서리가 잘린 사각형 187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33098" y="1635069"/>
              <a:ext cx="118027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아웃바운드 대화 시나리오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예시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-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대출연장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)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pic>
          <p:nvPicPr>
            <p:cNvPr id="260" name="그림 259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>
            <a:off x="7228631" y="4314072"/>
            <a:ext cx="206188" cy="4840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0" y="2761665"/>
            <a:ext cx="6648086" cy="35889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089" y="3151605"/>
            <a:ext cx="1962156" cy="28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02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712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무중단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실시간 </a:t>
              </a:r>
              <a:r>
                <a:rPr lang="en-US" altLang="ko-KR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STT, AI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 지식베이스 구축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349635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대규모로 보유중인 음성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상담 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정보의 </a:t>
            </a:r>
            <a:r>
              <a:rPr lang="ko-KR" altLang="en-US" sz="140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활용성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도출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08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7" name="그룹 96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98" name="직선 연결선 97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각 삼각형 98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00" name="한쪽 모서리가 잘린 사각형 99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33098" y="1635069"/>
              <a:ext cx="101124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AI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대화시스템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챗봇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콜봇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)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연계 방안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pic>
          <p:nvPicPr>
            <p:cNvPr id="102" name="그림 101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778237" y="2745372"/>
            <a:ext cx="8551065" cy="3563353"/>
            <a:chOff x="416495" y="1916832"/>
            <a:chExt cx="9266320" cy="4536504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A5338B8-4B05-4A48-95E3-7A1CE4AFFD98}"/>
                </a:ext>
              </a:extLst>
            </p:cNvPr>
            <p:cNvSpPr/>
            <p:nvPr/>
          </p:nvSpPr>
          <p:spPr>
            <a:xfrm>
              <a:off x="3611442" y="2133488"/>
              <a:ext cx="2979825" cy="43198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A50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srgbClr val="FFFF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B9747AA-0347-4370-ABA9-EA92C97BE52B}"/>
                </a:ext>
              </a:extLst>
            </p:cNvPr>
            <p:cNvSpPr/>
            <p:nvPr/>
          </p:nvSpPr>
          <p:spPr>
            <a:xfrm>
              <a:off x="437048" y="2133488"/>
              <a:ext cx="2979825" cy="43198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A50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srgbClr val="FFFF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0EABB24D-6EE3-4886-9D97-243157AC8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524" y="5698625"/>
              <a:ext cx="2716043" cy="20571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74613" indent="-74613" fontAlgn="base">
                <a:lnSpc>
                  <a:spcPct val="150000"/>
                </a:lnSpc>
                <a:spcBef>
                  <a:spcPct val="0"/>
                </a:spcBef>
                <a:spcAft>
                  <a:spcPts val="200"/>
                </a:spcAft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700" spc="-3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고객</a:t>
              </a:r>
              <a:r>
                <a:rPr kumimoji="1" lang="en-US" altLang="ko-KR" sz="700" spc="-3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, </a:t>
              </a:r>
              <a:r>
                <a:rPr kumimoji="1" lang="ko-KR" altLang="en-US" sz="700" spc="-3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상담사 기준으로 화자 분리 수행</a:t>
              </a:r>
              <a:endParaRPr kumimoji="1" lang="en-US" altLang="ko-KR" sz="700" spc="-3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sp>
          <p:nvSpPr>
            <p:cNvPr id="92" name="Rectangle 39">
              <a:extLst>
                <a:ext uri="{FF2B5EF4-FFF2-40B4-BE49-F238E27FC236}">
                  <a16:creationId xmlns:a16="http://schemas.microsoft.com/office/drawing/2014/main" id="{105071E3-6506-4C84-BE39-EAE3BF45C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507" y="5698625"/>
              <a:ext cx="2887543" cy="64978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74613" indent="-74613" fontAlgn="base" latinLnBrk="0">
                <a:lnSpc>
                  <a:spcPct val="150000"/>
                </a:lnSpc>
                <a:spcBef>
                  <a:spcPct val="0"/>
                </a:spcBef>
                <a:spcAft>
                  <a:spcPts val="200"/>
                </a:spcAft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700" spc="-3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키워드 분석을 통해 </a:t>
              </a:r>
              <a:r>
                <a:rPr kumimoji="1" lang="ko-KR" altLang="en-US" sz="700" spc="-3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고빈도</a:t>
              </a:r>
              <a:r>
                <a:rPr kumimoji="1" lang="ko-KR" altLang="en-US" sz="700" spc="-3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 키워드 추출</a:t>
              </a:r>
              <a:endParaRPr kumimoji="1" lang="en-US" altLang="ko-KR" sz="700" spc="-3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  <a:p>
              <a:pPr marL="74613" indent="-74613" fontAlgn="base" latinLnBrk="0">
                <a:lnSpc>
                  <a:spcPct val="150000"/>
                </a:lnSpc>
                <a:spcBef>
                  <a:spcPct val="0"/>
                </a:spcBef>
                <a:spcAft>
                  <a:spcPts val="200"/>
                </a:spcAft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700" spc="-3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군집 분석을 통해 주요키워드와 함께 출현하는 키워드 추출 및 해당 질의가 포함된 질의 유형 추출</a:t>
              </a:r>
              <a:endParaRPr kumimoji="1" lang="en-US" altLang="ko-KR" sz="700" spc="-3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30B32D4-0961-48D3-96AD-13FBABC4F679}"/>
                </a:ext>
              </a:extLst>
            </p:cNvPr>
            <p:cNvSpPr/>
            <p:nvPr/>
          </p:nvSpPr>
          <p:spPr bwMode="auto">
            <a:xfrm>
              <a:off x="535524" y="2446256"/>
              <a:ext cx="2720403" cy="129175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8B7E6A"/>
              </a:solidFill>
              <a:prstDash val="solid"/>
            </a:ln>
            <a:effectLst/>
          </p:spPr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 kern="0" dirty="0">
                <a:solidFill>
                  <a:srgbClr val="FFFF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AE72FC81-7763-4FCE-A95E-FCCF6C17E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8840"/>
            <a:stretch/>
          </p:blipFill>
          <p:spPr>
            <a:xfrm>
              <a:off x="532766" y="2422217"/>
              <a:ext cx="2705633" cy="1288821"/>
            </a:xfrm>
            <a:prstGeom prst="rect">
              <a:avLst/>
            </a:prstGeom>
            <a:ln>
              <a:noFill/>
            </a:ln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D41B2CE-DFD9-4458-9251-B1ADF1D49AE5}"/>
                </a:ext>
              </a:extLst>
            </p:cNvPr>
            <p:cNvSpPr/>
            <p:nvPr/>
          </p:nvSpPr>
          <p:spPr bwMode="auto">
            <a:xfrm>
              <a:off x="546001" y="4147361"/>
              <a:ext cx="2705632" cy="125927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8B7E6A"/>
              </a:solidFill>
              <a:prstDash val="solid"/>
            </a:ln>
            <a:effectLst/>
          </p:spPr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 kern="0" dirty="0">
                <a:solidFill>
                  <a:srgbClr val="FFFF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6B6DA20-FD9D-42E5-942D-7EB4518D6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1211"/>
            <a:stretch/>
          </p:blipFill>
          <p:spPr>
            <a:xfrm>
              <a:off x="545934" y="4138208"/>
              <a:ext cx="2705633" cy="1253109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0CED5F2-BBE9-4205-823C-1D515B403769}"/>
                </a:ext>
              </a:extLst>
            </p:cNvPr>
            <p:cNvSpPr/>
            <p:nvPr/>
          </p:nvSpPr>
          <p:spPr bwMode="auto">
            <a:xfrm>
              <a:off x="3754645" y="4118957"/>
              <a:ext cx="2709990" cy="129796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8B7E6A"/>
              </a:solidFill>
              <a:prstDash val="solid"/>
            </a:ln>
            <a:effectLst/>
          </p:spPr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 kern="0" dirty="0">
                <a:solidFill>
                  <a:srgbClr val="FFFF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E481EF5-C136-4928-B96C-27F246EC861A}"/>
                </a:ext>
              </a:extLst>
            </p:cNvPr>
            <p:cNvSpPr/>
            <p:nvPr/>
          </p:nvSpPr>
          <p:spPr bwMode="auto">
            <a:xfrm>
              <a:off x="3754646" y="2423221"/>
              <a:ext cx="2709990" cy="129796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8B7E6A"/>
              </a:solidFill>
              <a:prstDash val="solid"/>
            </a:ln>
            <a:effectLst/>
          </p:spPr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 kern="0" dirty="0">
                <a:solidFill>
                  <a:srgbClr val="FFFF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2F0B2DB-3A18-4598-B8CB-A8CD4B3252E0}"/>
                </a:ext>
              </a:extLst>
            </p:cNvPr>
            <p:cNvSpPr txBox="1"/>
            <p:nvPr/>
          </p:nvSpPr>
          <p:spPr>
            <a:xfrm>
              <a:off x="4738980" y="3772779"/>
              <a:ext cx="835886" cy="305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800" b="1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질의 유형 분석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08CE256-769C-4DC4-84CD-0B33CDED21BF}"/>
                </a:ext>
              </a:extLst>
            </p:cNvPr>
            <p:cNvSpPr txBox="1"/>
            <p:nvPr/>
          </p:nvSpPr>
          <p:spPr>
            <a:xfrm>
              <a:off x="4322114" y="5428318"/>
              <a:ext cx="1694006" cy="305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800" b="1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학습 키워드 도출 및 카테고리 분석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73E93BA-A476-46B3-95F1-10B0BA135863}"/>
                </a:ext>
              </a:extLst>
            </p:cNvPr>
            <p:cNvSpPr txBox="1"/>
            <p:nvPr/>
          </p:nvSpPr>
          <p:spPr>
            <a:xfrm>
              <a:off x="1647043" y="3770113"/>
              <a:ext cx="625698" cy="305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Rawdata</a:t>
              </a:r>
              <a:endParaRPr kumimoji="1" lang="ko-KR" altLang="en-US" sz="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37FFDC3-5645-4229-8D7D-79F9FE7AEA59}"/>
                </a:ext>
              </a:extLst>
            </p:cNvPr>
            <p:cNvSpPr txBox="1"/>
            <p:nvPr/>
          </p:nvSpPr>
          <p:spPr>
            <a:xfrm>
              <a:off x="1617074" y="5425019"/>
              <a:ext cx="582272" cy="305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800" b="1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Arial"/>
                </a:rPr>
                <a:t>화자분리</a:t>
              </a:r>
              <a:endParaRPr kumimoji="1" lang="ko-KR" altLang="en-US" sz="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sp>
          <p:nvSpPr>
            <p:cNvPr id="109" name="화살표: 오른쪽 201">
              <a:extLst>
                <a:ext uri="{FF2B5EF4-FFF2-40B4-BE49-F238E27FC236}">
                  <a16:creationId xmlns:a16="http://schemas.microsoft.com/office/drawing/2014/main" id="{56DF1039-B120-4A9B-9955-4F3C2C658765}"/>
                </a:ext>
              </a:extLst>
            </p:cNvPr>
            <p:cNvSpPr/>
            <p:nvPr/>
          </p:nvSpPr>
          <p:spPr bwMode="auto">
            <a:xfrm>
              <a:off x="3429080" y="3706690"/>
              <a:ext cx="183293" cy="70351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tabLst>
                  <a:tab pos="914400" algn="l"/>
                  <a:tab pos="7315200" algn="r"/>
                </a:tabLst>
              </a:pPr>
              <a:endParaRPr lang="ko-KR" altLang="en-US" sz="105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/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76DE1DD9-48B2-4299-8CD9-04C2C8166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1782" y="2446958"/>
              <a:ext cx="2692854" cy="1245356"/>
            </a:xfrm>
            <a:prstGeom prst="rect">
              <a:avLst/>
            </a:prstGeom>
            <a:noFill/>
            <a:ln w="9525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A4C34DB4-6568-4A3E-A067-A0A537DAC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2617" y="4194705"/>
              <a:ext cx="2640901" cy="1078290"/>
            </a:xfrm>
            <a:prstGeom prst="rect">
              <a:avLst/>
            </a:prstGeom>
          </p:spPr>
        </p:pic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54BA5C3-E0D3-448A-A94C-FE201A510248}"/>
                </a:ext>
              </a:extLst>
            </p:cNvPr>
            <p:cNvSpPr/>
            <p:nvPr/>
          </p:nvSpPr>
          <p:spPr>
            <a:xfrm>
              <a:off x="7045295" y="4725674"/>
              <a:ext cx="2637520" cy="1727661"/>
            </a:xfrm>
            <a:prstGeom prst="rect">
              <a:avLst/>
            </a:prstGeom>
            <a:noFill/>
            <a:ln w="19050">
              <a:solidFill>
                <a:srgbClr val="8B7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3022E99-7364-47F8-89FE-AEC5E12EC97E}"/>
                </a:ext>
              </a:extLst>
            </p:cNvPr>
            <p:cNvSpPr/>
            <p:nvPr/>
          </p:nvSpPr>
          <p:spPr>
            <a:xfrm>
              <a:off x="7109035" y="2857850"/>
              <a:ext cx="2486175" cy="85543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84888B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sz="1000" kern="0" dirty="0">
                <a:solidFill>
                  <a:prstClr val="white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65EF24B-AD8A-4B4C-9695-C8E039592060}"/>
                </a:ext>
              </a:extLst>
            </p:cNvPr>
            <p:cNvSpPr/>
            <p:nvPr/>
          </p:nvSpPr>
          <p:spPr>
            <a:xfrm>
              <a:off x="7030238" y="2421111"/>
              <a:ext cx="2637521" cy="2078876"/>
            </a:xfrm>
            <a:prstGeom prst="rect">
              <a:avLst/>
            </a:prstGeom>
            <a:noFill/>
            <a:ln w="19050">
              <a:solidFill>
                <a:srgbClr val="8B7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6CF77B1-B0C1-4789-85CF-8893270F4D57}"/>
                </a:ext>
              </a:extLst>
            </p:cNvPr>
            <p:cNvSpPr/>
            <p:nvPr/>
          </p:nvSpPr>
          <p:spPr>
            <a:xfrm rot="16200000">
              <a:off x="5843962" y="3290940"/>
              <a:ext cx="2075701" cy="276119"/>
            </a:xfrm>
            <a:prstGeom prst="rect">
              <a:avLst/>
            </a:prstGeom>
            <a:solidFill>
              <a:srgbClr val="8B7E6A"/>
            </a:solidFill>
            <a:ln>
              <a:solidFill>
                <a:srgbClr val="8B7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defRPr/>
              </a:pPr>
              <a:r>
                <a:rPr lang="en-US" altLang="ko-KR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TA</a:t>
              </a:r>
              <a:r>
                <a:rPr lang="ko-KR" altLang="en-US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영역 언어 자원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24F545-CF6F-4C0E-80A4-1E705E9DF89E}"/>
                </a:ext>
              </a:extLst>
            </p:cNvPr>
            <p:cNvSpPr/>
            <p:nvPr/>
          </p:nvSpPr>
          <p:spPr>
            <a:xfrm>
              <a:off x="7550904" y="4909775"/>
              <a:ext cx="1506551" cy="402757"/>
            </a:xfrm>
            <a:prstGeom prst="rect">
              <a:avLst/>
            </a:prstGeom>
            <a:solidFill>
              <a:srgbClr val="C9C9C9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카테고리 </a:t>
              </a:r>
              <a:endPara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매핑</a:t>
              </a:r>
              <a:r>
                <a:rPr lang="en-US" altLang="ko-KR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</a:t>
              </a:r>
              <a:r>
                <a:rPr lang="ko-KR" altLang="en-US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변환</a:t>
              </a:r>
            </a:p>
          </p:txBody>
        </p:sp>
        <p:sp>
          <p:nvSpPr>
            <p:cNvPr id="117" name="원통 205">
              <a:extLst>
                <a:ext uri="{FF2B5EF4-FFF2-40B4-BE49-F238E27FC236}">
                  <a16:creationId xmlns:a16="http://schemas.microsoft.com/office/drawing/2014/main" id="{8EBA1DCA-7C95-49C0-BBB0-D23E172E4B79}"/>
                </a:ext>
              </a:extLst>
            </p:cNvPr>
            <p:cNvSpPr/>
            <p:nvPr/>
          </p:nvSpPr>
          <p:spPr>
            <a:xfrm>
              <a:off x="8484090" y="3209965"/>
              <a:ext cx="861398" cy="422934"/>
            </a:xfrm>
            <a:prstGeom prst="can">
              <a:avLst/>
            </a:prstGeom>
            <a:solidFill>
              <a:srgbClr val="F8B600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대화</a:t>
              </a:r>
              <a:r>
                <a:rPr lang="en-US" altLang="ko-KR" sz="1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/TA</a:t>
              </a:r>
            </a:p>
            <a:p>
              <a:pPr algn="ctr"/>
              <a:r>
                <a:rPr lang="ko-KR" altLang="en-US" sz="1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분석</a:t>
              </a:r>
              <a:endParaRPr lang="en-US" altLang="ko-KR" sz="1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8" name="원통 206">
              <a:extLst>
                <a:ext uri="{FF2B5EF4-FFF2-40B4-BE49-F238E27FC236}">
                  <a16:creationId xmlns:a16="http://schemas.microsoft.com/office/drawing/2014/main" id="{C499E817-B98A-4B55-87ED-D3FF1B01A7FD}"/>
                </a:ext>
              </a:extLst>
            </p:cNvPr>
            <p:cNvSpPr/>
            <p:nvPr/>
          </p:nvSpPr>
          <p:spPr>
            <a:xfrm>
              <a:off x="7185248" y="5669187"/>
              <a:ext cx="777071" cy="620795"/>
            </a:xfrm>
            <a:prstGeom prst="can">
              <a:avLst/>
            </a:prstGeom>
            <a:solidFill>
              <a:srgbClr val="766C62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의도 유형</a:t>
              </a:r>
              <a:endParaRPr lang="en-US" altLang="ko-KR" sz="1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9" name="원통 207">
              <a:extLst>
                <a:ext uri="{FF2B5EF4-FFF2-40B4-BE49-F238E27FC236}">
                  <a16:creationId xmlns:a16="http://schemas.microsoft.com/office/drawing/2014/main" id="{DF877A46-3106-4201-A3AC-DCC822ABC440}"/>
                </a:ext>
              </a:extLst>
            </p:cNvPr>
            <p:cNvSpPr/>
            <p:nvPr/>
          </p:nvSpPr>
          <p:spPr>
            <a:xfrm>
              <a:off x="7401271" y="3209965"/>
              <a:ext cx="849585" cy="422934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상담로그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C6C51FE-D7C7-4861-917C-499D46E53773}"/>
                </a:ext>
              </a:extLst>
            </p:cNvPr>
            <p:cNvSpPr/>
            <p:nvPr/>
          </p:nvSpPr>
          <p:spPr>
            <a:xfrm>
              <a:off x="7109036" y="2572923"/>
              <a:ext cx="870122" cy="272754"/>
            </a:xfrm>
            <a:prstGeom prst="rect">
              <a:avLst/>
            </a:prstGeom>
            <a:solidFill>
              <a:srgbClr val="84888B"/>
            </a:solidFill>
            <a:ln w="9525">
              <a:solidFill>
                <a:srgbClr val="84888B"/>
              </a:solidFill>
            </a:ln>
          </p:spPr>
          <p:txBody>
            <a:bodyPr wrap="none" anchor="ctr" anchorCtr="0">
              <a:noAutofit/>
            </a:bodyPr>
            <a:lstStyle/>
            <a:p>
              <a:pPr algn="ctr" latinLnBrk="0"/>
              <a:r>
                <a:rPr lang="ko-KR" altLang="en-US" sz="1000" b="1" kern="0" dirty="0">
                  <a:solidFill>
                    <a:prstClr val="white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기구축데이터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AB6FAE0-A791-47D7-A601-161CA3066C9B}"/>
                </a:ext>
              </a:extLst>
            </p:cNvPr>
            <p:cNvSpPr/>
            <p:nvPr/>
          </p:nvSpPr>
          <p:spPr>
            <a:xfrm rot="16200000">
              <a:off x="6038073" y="5452684"/>
              <a:ext cx="1725185" cy="276118"/>
            </a:xfrm>
            <a:prstGeom prst="rect">
              <a:avLst/>
            </a:prstGeom>
            <a:solidFill>
              <a:srgbClr val="8B7E6A"/>
            </a:solidFill>
            <a:ln>
              <a:solidFill>
                <a:srgbClr val="8B7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defRPr/>
              </a:pPr>
              <a:r>
                <a:rPr lang="ko-KR" altLang="en-US" sz="1000" b="1" dirty="0" smtClean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챗봇</a:t>
              </a:r>
              <a:r>
                <a:rPr lang="en-US" altLang="ko-KR" sz="1000" b="1" dirty="0" smtClean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</a:t>
              </a:r>
              <a:r>
                <a:rPr lang="ko-KR" altLang="en-US" sz="1000" b="1" dirty="0" err="1" smtClean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콜봇</a:t>
              </a:r>
              <a:r>
                <a:rPr lang="ko-KR" altLang="en-US" sz="1000" b="1" dirty="0" smtClean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  <a:r>
                <a:rPr lang="ko-KR" altLang="en-US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엔진 영역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A87D1BE-579D-4FC6-9E75-F9AD2B3B6CB7}"/>
                </a:ext>
              </a:extLst>
            </p:cNvPr>
            <p:cNvSpPr/>
            <p:nvPr/>
          </p:nvSpPr>
          <p:spPr>
            <a:xfrm>
              <a:off x="8512890" y="3934840"/>
              <a:ext cx="795768" cy="454531"/>
            </a:xfrm>
            <a:prstGeom prst="rect">
              <a:avLst/>
            </a:prstGeom>
            <a:solidFill>
              <a:srgbClr val="FFD357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도메인</a:t>
              </a:r>
              <a:endPara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사전</a:t>
              </a:r>
              <a:endPara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CDAF30BF-E62C-468B-982A-AC11BD08DA53}"/>
                </a:ext>
              </a:extLst>
            </p:cNvPr>
            <p:cNvCxnSpPr>
              <a:cxnSpLocks/>
              <a:stCxn id="117" idx="3"/>
              <a:endCxn id="122" idx="0"/>
            </p:cNvCxnSpPr>
            <p:nvPr/>
          </p:nvCxnSpPr>
          <p:spPr>
            <a:xfrm flipH="1">
              <a:off x="8910774" y="3632899"/>
              <a:ext cx="4015" cy="3019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0CFCCA0-FDE2-42D1-9F35-D0FFB1B87651}"/>
                </a:ext>
              </a:extLst>
            </p:cNvPr>
            <p:cNvSpPr/>
            <p:nvPr/>
          </p:nvSpPr>
          <p:spPr>
            <a:xfrm>
              <a:off x="7419760" y="3934840"/>
              <a:ext cx="807455" cy="454531"/>
            </a:xfrm>
            <a:prstGeom prst="rect">
              <a:avLst/>
            </a:prstGeom>
            <a:solidFill>
              <a:srgbClr val="FFD357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질의응답</a:t>
              </a:r>
              <a:endPara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코퍼스</a:t>
              </a:r>
              <a:endParaRPr lang="en-US" altLang="ko-KR" sz="1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97185C4B-CF16-42BF-8F10-FA08CF664A88}"/>
                </a:ext>
              </a:extLst>
            </p:cNvPr>
            <p:cNvCxnSpPr>
              <a:cxnSpLocks/>
              <a:stCxn id="119" idx="4"/>
              <a:endCxn id="117" idx="2"/>
            </p:cNvCxnSpPr>
            <p:nvPr/>
          </p:nvCxnSpPr>
          <p:spPr>
            <a:xfrm>
              <a:off x="8250856" y="3421432"/>
              <a:ext cx="23323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84E04D3-7587-4830-A32D-FBDE52A6A553}"/>
                </a:ext>
              </a:extLst>
            </p:cNvPr>
            <p:cNvSpPr/>
            <p:nvPr/>
          </p:nvSpPr>
          <p:spPr>
            <a:xfrm>
              <a:off x="7230603" y="2934172"/>
              <a:ext cx="1440402" cy="244538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녹취 분석 </a:t>
              </a:r>
              <a:r>
                <a:rPr lang="en-US" altLang="ko-KR" sz="1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TA </a:t>
              </a:r>
              <a:r>
                <a:rPr lang="ko-KR" altLang="en-US" sz="1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시스템</a:t>
              </a:r>
              <a:endParaRPr lang="en-US" altLang="ko-KR" sz="1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27" name="원통 206">
              <a:extLst>
                <a:ext uri="{FF2B5EF4-FFF2-40B4-BE49-F238E27FC236}">
                  <a16:creationId xmlns:a16="http://schemas.microsoft.com/office/drawing/2014/main" id="{B33B794B-FD42-44B0-9D3A-277650D417E7}"/>
                </a:ext>
              </a:extLst>
            </p:cNvPr>
            <p:cNvSpPr/>
            <p:nvPr/>
          </p:nvSpPr>
          <p:spPr>
            <a:xfrm>
              <a:off x="8007593" y="5669187"/>
              <a:ext cx="777071" cy="620795"/>
            </a:xfrm>
            <a:prstGeom prst="can">
              <a:avLst/>
            </a:prstGeom>
            <a:solidFill>
              <a:srgbClr val="766C62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질의 응답</a:t>
              </a:r>
              <a:endParaRPr lang="en-US" altLang="ko-KR" sz="1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코퍼스</a:t>
              </a:r>
              <a:endParaRPr lang="en-US" altLang="ko-KR" sz="1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28" name="원통 206">
              <a:extLst>
                <a:ext uri="{FF2B5EF4-FFF2-40B4-BE49-F238E27FC236}">
                  <a16:creationId xmlns:a16="http://schemas.microsoft.com/office/drawing/2014/main" id="{35254F6A-9A6F-4258-8BD7-84E91B76927C}"/>
                </a:ext>
              </a:extLst>
            </p:cNvPr>
            <p:cNvSpPr/>
            <p:nvPr/>
          </p:nvSpPr>
          <p:spPr>
            <a:xfrm>
              <a:off x="8861221" y="5669187"/>
              <a:ext cx="777071" cy="620795"/>
            </a:xfrm>
            <a:prstGeom prst="can">
              <a:avLst/>
            </a:prstGeom>
            <a:solidFill>
              <a:srgbClr val="766C62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도메인</a:t>
              </a:r>
              <a:endParaRPr lang="en-US" altLang="ko-KR" sz="1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사전</a:t>
              </a:r>
              <a:endParaRPr lang="en-US" altLang="ko-KR" sz="1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29" name="화살표: 아래쪽 265">
              <a:extLst>
                <a:ext uri="{FF2B5EF4-FFF2-40B4-BE49-F238E27FC236}">
                  <a16:creationId xmlns:a16="http://schemas.microsoft.com/office/drawing/2014/main" id="{8721DCA6-20E2-4374-911A-F825F91C54FF}"/>
                </a:ext>
              </a:extLst>
            </p:cNvPr>
            <p:cNvSpPr/>
            <p:nvPr/>
          </p:nvSpPr>
          <p:spPr>
            <a:xfrm>
              <a:off x="7578798" y="4404600"/>
              <a:ext cx="428796" cy="503685"/>
            </a:xfrm>
            <a:prstGeom prst="downArrow">
              <a:avLst/>
            </a:prstGeom>
            <a:solidFill>
              <a:srgbClr val="9C7002"/>
            </a:solidFill>
            <a:ln w="63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30" name="화살표: 아래쪽 266">
              <a:extLst>
                <a:ext uri="{FF2B5EF4-FFF2-40B4-BE49-F238E27FC236}">
                  <a16:creationId xmlns:a16="http://schemas.microsoft.com/office/drawing/2014/main" id="{0FDF7203-65F8-4636-A631-E89BB8CF74D8}"/>
                </a:ext>
              </a:extLst>
            </p:cNvPr>
            <p:cNvSpPr/>
            <p:nvPr/>
          </p:nvSpPr>
          <p:spPr>
            <a:xfrm>
              <a:off x="8216220" y="5312532"/>
              <a:ext cx="369184" cy="348626"/>
            </a:xfrm>
            <a:prstGeom prst="downArrow">
              <a:avLst/>
            </a:prstGeom>
            <a:solidFill>
              <a:srgbClr val="9C7002"/>
            </a:solidFill>
            <a:ln w="63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32" name="화살표: 아래쪽 267">
              <a:extLst>
                <a:ext uri="{FF2B5EF4-FFF2-40B4-BE49-F238E27FC236}">
                  <a16:creationId xmlns:a16="http://schemas.microsoft.com/office/drawing/2014/main" id="{78D7B72C-F77D-4202-8D45-3A9C5D033563}"/>
                </a:ext>
              </a:extLst>
            </p:cNvPr>
            <p:cNvSpPr/>
            <p:nvPr/>
          </p:nvSpPr>
          <p:spPr>
            <a:xfrm>
              <a:off x="8671005" y="4419236"/>
              <a:ext cx="428796" cy="503685"/>
            </a:xfrm>
            <a:prstGeom prst="downArrow">
              <a:avLst/>
            </a:prstGeom>
            <a:solidFill>
              <a:srgbClr val="9C7002"/>
            </a:solidFill>
            <a:ln w="63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4BF6C09A-B041-47E0-8B8F-284312F47ED8}"/>
                </a:ext>
              </a:extLst>
            </p:cNvPr>
            <p:cNvCxnSpPr>
              <a:cxnSpLocks/>
              <a:stCxn id="117" idx="3"/>
              <a:endCxn id="124" idx="0"/>
            </p:cNvCxnSpPr>
            <p:nvPr/>
          </p:nvCxnSpPr>
          <p:spPr>
            <a:xfrm flipH="1">
              <a:off x="7823488" y="3632899"/>
              <a:ext cx="1091301" cy="30194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화살표: 아래쪽 273">
              <a:extLst>
                <a:ext uri="{FF2B5EF4-FFF2-40B4-BE49-F238E27FC236}">
                  <a16:creationId xmlns:a16="http://schemas.microsoft.com/office/drawing/2014/main" id="{2CFA6BC3-531A-4A4A-85C4-0308BAC37911}"/>
                </a:ext>
              </a:extLst>
            </p:cNvPr>
            <p:cNvSpPr/>
            <p:nvPr/>
          </p:nvSpPr>
          <p:spPr>
            <a:xfrm rot="2683298">
              <a:off x="7643006" y="5344373"/>
              <a:ext cx="369184" cy="348626"/>
            </a:xfrm>
            <a:prstGeom prst="downArrow">
              <a:avLst/>
            </a:prstGeom>
            <a:solidFill>
              <a:srgbClr val="9C7002"/>
            </a:solidFill>
            <a:ln w="63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35" name="화살표: 아래쪽 274">
              <a:extLst>
                <a:ext uri="{FF2B5EF4-FFF2-40B4-BE49-F238E27FC236}">
                  <a16:creationId xmlns:a16="http://schemas.microsoft.com/office/drawing/2014/main" id="{C5E911FB-49DE-4A46-9F39-E1C1EA6656FC}"/>
                </a:ext>
              </a:extLst>
            </p:cNvPr>
            <p:cNvSpPr/>
            <p:nvPr/>
          </p:nvSpPr>
          <p:spPr>
            <a:xfrm rot="18887834">
              <a:off x="8727448" y="5344311"/>
              <a:ext cx="369184" cy="348626"/>
            </a:xfrm>
            <a:prstGeom prst="downArrow">
              <a:avLst/>
            </a:prstGeom>
            <a:solidFill>
              <a:srgbClr val="9C7002"/>
            </a:solidFill>
            <a:ln w="63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B51FA58-F863-43B4-991E-50C61B926728}"/>
                </a:ext>
              </a:extLst>
            </p:cNvPr>
            <p:cNvSpPr txBox="1"/>
            <p:nvPr/>
          </p:nvSpPr>
          <p:spPr>
            <a:xfrm>
              <a:off x="3611441" y="1916832"/>
              <a:ext cx="2974609" cy="330696"/>
            </a:xfrm>
            <a:prstGeom prst="rect">
              <a:avLst/>
            </a:prstGeom>
            <a:solidFill>
              <a:srgbClr val="9C7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>
              <a:scene3d>
                <a:camera prst="orthographicFront"/>
                <a:lightRig rig="threePt" dir="t"/>
              </a:scene3d>
              <a:sp3d>
                <a:bevelT w="1270"/>
                <a:bevelB w="1270" h="1270"/>
              </a:sp3d>
            </a:bodyPr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marL="0" lvl="1" algn="ctr" defTabSz="1042875" latinLnBrk="0"/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sym typeface="Monotype Sorts"/>
                </a:rPr>
                <a:t>대화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sym typeface="Monotype Sorts"/>
                </a:rPr>
                <a:t>/TA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sym typeface="Monotype Sorts"/>
                </a:rPr>
                <a:t>분석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C65C034-CEE4-41D6-80BF-E13B4DCB31B4}"/>
                </a:ext>
              </a:extLst>
            </p:cNvPr>
            <p:cNvSpPr txBox="1"/>
            <p:nvPr/>
          </p:nvSpPr>
          <p:spPr>
            <a:xfrm>
              <a:off x="416495" y="1916832"/>
              <a:ext cx="3000377" cy="330696"/>
            </a:xfrm>
            <a:prstGeom prst="rect">
              <a:avLst/>
            </a:prstGeom>
            <a:solidFill>
              <a:srgbClr val="D09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2pPr marL="0" lvl="1" algn="ctr" defTabSz="1042973">
                <a:defRPr sz="14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defRPr>
              </a:lvl2pPr>
            </a:lstStyle>
            <a:p>
              <a:pPr lvl="1"/>
              <a:r>
                <a:rPr lang="ko-KR" altLang="en-US" sz="1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sym typeface="Monotype Sorts"/>
                </a:rPr>
                <a:t>화자분리</a:t>
              </a:r>
              <a:endPara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212B327-16DC-4FED-98F0-C9B4625641D3}"/>
                </a:ext>
              </a:extLst>
            </p:cNvPr>
            <p:cNvSpPr txBox="1"/>
            <p:nvPr/>
          </p:nvSpPr>
          <p:spPr>
            <a:xfrm>
              <a:off x="6743753" y="1916832"/>
              <a:ext cx="2924006" cy="330696"/>
            </a:xfrm>
            <a:prstGeom prst="rect">
              <a:avLst/>
            </a:prstGeom>
            <a:solidFill>
              <a:srgbClr val="644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marL="0" lvl="1" algn="ctr" defTabSz="1042875" latinLnBrk="0"/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sym typeface="Monotype Sorts"/>
                </a:rPr>
                <a:t>다양한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sym typeface="Monotype Sorts"/>
                </a:rPr>
                <a:t>AI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sym typeface="Monotype Sorts"/>
                </a:rPr>
                <a:t>대화 시스템 연계</a:t>
              </a:r>
              <a:endPara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03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3486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클라우드 환경에 최적화된 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엔진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제공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846374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콜인프라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, STT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및 지식저장소와 연계한 대화엔진 플랫폼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01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8" name="그룹 87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140" name="직선 연결선 139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직각 삼각형 140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42" name="한쪽 모서리가 잘린 사각형 141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3098" y="1635069"/>
              <a:ext cx="106513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상담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Advisor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를 위한 대화엔진 플랫폼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pic>
          <p:nvPicPr>
            <p:cNvPr id="144" name="그림 143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31102" y="2745372"/>
            <a:ext cx="8746763" cy="3563353"/>
            <a:chOff x="778237" y="2745372"/>
            <a:chExt cx="8746763" cy="3563353"/>
          </a:xfrm>
        </p:grpSpPr>
        <p:sp>
          <p:nvSpPr>
            <p:cNvPr id="190" name="직사각형 189"/>
            <p:cNvSpPr/>
            <p:nvPr/>
          </p:nvSpPr>
          <p:spPr>
            <a:xfrm>
              <a:off x="5005208" y="2745373"/>
              <a:ext cx="4515001" cy="2012983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10800000" flipV="1">
              <a:off x="5005209" y="2745373"/>
              <a:ext cx="4515000" cy="157114"/>
            </a:xfrm>
            <a:prstGeom prst="rect">
              <a:avLst/>
            </a:prstGeom>
            <a:solidFill>
              <a:srgbClr val="759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상담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Advisor</a:t>
              </a:r>
              <a:r>
                <a:rPr lang="ko-KR" altLang="en-US" sz="9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대화엔진 플랫폼</a:t>
              </a:r>
              <a:endParaRPr lang="ko-KR" altLang="en-US" sz="9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92" name="그룹 191"/>
            <p:cNvGrpSpPr/>
            <p:nvPr/>
          </p:nvGrpSpPr>
          <p:grpSpPr>
            <a:xfrm>
              <a:off x="5137206" y="2964605"/>
              <a:ext cx="927980" cy="1015778"/>
              <a:chOff x="2446869" y="1806722"/>
              <a:chExt cx="1118590" cy="1766294"/>
            </a:xfrm>
          </p:grpSpPr>
          <p:sp>
            <p:nvSpPr>
              <p:cNvPr id="325" name="직사각형 324"/>
              <p:cNvSpPr/>
              <p:nvPr/>
            </p:nvSpPr>
            <p:spPr>
              <a:xfrm>
                <a:off x="2446869" y="1806722"/>
                <a:ext cx="1118590" cy="213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2446869" y="1806723"/>
                <a:ext cx="1118590" cy="1766293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7" name="TextBox 326"/>
              <p:cNvSpPr txBox="1"/>
              <p:nvPr/>
            </p:nvSpPr>
            <p:spPr>
              <a:xfrm>
                <a:off x="2639207" y="1812763"/>
                <a:ext cx="733915" cy="31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자연어 처리</a:t>
                </a:r>
              </a:p>
            </p:txBody>
          </p:sp>
          <p:sp>
            <p:nvSpPr>
              <p:cNvPr id="328" name="순서도: 자기 디스크 327"/>
              <p:cNvSpPr/>
              <p:nvPr/>
            </p:nvSpPr>
            <p:spPr>
              <a:xfrm>
                <a:off x="2532982" y="3245493"/>
                <a:ext cx="954829" cy="254004"/>
              </a:xfrm>
              <a:prstGeom prst="flowChartMagneticDisk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자연어처리사전</a:t>
                </a:r>
                <a:endParaRPr lang="en-US" altLang="ko-KR" sz="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9" name="모서리가 둥근 직사각형 328"/>
              <p:cNvSpPr/>
              <p:nvPr/>
            </p:nvSpPr>
            <p:spPr>
              <a:xfrm>
                <a:off x="2532982" y="2120351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형태소 분석기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30" name="모서리가 둥근 직사각형 329"/>
              <p:cNvSpPr/>
              <p:nvPr/>
            </p:nvSpPr>
            <p:spPr>
              <a:xfrm>
                <a:off x="2532982" y="2395143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개체명</a:t>
                </a: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추출기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31" name="모서리가 둥근 직사각형 330"/>
              <p:cNvSpPr/>
              <p:nvPr/>
            </p:nvSpPr>
            <p:spPr>
              <a:xfrm>
                <a:off x="2532982" y="2676707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화행 분석기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32" name="모서리가 둥근 직사각형 331"/>
              <p:cNvSpPr/>
              <p:nvPr/>
            </p:nvSpPr>
            <p:spPr>
              <a:xfrm>
                <a:off x="2532982" y="2955744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오타보정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5137206" y="4049670"/>
              <a:ext cx="927980" cy="690721"/>
              <a:chOff x="2446869" y="1806722"/>
              <a:chExt cx="1118590" cy="1201066"/>
            </a:xfrm>
          </p:grpSpPr>
          <p:sp>
            <p:nvSpPr>
              <p:cNvPr id="319" name="직사각형 318"/>
              <p:cNvSpPr/>
              <p:nvPr/>
            </p:nvSpPr>
            <p:spPr>
              <a:xfrm>
                <a:off x="2446869" y="1806722"/>
                <a:ext cx="1118590" cy="213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2446869" y="1806723"/>
                <a:ext cx="1118590" cy="1201065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2688696" y="1812763"/>
                <a:ext cx="634927" cy="314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응답 생성</a:t>
                </a:r>
              </a:p>
            </p:txBody>
          </p:sp>
          <p:sp>
            <p:nvSpPr>
              <p:cNvPr id="322" name="순서도: 자기 디스크 321"/>
              <p:cNvSpPr/>
              <p:nvPr/>
            </p:nvSpPr>
            <p:spPr>
              <a:xfrm>
                <a:off x="2532982" y="2678204"/>
                <a:ext cx="954829" cy="254004"/>
              </a:xfrm>
              <a:prstGeom prst="flowChartMagneticDisk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자연어처리사전</a:t>
                </a:r>
                <a:endParaRPr lang="en-US" altLang="ko-KR" sz="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3" name="모서리가 둥근 직사각형 322"/>
              <p:cNvSpPr/>
              <p:nvPr/>
            </p:nvSpPr>
            <p:spPr>
              <a:xfrm>
                <a:off x="2532982" y="2120351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발화 </a:t>
                </a:r>
                <a:r>
                  <a:rPr lang="ko-KR" altLang="en-US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생성기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4" name="모서리가 둥근 직사각형 323"/>
              <p:cNvSpPr/>
              <p:nvPr/>
            </p:nvSpPr>
            <p:spPr>
              <a:xfrm>
                <a:off x="2532982" y="2395143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발화 </a:t>
                </a:r>
                <a:r>
                  <a:rPr lang="ko-KR" altLang="en-US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보정기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4" name="그룹 193"/>
            <p:cNvGrpSpPr/>
            <p:nvPr/>
          </p:nvGrpSpPr>
          <p:grpSpPr>
            <a:xfrm>
              <a:off x="6298505" y="4100533"/>
              <a:ext cx="1767680" cy="639858"/>
              <a:chOff x="3762032" y="3761513"/>
              <a:chExt cx="2130767" cy="1192316"/>
            </a:xfrm>
          </p:grpSpPr>
          <p:sp>
            <p:nvSpPr>
              <p:cNvPr id="312" name="직사각형 311"/>
              <p:cNvSpPr/>
              <p:nvPr/>
            </p:nvSpPr>
            <p:spPr>
              <a:xfrm>
                <a:off x="3762032" y="3761513"/>
                <a:ext cx="2123147" cy="213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3769652" y="3974251"/>
                <a:ext cx="2123147" cy="97957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4492215" y="3769414"/>
                <a:ext cx="634927" cy="337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대화 처리</a:t>
                </a:r>
              </a:p>
            </p:txBody>
          </p:sp>
          <p:sp>
            <p:nvSpPr>
              <p:cNvPr id="315" name="모서리가 둥근 직사각형 314"/>
              <p:cNvSpPr/>
              <p:nvPr/>
            </p:nvSpPr>
            <p:spPr>
              <a:xfrm>
                <a:off x="3863553" y="4033827"/>
                <a:ext cx="922778" cy="548594"/>
              </a:xfrm>
              <a:prstGeom prst="roundRect">
                <a:avLst>
                  <a:gd name="adj" fmla="val 5717"/>
                </a:avLst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대화 관리기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16" name="모서리가 둥근 직사각형 315"/>
              <p:cNvSpPr/>
              <p:nvPr/>
            </p:nvSpPr>
            <p:spPr>
              <a:xfrm>
                <a:off x="3863553" y="4632246"/>
                <a:ext cx="1935335" cy="246004"/>
              </a:xfrm>
              <a:prstGeom prst="roundRect">
                <a:avLst>
                  <a:gd name="adj" fmla="val 6646"/>
                </a:avLst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t" anchorCtr="0"/>
              <a:lstStyle/>
              <a:p>
                <a:pPr algn="ctr"/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컨텍스트 관리기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algn="ctr">
                  <a:lnSpc>
                    <a:spcPts val="850"/>
                  </a:lnSpc>
                </a:pP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algn="ctr">
                  <a:lnSpc>
                    <a:spcPts val="850"/>
                  </a:lnSpc>
                </a:pP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algn="ctr">
                  <a:lnSpc>
                    <a:spcPts val="850"/>
                  </a:lnSpc>
                </a:pP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17" name="모서리가 둥근 직사각형 316"/>
              <p:cNvSpPr/>
              <p:nvPr/>
            </p:nvSpPr>
            <p:spPr>
              <a:xfrm>
                <a:off x="4852212" y="4048557"/>
                <a:ext cx="922778" cy="239415"/>
              </a:xfrm>
              <a:prstGeom prst="roundRect">
                <a:avLst>
                  <a:gd name="adj" fmla="val 5473"/>
                </a:avLst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서비스 </a:t>
                </a:r>
                <a:r>
                  <a:rPr lang="ko-KR" altLang="en-US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연계기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18" name="모서리가 둥근 직사각형 317"/>
              <p:cNvSpPr/>
              <p:nvPr/>
            </p:nvSpPr>
            <p:spPr>
              <a:xfrm>
                <a:off x="4854482" y="4336133"/>
                <a:ext cx="922778" cy="236820"/>
              </a:xfrm>
              <a:prstGeom prst="roundRect">
                <a:avLst>
                  <a:gd name="adj" fmla="val 5473"/>
                </a:avLst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질의응답 처리기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529905" y="2964605"/>
              <a:ext cx="927980" cy="774639"/>
              <a:chOff x="2446869" y="1806722"/>
              <a:chExt cx="1118590" cy="1346985"/>
            </a:xfrm>
          </p:grpSpPr>
          <p:sp>
            <p:nvSpPr>
              <p:cNvPr id="306" name="직사각형 305"/>
              <p:cNvSpPr/>
              <p:nvPr/>
            </p:nvSpPr>
            <p:spPr>
              <a:xfrm>
                <a:off x="2446869" y="1806722"/>
                <a:ext cx="1118590" cy="213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>
                <a:off x="2446869" y="1806724"/>
                <a:ext cx="1118590" cy="1346983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2639207" y="1812763"/>
                <a:ext cx="733915" cy="31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서비스 연계</a:t>
                </a:r>
              </a:p>
            </p:txBody>
          </p:sp>
          <p:sp>
            <p:nvSpPr>
              <p:cNvPr id="309" name="순서도: 자기 디스크 308"/>
              <p:cNvSpPr/>
              <p:nvPr/>
            </p:nvSpPr>
            <p:spPr>
              <a:xfrm>
                <a:off x="2532982" y="2765286"/>
                <a:ext cx="954829" cy="254004"/>
              </a:xfrm>
              <a:prstGeom prst="flowChartMagneticDisk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6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서비스연계</a:t>
                </a:r>
                <a:r>
                  <a:rPr lang="ko-KR" altLang="en-US" sz="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규칙</a:t>
                </a:r>
                <a:endParaRPr lang="en-US" altLang="ko-KR" sz="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2532982" y="2164854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레거시</a:t>
                </a: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서비스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2532982" y="2472963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외부 서비스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6" name="그룹 195"/>
            <p:cNvGrpSpPr/>
            <p:nvPr/>
          </p:nvGrpSpPr>
          <p:grpSpPr>
            <a:xfrm>
              <a:off x="8529905" y="3798128"/>
              <a:ext cx="927980" cy="942264"/>
              <a:chOff x="6305235" y="3239788"/>
              <a:chExt cx="1118590" cy="1638462"/>
            </a:xfrm>
          </p:grpSpPr>
          <p:sp>
            <p:nvSpPr>
              <p:cNvPr id="300" name="직사각형 299"/>
              <p:cNvSpPr/>
              <p:nvPr/>
            </p:nvSpPr>
            <p:spPr>
              <a:xfrm>
                <a:off x="6305235" y="3239788"/>
                <a:ext cx="1118590" cy="213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6305235" y="3239790"/>
                <a:ext cx="1118590" cy="163846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6547062" y="3245829"/>
                <a:ext cx="634927" cy="31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지식 검색</a:t>
                </a:r>
              </a:p>
            </p:txBody>
          </p:sp>
          <p:sp>
            <p:nvSpPr>
              <p:cNvPr id="303" name="순서도: 자기 디스크 302"/>
              <p:cNvSpPr/>
              <p:nvPr/>
            </p:nvSpPr>
            <p:spPr>
              <a:xfrm>
                <a:off x="6407463" y="4191872"/>
                <a:ext cx="954829" cy="466695"/>
              </a:xfrm>
              <a:prstGeom prst="flowChartMagneticDisk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질의응답 데이터</a:t>
                </a:r>
                <a:endParaRPr lang="en-US" altLang="ko-KR" sz="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04" name="모서리가 둥근 직사각형 303"/>
              <p:cNvSpPr/>
              <p:nvPr/>
            </p:nvSpPr>
            <p:spPr>
              <a:xfrm>
                <a:off x="6391348" y="3561884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지식 검색기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05" name="모서리가 둥근 직사각형 304"/>
              <p:cNvSpPr/>
              <p:nvPr/>
            </p:nvSpPr>
            <p:spPr>
              <a:xfrm>
                <a:off x="6391348" y="3862077"/>
                <a:ext cx="954829" cy="203744"/>
              </a:xfrm>
              <a:prstGeom prst="roundRect">
                <a:avLst/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지식 </a:t>
                </a:r>
                <a:r>
                  <a:rPr lang="ko-KR" altLang="en-US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추론기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7" name="갈매기형 수장 196"/>
            <p:cNvSpPr/>
            <p:nvPr/>
          </p:nvSpPr>
          <p:spPr>
            <a:xfrm>
              <a:off x="6106400" y="3733871"/>
              <a:ext cx="159066" cy="10482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8" name="갈매기형 수장 197"/>
            <p:cNvSpPr/>
            <p:nvPr/>
          </p:nvSpPr>
          <p:spPr>
            <a:xfrm rot="19078004">
              <a:off x="8140550" y="4054890"/>
              <a:ext cx="159066" cy="10482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9" name="갈매기형 수장 198"/>
            <p:cNvSpPr/>
            <p:nvPr/>
          </p:nvSpPr>
          <p:spPr>
            <a:xfrm rot="10800000">
              <a:off x="6109968" y="4354794"/>
              <a:ext cx="159066" cy="10482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0" name="갈매기형 수장 199"/>
            <p:cNvSpPr/>
            <p:nvPr/>
          </p:nvSpPr>
          <p:spPr>
            <a:xfrm rot="2621717">
              <a:off x="8155026" y="4260374"/>
              <a:ext cx="159066" cy="10482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5005209" y="4855974"/>
              <a:ext cx="4515000" cy="607745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10800000" flipV="1">
              <a:off x="5005209" y="4855975"/>
              <a:ext cx="4515000" cy="122645"/>
            </a:xfrm>
            <a:prstGeom prst="rect">
              <a:avLst/>
            </a:prstGeom>
            <a:solidFill>
              <a:srgbClr val="7EC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운영 및 학습 관리</a:t>
              </a:r>
              <a:endParaRPr lang="en-US" altLang="ko-KR" sz="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3" name="모서리가 둥근 직사각형 202"/>
            <p:cNvSpPr/>
            <p:nvPr/>
          </p:nvSpPr>
          <p:spPr>
            <a:xfrm>
              <a:off x="8261739" y="5052901"/>
              <a:ext cx="985873" cy="156887"/>
            </a:xfrm>
            <a:prstGeom prst="roundRect">
              <a:avLst>
                <a:gd name="adj" fmla="val 547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ko-KR" altLang="en-US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학습 및 검증</a:t>
              </a:r>
              <a:endPara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4" name="모서리가 둥근 직사각형 203"/>
            <p:cNvSpPr/>
            <p:nvPr/>
          </p:nvSpPr>
          <p:spPr>
            <a:xfrm>
              <a:off x="6173289" y="5250983"/>
              <a:ext cx="985873" cy="156887"/>
            </a:xfrm>
            <a:prstGeom prst="roundRect">
              <a:avLst>
                <a:gd name="adj" fmla="val 547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ko-KR" altLang="en-US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테스트 및 시뮬레이터</a:t>
              </a:r>
              <a:endPara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5" name="모서리가 둥근 직사각형 204"/>
            <p:cNvSpPr/>
            <p:nvPr/>
          </p:nvSpPr>
          <p:spPr>
            <a:xfrm>
              <a:off x="7214065" y="5250983"/>
              <a:ext cx="985873" cy="156887"/>
            </a:xfrm>
            <a:prstGeom prst="roundRect">
              <a:avLst>
                <a:gd name="adj" fmla="val 547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ko-KR" altLang="en-US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학습 이력 관리</a:t>
              </a:r>
              <a:endPara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6" name="모서리가 둥근 직사각형 205"/>
            <p:cNvSpPr/>
            <p:nvPr/>
          </p:nvSpPr>
          <p:spPr>
            <a:xfrm>
              <a:off x="6160413" y="5056574"/>
              <a:ext cx="985873" cy="156887"/>
            </a:xfrm>
            <a:prstGeom prst="roundRect">
              <a:avLst>
                <a:gd name="adj" fmla="val 547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ko-KR" altLang="en-US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로그 관리</a:t>
              </a:r>
              <a:endPara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7" name="갈매기형 수장 206"/>
            <p:cNvSpPr/>
            <p:nvPr/>
          </p:nvSpPr>
          <p:spPr>
            <a:xfrm rot="16200000">
              <a:off x="6946276" y="4716050"/>
              <a:ext cx="110267" cy="15121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8" name="갈매기형 수장 207"/>
            <p:cNvSpPr/>
            <p:nvPr/>
          </p:nvSpPr>
          <p:spPr>
            <a:xfrm rot="5400000">
              <a:off x="7211750" y="4716050"/>
              <a:ext cx="110267" cy="15121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9" name="모서리가 둥근 직사각형 208"/>
            <p:cNvSpPr/>
            <p:nvPr/>
          </p:nvSpPr>
          <p:spPr>
            <a:xfrm>
              <a:off x="5124093" y="5056574"/>
              <a:ext cx="985873" cy="156887"/>
            </a:xfrm>
            <a:prstGeom prst="roundRect">
              <a:avLst>
                <a:gd name="adj" fmla="val 547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ko-KR" altLang="en-US" sz="7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대시보드</a:t>
              </a:r>
              <a:r>
                <a:rPr lang="en-US" altLang="ko-KR" sz="7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/</a:t>
              </a:r>
            </a:p>
            <a:p>
              <a:pPr algn="ctr">
                <a:lnSpc>
                  <a:spcPts val="850"/>
                </a:lnSpc>
              </a:pPr>
              <a:r>
                <a:rPr lang="ko-KR" altLang="en-US" sz="7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이슈모니터링</a:t>
              </a:r>
              <a:endPara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0" name="모서리가 둥근 직사각형 209"/>
            <p:cNvSpPr/>
            <p:nvPr/>
          </p:nvSpPr>
          <p:spPr>
            <a:xfrm>
              <a:off x="7211608" y="5052901"/>
              <a:ext cx="985873" cy="156887"/>
            </a:xfrm>
            <a:prstGeom prst="roundRect">
              <a:avLst>
                <a:gd name="adj" fmla="val 547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ko-KR" altLang="en-US" sz="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학습 데이터 분석 및 관리</a:t>
              </a:r>
              <a:endParaRPr lang="en-US" altLang="ko-KR" sz="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5127974" y="5250983"/>
              <a:ext cx="985873" cy="156887"/>
            </a:xfrm>
            <a:prstGeom prst="roundRect">
              <a:avLst>
                <a:gd name="adj" fmla="val 547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ko-KR" altLang="en-US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대화 시나리오 관리</a:t>
              </a:r>
              <a:endPara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8261739" y="5250983"/>
              <a:ext cx="985873" cy="156887"/>
            </a:xfrm>
            <a:prstGeom prst="roundRect">
              <a:avLst>
                <a:gd name="adj" fmla="val 547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ko-KR" altLang="en-US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사전 관리</a:t>
              </a:r>
              <a:endPara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3" name="갈매기형 수장 212"/>
            <p:cNvSpPr/>
            <p:nvPr/>
          </p:nvSpPr>
          <p:spPr>
            <a:xfrm>
              <a:off x="6113848" y="3021855"/>
              <a:ext cx="159066" cy="10482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4" name="갈매기형 수장 213"/>
            <p:cNvSpPr/>
            <p:nvPr/>
          </p:nvSpPr>
          <p:spPr>
            <a:xfrm rot="10800000">
              <a:off x="6117416" y="3156132"/>
              <a:ext cx="159066" cy="10482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5" name="갈매기형 수장 214"/>
            <p:cNvSpPr/>
            <p:nvPr/>
          </p:nvSpPr>
          <p:spPr>
            <a:xfrm>
              <a:off x="5015192" y="3338977"/>
              <a:ext cx="159066" cy="10482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6" name="갈매기형 수장 215"/>
            <p:cNvSpPr/>
            <p:nvPr/>
          </p:nvSpPr>
          <p:spPr>
            <a:xfrm rot="10800000">
              <a:off x="5019522" y="4367757"/>
              <a:ext cx="159066" cy="10482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10800000" flipV="1">
              <a:off x="8367385" y="2963202"/>
              <a:ext cx="169220" cy="1777190"/>
            </a:xfrm>
            <a:prstGeom prst="rect">
              <a:avLst/>
            </a:prstGeom>
            <a:solidFill>
              <a:srgbClr val="597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latinLnBrk="0">
                <a:defRPr/>
              </a:pPr>
              <a:r>
                <a:rPr lang="en-US" altLang="ko-KR" sz="800" kern="0" spc="-50" dirty="0">
                  <a:solidFill>
                    <a:sysClr val="window" lastClr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RESTAPI</a:t>
              </a:r>
            </a:p>
          </p:txBody>
        </p:sp>
        <p:grpSp>
          <p:nvGrpSpPr>
            <p:cNvPr id="218" name="그룹 217"/>
            <p:cNvGrpSpPr/>
            <p:nvPr/>
          </p:nvGrpSpPr>
          <p:grpSpPr>
            <a:xfrm>
              <a:off x="6298505" y="3578737"/>
              <a:ext cx="1761359" cy="488858"/>
              <a:chOff x="8541578" y="1940071"/>
              <a:chExt cx="2123148" cy="850053"/>
            </a:xfrm>
          </p:grpSpPr>
          <p:sp>
            <p:nvSpPr>
              <p:cNvPr id="294" name="직사각형 293"/>
              <p:cNvSpPr/>
              <p:nvPr/>
            </p:nvSpPr>
            <p:spPr>
              <a:xfrm>
                <a:off x="8541578" y="1953975"/>
                <a:ext cx="2123147" cy="213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8541579" y="1942629"/>
                <a:ext cx="2123147" cy="847495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9101509" y="1940071"/>
                <a:ext cx="1020267" cy="31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의도 분류</a:t>
                </a:r>
                <a:r>
                  <a:rPr lang="en-US" altLang="ko-KR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(</a:t>
                </a:r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앙상블</a:t>
                </a:r>
                <a:r>
                  <a:rPr lang="en-US" altLang="ko-KR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)</a:t>
                </a:r>
                <a:endParaRPr lang="ko-KR" altLang="en-US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7" name="모서리가 둥근 직사각형 296"/>
              <p:cNvSpPr/>
              <p:nvPr/>
            </p:nvSpPr>
            <p:spPr>
              <a:xfrm>
                <a:off x="9348829" y="2206934"/>
                <a:ext cx="578733" cy="239415"/>
              </a:xfrm>
              <a:prstGeom prst="roundRect">
                <a:avLst>
                  <a:gd name="adj" fmla="val 5473"/>
                </a:avLst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en-US" altLang="ko-KR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RuleBased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8" name="모서리가 둥근 직사각형 297"/>
              <p:cNvSpPr/>
              <p:nvPr/>
            </p:nvSpPr>
            <p:spPr>
              <a:xfrm>
                <a:off x="9348829" y="2472485"/>
                <a:ext cx="561060" cy="239415"/>
              </a:xfrm>
              <a:prstGeom prst="roundRect">
                <a:avLst>
                  <a:gd name="adj" fmla="val 5473"/>
                </a:avLst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en-US" altLang="ko-KR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SVM</a:t>
                </a:r>
              </a:p>
            </p:txBody>
          </p:sp>
          <p:sp>
            <p:nvSpPr>
              <p:cNvPr id="299" name="모서리가 둥근 직사각형 298"/>
              <p:cNvSpPr/>
              <p:nvPr/>
            </p:nvSpPr>
            <p:spPr>
              <a:xfrm>
                <a:off x="8609454" y="2472485"/>
                <a:ext cx="665705" cy="239415"/>
              </a:xfrm>
              <a:prstGeom prst="roundRect">
                <a:avLst>
                  <a:gd name="adj" fmla="val 5473"/>
                </a:avLst>
              </a:prstGeom>
              <a:solidFill>
                <a:srgbClr val="E8F8F8"/>
              </a:solidFill>
              <a:ln w="31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ts val="850"/>
                  </a:lnSpc>
                </a:pPr>
                <a:r>
                  <a:rPr lang="en-US" altLang="ko-KR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KNN</a:t>
                </a:r>
              </a:p>
            </p:txBody>
          </p:sp>
        </p:grpSp>
        <p:sp>
          <p:nvSpPr>
            <p:cNvPr id="219" name="모서리가 둥근 직사각형 218"/>
            <p:cNvSpPr/>
            <p:nvPr/>
          </p:nvSpPr>
          <p:spPr>
            <a:xfrm>
              <a:off x="6361137" y="3726821"/>
              <a:ext cx="542324" cy="137686"/>
            </a:xfrm>
            <a:prstGeom prst="roundRect">
              <a:avLst>
                <a:gd name="adj" fmla="val 5473"/>
              </a:avLst>
            </a:prstGeom>
            <a:solidFill>
              <a:srgbClr val="E8F8F8"/>
            </a:solidFill>
            <a:ln w="31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NB</a:t>
              </a:r>
            </a:p>
          </p:txBody>
        </p:sp>
        <p:sp>
          <p:nvSpPr>
            <p:cNvPr id="220" name="순서도: 자기 디스크 219"/>
            <p:cNvSpPr/>
            <p:nvPr/>
          </p:nvSpPr>
          <p:spPr>
            <a:xfrm>
              <a:off x="7489295" y="3740593"/>
              <a:ext cx="498982" cy="279220"/>
            </a:xfrm>
            <a:prstGeom prst="flowChartMagneticDisk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6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통합모델</a:t>
              </a:r>
              <a:endParaRPr lang="en-US" altLang="ko-KR" sz="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5949483" y="3120509"/>
              <a:ext cx="68327" cy="565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5950994" y="3291045"/>
              <a:ext cx="68327" cy="565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3" name="타원 222"/>
            <p:cNvSpPr/>
            <p:nvPr/>
          </p:nvSpPr>
          <p:spPr>
            <a:xfrm>
              <a:off x="5951121" y="3451516"/>
              <a:ext cx="68327" cy="565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4" name="타원 223"/>
            <p:cNvSpPr/>
            <p:nvPr/>
          </p:nvSpPr>
          <p:spPr>
            <a:xfrm>
              <a:off x="5950451" y="3601424"/>
              <a:ext cx="68327" cy="565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5" name="갈매기형 수장 224"/>
            <p:cNvSpPr/>
            <p:nvPr/>
          </p:nvSpPr>
          <p:spPr>
            <a:xfrm rot="10800000">
              <a:off x="4585631" y="3405784"/>
              <a:ext cx="127821" cy="153514"/>
            </a:xfrm>
            <a:prstGeom prst="chevron">
              <a:avLst>
                <a:gd name="adj" fmla="val 47421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6" name="모서리가 둥근 직사각형 225"/>
            <p:cNvSpPr/>
            <p:nvPr/>
          </p:nvSpPr>
          <p:spPr>
            <a:xfrm>
              <a:off x="4772231" y="2871855"/>
              <a:ext cx="228645" cy="1886501"/>
            </a:xfrm>
            <a:prstGeom prst="roundRect">
              <a:avLst>
                <a:gd name="adj" fmla="val 5473"/>
              </a:avLst>
            </a:prstGeom>
            <a:solidFill>
              <a:srgbClr val="8DCDDC"/>
            </a:solidFill>
            <a:ln w="3175" cap="flat" cmpd="sng" algn="ctr">
              <a:solidFill>
                <a:srgbClr val="8064A2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vert="vert" lIns="0" rIns="0" rtlCol="0" anchor="ctr"/>
            <a:lstStyle/>
            <a:p>
              <a:pPr marL="0" marR="0" lvl="0" indent="0" algn="ctr" defTabSz="844083" eaLnBrk="1" fontAlgn="auto" latinLnBrk="0" hangingPunct="1">
                <a:lnSpc>
                  <a:spcPts val="7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상담</a:t>
              </a:r>
              <a:r>
                <a:rPr kumimoji="0" lang="en-US" altLang="ko-KR" sz="600" b="0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Advisor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연동 인터페이스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(Rest API)</a:t>
              </a: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6304827" y="2963202"/>
              <a:ext cx="1761359" cy="122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6304827" y="2963201"/>
              <a:ext cx="1761359" cy="469928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6743239" y="2963202"/>
              <a:ext cx="884539" cy="181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딥러닝</a:t>
              </a:r>
              <a:r>
                <a:rPr lang="ko-KR" altLang="en-US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프레임워크 </a:t>
              </a:r>
              <a:endParaRPr lang="ko-KR" altLang="en-US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0" name="모서리가 둥근 직사각형 229"/>
            <p:cNvSpPr/>
            <p:nvPr/>
          </p:nvSpPr>
          <p:spPr>
            <a:xfrm>
              <a:off x="6361137" y="3114421"/>
              <a:ext cx="770856" cy="137685"/>
            </a:xfrm>
            <a:prstGeom prst="roundRect">
              <a:avLst>
                <a:gd name="adj" fmla="val 5473"/>
              </a:avLst>
            </a:prstGeom>
            <a:solidFill>
              <a:srgbClr val="E8F8F8"/>
            </a:solidFill>
            <a:ln w="31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en-US" altLang="ko-KR" sz="7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BERT/ELECTRA</a:t>
              </a:r>
              <a:endPara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1" name="모서리가 둥근 직사각형 230"/>
            <p:cNvSpPr/>
            <p:nvPr/>
          </p:nvSpPr>
          <p:spPr>
            <a:xfrm>
              <a:off x="7206711" y="3114421"/>
              <a:ext cx="770856" cy="137685"/>
            </a:xfrm>
            <a:prstGeom prst="roundRect">
              <a:avLst>
                <a:gd name="adj" fmla="val 5473"/>
              </a:avLst>
            </a:prstGeom>
            <a:solidFill>
              <a:srgbClr val="FFAE00"/>
            </a:solidFill>
            <a:ln w="31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en-US" altLang="ko-KR" sz="7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Google-dialog</a:t>
              </a:r>
              <a:endParaRPr lang="en-US" altLang="ko-KR" sz="7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2" name="모서리가 둥근 직사각형 231"/>
            <p:cNvSpPr/>
            <p:nvPr/>
          </p:nvSpPr>
          <p:spPr>
            <a:xfrm>
              <a:off x="6360432" y="3274131"/>
              <a:ext cx="770856" cy="137685"/>
            </a:xfrm>
            <a:prstGeom prst="roundRect">
              <a:avLst>
                <a:gd name="adj" fmla="val 5473"/>
              </a:avLst>
            </a:prstGeom>
            <a:solidFill>
              <a:srgbClr val="E8F8F8"/>
            </a:solidFill>
            <a:ln w="31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Word2Vec</a:t>
              </a: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7204784" y="3275909"/>
              <a:ext cx="770856" cy="137685"/>
            </a:xfrm>
            <a:prstGeom prst="roundRect">
              <a:avLst>
                <a:gd name="adj" fmla="val 5473"/>
              </a:avLst>
            </a:prstGeom>
            <a:solidFill>
              <a:srgbClr val="E8F8F8"/>
            </a:solidFill>
            <a:ln w="31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850"/>
                </a:lnSpc>
              </a:pPr>
              <a:r>
                <a: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RNN</a:t>
              </a:r>
            </a:p>
          </p:txBody>
        </p:sp>
        <p:sp>
          <p:nvSpPr>
            <p:cNvPr id="234" name="타원 233"/>
            <p:cNvSpPr/>
            <p:nvPr/>
          </p:nvSpPr>
          <p:spPr>
            <a:xfrm>
              <a:off x="7947321" y="3088092"/>
              <a:ext cx="68327" cy="565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5" name="갈매기형 수장 234"/>
            <p:cNvSpPr/>
            <p:nvPr/>
          </p:nvSpPr>
          <p:spPr>
            <a:xfrm rot="16200000">
              <a:off x="6946276" y="3425973"/>
              <a:ext cx="110267" cy="15121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6" name="갈매기형 수장 235"/>
            <p:cNvSpPr/>
            <p:nvPr/>
          </p:nvSpPr>
          <p:spPr>
            <a:xfrm rot="5400000">
              <a:off x="7211750" y="3425973"/>
              <a:ext cx="110267" cy="15121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238" name="그룹 237"/>
            <p:cNvGrpSpPr/>
            <p:nvPr/>
          </p:nvGrpSpPr>
          <p:grpSpPr>
            <a:xfrm>
              <a:off x="4754448" y="5553456"/>
              <a:ext cx="4770552" cy="755269"/>
              <a:chOff x="2291743" y="4770228"/>
              <a:chExt cx="8465302" cy="1131287"/>
            </a:xfrm>
          </p:grpSpPr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B78A98C-45B8-4126-B76E-815F4E447C2A}"/>
                  </a:ext>
                </a:extLst>
              </p:cNvPr>
              <p:cNvSpPr/>
              <p:nvPr/>
            </p:nvSpPr>
            <p:spPr>
              <a:xfrm>
                <a:off x="2779460" y="4770229"/>
                <a:ext cx="7977585" cy="1110526"/>
              </a:xfrm>
              <a:prstGeom prst="rect">
                <a:avLst/>
              </a:prstGeom>
              <a:solidFill>
                <a:srgbClr val="D5E5E6"/>
              </a:solidFill>
              <a:ln w="12700" cap="flat" cmpd="sng" algn="ctr">
                <a:solidFill>
                  <a:srgbClr val="22B8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04DB9706-CDD0-429A-8434-C2BF3C3CF2AF}"/>
                  </a:ext>
                </a:extLst>
              </p:cNvPr>
              <p:cNvSpPr/>
              <p:nvPr/>
            </p:nvSpPr>
            <p:spPr>
              <a:xfrm rot="10800000" flipV="1">
                <a:off x="2779329" y="4770228"/>
                <a:ext cx="7958661" cy="237430"/>
              </a:xfrm>
              <a:prstGeom prst="rect">
                <a:avLst/>
              </a:prstGeom>
              <a:solidFill>
                <a:srgbClr val="00A6E0"/>
              </a:solidFill>
              <a:ln w="12700" cap="flat" cmpd="sng" algn="ctr">
                <a:solidFill>
                  <a:srgbClr val="22B8C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 smtClean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지식 저장소</a:t>
                </a:r>
                <a:endParaRPr kumimoji="0" lang="en-US" altLang="ko-KR" sz="900" b="1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70" name="모서리가 둥근 직사각형 176">
                <a:extLst>
                  <a:ext uri="{FF2B5EF4-FFF2-40B4-BE49-F238E27FC236}">
                    <a16:creationId xmlns:a16="http://schemas.microsoft.com/office/drawing/2014/main" id="{5EA2017E-0124-4DB1-9F63-CB9A5FED95EC}"/>
                  </a:ext>
                </a:extLst>
              </p:cNvPr>
              <p:cNvSpPr/>
              <p:nvPr/>
            </p:nvSpPr>
            <p:spPr>
              <a:xfrm>
                <a:off x="2291743" y="4779065"/>
                <a:ext cx="432051" cy="1122450"/>
              </a:xfrm>
              <a:prstGeom prst="roundRect">
                <a:avLst>
                  <a:gd name="adj" fmla="val 5473"/>
                </a:avLst>
              </a:prstGeom>
              <a:solidFill>
                <a:srgbClr val="BFBFBF"/>
              </a:solidFill>
              <a:ln w="3175" cap="flat" cmpd="sng" algn="ctr">
                <a:solidFill>
                  <a:srgbClr val="8064A2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" lIns="0" r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ts val="78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지식 연동 인터페이스</a:t>
                </a:r>
                <a:endParaRPr kumimoji="0" lang="en-US" altLang="ko-KR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271" name="그룹 270"/>
              <p:cNvGrpSpPr/>
              <p:nvPr/>
            </p:nvGrpSpPr>
            <p:grpSpPr>
              <a:xfrm>
                <a:off x="2897857" y="5045154"/>
                <a:ext cx="2814269" cy="821920"/>
                <a:chOff x="2877018" y="5569538"/>
                <a:chExt cx="1988195" cy="770725"/>
              </a:xfrm>
            </p:grpSpPr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695D81CB-1A17-49D0-A59C-E84D7C15B140}"/>
                    </a:ext>
                  </a:extLst>
                </p:cNvPr>
                <p:cNvSpPr/>
                <p:nvPr/>
              </p:nvSpPr>
              <p:spPr>
                <a:xfrm>
                  <a:off x="2877019" y="5569538"/>
                  <a:ext cx="1988194" cy="77072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9" name="모서리가 둥근 직사각형 218">
                  <a:extLst>
                    <a:ext uri="{FF2B5EF4-FFF2-40B4-BE49-F238E27FC236}">
                      <a16:creationId xmlns:a16="http://schemas.microsoft.com/office/drawing/2014/main" id="{F3E76D48-BC4A-421C-A89C-117180FE53A6}"/>
                    </a:ext>
                  </a:extLst>
                </p:cNvPr>
                <p:cNvSpPr/>
                <p:nvPr/>
              </p:nvSpPr>
              <p:spPr>
                <a:xfrm>
                  <a:off x="2937792" y="6099415"/>
                  <a:ext cx="881749" cy="192226"/>
                </a:xfrm>
                <a:prstGeom prst="roundRect">
                  <a:avLst/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78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0" i="0" u="none" strike="noStrike" kern="0" cap="none" spc="0" normalizeH="0" baseline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분류</a:t>
                  </a:r>
                  <a:r>
                    <a:rPr kumimoji="0" lang="en-US" altLang="ko-KR" sz="700" b="0" i="0" u="none" strike="noStrike" kern="0" cap="none" spc="0" normalizeH="0" baseline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/</a:t>
                  </a:r>
                  <a:r>
                    <a:rPr kumimoji="0" lang="ko-KR" altLang="en-US" sz="700" b="0" i="0" u="none" strike="noStrike" kern="0" cap="none" spc="0" normalizeH="0" baseline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문서 관리</a:t>
                  </a:r>
                  <a:endParaRPr kumimoji="0" lang="en-US" altLang="ko-KR" sz="700" b="0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0" name="모서리가 둥근 직사각형 222">
                  <a:extLst>
                    <a:ext uri="{FF2B5EF4-FFF2-40B4-BE49-F238E27FC236}">
                      <a16:creationId xmlns:a16="http://schemas.microsoft.com/office/drawing/2014/main" id="{5B6F7E8B-8CB4-4659-B9FA-1295B12E57E3}"/>
                    </a:ext>
                  </a:extLst>
                </p:cNvPr>
                <p:cNvSpPr/>
                <p:nvPr/>
              </p:nvSpPr>
              <p:spPr>
                <a:xfrm>
                  <a:off x="2937792" y="5832038"/>
                  <a:ext cx="881749" cy="192226"/>
                </a:xfrm>
                <a:prstGeom prst="roundRect">
                  <a:avLst/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78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00" kern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문서 변환</a:t>
                  </a:r>
                  <a:endParaRPr kumimoji="0" lang="en-US" altLang="ko-KR" sz="700" b="0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33BCB449-29F4-4F6B-BE25-A5427D61986B}"/>
                    </a:ext>
                  </a:extLst>
                </p:cNvPr>
                <p:cNvSpPr/>
                <p:nvPr/>
              </p:nvSpPr>
              <p:spPr>
                <a:xfrm>
                  <a:off x="2877018" y="5575644"/>
                  <a:ext cx="1980000" cy="171673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r>
                    <a:rPr lang="ko-KR" altLang="en-US" sz="900" b="1" kern="0" dirty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지식</a:t>
                  </a:r>
                  <a:r>
                    <a:rPr lang="en-US" altLang="ko-KR" sz="900" b="1" kern="0" dirty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lang="ko-KR" altLang="en-US" sz="900" b="1" kern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관리</a:t>
                  </a:r>
                  <a:endParaRPr lang="ko-KR" altLang="en-US" sz="900" b="1" kern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2" name="모서리가 둥근 직사각형 218">
                  <a:extLst>
                    <a:ext uri="{FF2B5EF4-FFF2-40B4-BE49-F238E27FC236}">
                      <a16:creationId xmlns:a16="http://schemas.microsoft.com/office/drawing/2014/main" id="{F3E76D48-BC4A-421C-A89C-117180FE53A6}"/>
                    </a:ext>
                  </a:extLst>
                </p:cNvPr>
                <p:cNvSpPr/>
                <p:nvPr/>
              </p:nvSpPr>
              <p:spPr>
                <a:xfrm>
                  <a:off x="3918669" y="6099415"/>
                  <a:ext cx="881749" cy="192226"/>
                </a:xfrm>
                <a:prstGeom prst="roundRect">
                  <a:avLst/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78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00" kern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이력 관리</a:t>
                  </a:r>
                  <a:endParaRPr kumimoji="0" lang="en-US" altLang="ko-KR" sz="700" b="0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3" name="모서리가 둥근 직사각형 222">
                  <a:extLst>
                    <a:ext uri="{FF2B5EF4-FFF2-40B4-BE49-F238E27FC236}">
                      <a16:creationId xmlns:a16="http://schemas.microsoft.com/office/drawing/2014/main" id="{5B6F7E8B-8CB4-4659-B9FA-1295B12E57E3}"/>
                    </a:ext>
                  </a:extLst>
                </p:cNvPr>
                <p:cNvSpPr/>
                <p:nvPr/>
              </p:nvSpPr>
              <p:spPr>
                <a:xfrm>
                  <a:off x="3918669" y="5832038"/>
                  <a:ext cx="881749" cy="192226"/>
                </a:xfrm>
                <a:prstGeom prst="roundRect">
                  <a:avLst/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78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00" kern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지식 연계</a:t>
                  </a:r>
                  <a:endParaRPr kumimoji="0" lang="en-US" altLang="ko-KR" sz="700" b="0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72" name="그룹 271"/>
              <p:cNvGrpSpPr/>
              <p:nvPr/>
            </p:nvGrpSpPr>
            <p:grpSpPr>
              <a:xfrm>
                <a:off x="5981098" y="5025532"/>
                <a:ext cx="1501633" cy="841543"/>
                <a:chOff x="1340651" y="2442310"/>
                <a:chExt cx="854107" cy="818150"/>
              </a:xfrm>
            </p:grpSpPr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695D81CB-1A17-49D0-A59C-E84D7C15B140}"/>
                    </a:ext>
                  </a:extLst>
                </p:cNvPr>
                <p:cNvSpPr/>
                <p:nvPr/>
              </p:nvSpPr>
              <p:spPr>
                <a:xfrm>
                  <a:off x="1354000" y="2456142"/>
                  <a:ext cx="831658" cy="80431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4" name="모서리가 둥근 직사각형 218">
                  <a:extLst>
                    <a:ext uri="{FF2B5EF4-FFF2-40B4-BE49-F238E27FC236}">
                      <a16:creationId xmlns:a16="http://schemas.microsoft.com/office/drawing/2014/main" id="{F3E76D48-BC4A-421C-A89C-117180FE53A6}"/>
                    </a:ext>
                  </a:extLst>
                </p:cNvPr>
                <p:cNvSpPr/>
                <p:nvPr/>
              </p:nvSpPr>
              <p:spPr>
                <a:xfrm>
                  <a:off x="1402929" y="3009114"/>
                  <a:ext cx="709905" cy="200605"/>
                </a:xfrm>
                <a:prstGeom prst="roundRect">
                  <a:avLst/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78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0" i="0" u="none" strike="noStrike" kern="0" cap="none" spc="0" normalizeH="0" baseline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관계 추출</a:t>
                  </a:r>
                  <a:endParaRPr kumimoji="0" lang="en-US" altLang="ko-KR" sz="700" b="0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5" name="모서리가 둥근 직사각형 222">
                  <a:extLst>
                    <a:ext uri="{FF2B5EF4-FFF2-40B4-BE49-F238E27FC236}">
                      <a16:creationId xmlns:a16="http://schemas.microsoft.com/office/drawing/2014/main" id="{5B6F7E8B-8CB4-4659-B9FA-1295B12E57E3}"/>
                    </a:ext>
                  </a:extLst>
                </p:cNvPr>
                <p:cNvSpPr/>
                <p:nvPr/>
              </p:nvSpPr>
              <p:spPr>
                <a:xfrm>
                  <a:off x="1402929" y="2730083"/>
                  <a:ext cx="709905" cy="200605"/>
                </a:xfrm>
                <a:prstGeom prst="roundRect">
                  <a:avLst/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78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0" i="0" u="none" strike="noStrike" kern="0" cap="none" spc="0" normalizeH="0" baseline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의미 추출</a:t>
                  </a:r>
                  <a:endParaRPr kumimoji="0" lang="en-US" altLang="ko-KR" sz="700" b="0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33BCB449-29F4-4F6B-BE25-A5427D61986B}"/>
                    </a:ext>
                  </a:extLst>
                </p:cNvPr>
                <p:cNvSpPr/>
                <p:nvPr/>
              </p:nvSpPr>
              <p:spPr>
                <a:xfrm>
                  <a:off x="1354000" y="2462514"/>
                  <a:ext cx="831658" cy="179156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E9D070EA-D260-4E30-BBB6-9ADBC041610D}"/>
                    </a:ext>
                  </a:extLst>
                </p:cNvPr>
                <p:cNvSpPr txBox="1"/>
                <p:nvPr/>
              </p:nvSpPr>
              <p:spPr>
                <a:xfrm>
                  <a:off x="1340651" y="2442310"/>
                  <a:ext cx="854107" cy="304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900" b="1" kern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지식 추출</a:t>
                  </a:r>
                  <a:endParaRPr kumimoji="0" lang="ko-KR" altLang="en-US" sz="900" b="1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3" name="순서도: 자기 디스크 272">
                <a:extLst>
                  <a:ext uri="{FF2B5EF4-FFF2-40B4-BE49-F238E27FC236}">
                    <a16:creationId xmlns:a16="http://schemas.microsoft.com/office/drawing/2014/main" id="{5EDD8234-A55E-4B2B-B9FF-2785A57426F5}"/>
                  </a:ext>
                </a:extLst>
              </p:cNvPr>
              <p:cNvSpPr/>
              <p:nvPr/>
            </p:nvSpPr>
            <p:spPr>
              <a:xfrm>
                <a:off x="7751705" y="5089898"/>
                <a:ext cx="1084172" cy="735142"/>
              </a:xfrm>
              <a:prstGeom prst="flowChartMagneticDisk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>
                <a:solidFill>
                  <a:srgbClr val="A5A5A5">
                    <a:lumMod val="60000"/>
                    <a:lumOff val="40000"/>
                  </a:srgbClr>
                </a:solidFill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kern="0" dirty="0" err="1" smtClean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지식저장소</a:t>
                </a:r>
                <a:endParaRPr lang="en-US" altLang="ko-KR" sz="700" kern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 smtClean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Database</a:t>
                </a:r>
                <a:endParaRPr kumimoji="0" lang="en-US" altLang="ko-KR" sz="7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74" name="갈매기형 수장 177">
                <a:extLst>
                  <a:ext uri="{FF2B5EF4-FFF2-40B4-BE49-F238E27FC236}">
                    <a16:creationId xmlns:a16="http://schemas.microsoft.com/office/drawing/2014/main" id="{5C8DF026-C2DB-4EF2-889B-14BFD909A4C2}"/>
                  </a:ext>
                </a:extLst>
              </p:cNvPr>
              <p:cNvSpPr/>
              <p:nvPr/>
            </p:nvSpPr>
            <p:spPr>
              <a:xfrm rot="10800000" flipH="1">
                <a:off x="5734274" y="5424685"/>
                <a:ext cx="224677" cy="206376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75" name="갈매기형 수장 177">
                <a:extLst>
                  <a:ext uri="{FF2B5EF4-FFF2-40B4-BE49-F238E27FC236}">
                    <a16:creationId xmlns:a16="http://schemas.microsoft.com/office/drawing/2014/main" id="{5C8DF026-C2DB-4EF2-889B-14BFD909A4C2}"/>
                  </a:ext>
                </a:extLst>
              </p:cNvPr>
              <p:cNvSpPr/>
              <p:nvPr/>
            </p:nvSpPr>
            <p:spPr>
              <a:xfrm rot="10800000" flipH="1">
                <a:off x="7504880" y="5424685"/>
                <a:ext cx="224677" cy="206376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276" name="그룹 275"/>
              <p:cNvGrpSpPr/>
              <p:nvPr/>
            </p:nvGrpSpPr>
            <p:grpSpPr>
              <a:xfrm>
                <a:off x="9104849" y="5025532"/>
                <a:ext cx="1501633" cy="841543"/>
                <a:chOff x="1340651" y="2442310"/>
                <a:chExt cx="854107" cy="818150"/>
              </a:xfrm>
            </p:grpSpPr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695D81CB-1A17-49D0-A59C-E84D7C15B140}"/>
                    </a:ext>
                  </a:extLst>
                </p:cNvPr>
                <p:cNvSpPr/>
                <p:nvPr/>
              </p:nvSpPr>
              <p:spPr>
                <a:xfrm>
                  <a:off x="1354000" y="2456142"/>
                  <a:ext cx="831658" cy="80431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9" name="모서리가 둥근 직사각형 218">
                  <a:extLst>
                    <a:ext uri="{FF2B5EF4-FFF2-40B4-BE49-F238E27FC236}">
                      <a16:creationId xmlns:a16="http://schemas.microsoft.com/office/drawing/2014/main" id="{F3E76D48-BC4A-421C-A89C-117180FE53A6}"/>
                    </a:ext>
                  </a:extLst>
                </p:cNvPr>
                <p:cNvSpPr/>
                <p:nvPr/>
              </p:nvSpPr>
              <p:spPr>
                <a:xfrm>
                  <a:off x="1402929" y="3009114"/>
                  <a:ext cx="709905" cy="200605"/>
                </a:xfrm>
                <a:prstGeom prst="roundRect">
                  <a:avLst/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78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700" b="0" i="0" u="none" strike="noStrike" kern="0" cap="none" spc="0" normalizeH="0" baseline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AI/</a:t>
                  </a:r>
                  <a:r>
                    <a:rPr kumimoji="0" lang="ko-KR" altLang="en-US" sz="700" b="0" i="0" u="none" strike="noStrike" kern="0" cap="none" spc="0" normalizeH="0" baseline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시나리오</a:t>
                  </a:r>
                  <a:r>
                    <a:rPr kumimoji="0" lang="en-US" altLang="ko-KR" sz="700" b="0" i="0" u="none" strike="noStrike" kern="0" cap="none" spc="0" normalizeH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kumimoji="0" lang="ko-KR" altLang="en-US" sz="700" b="0" i="0" u="none" strike="noStrike" kern="0" cap="none" spc="0" normalizeH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서비스</a:t>
                  </a:r>
                  <a:endParaRPr kumimoji="0" lang="en-US" altLang="ko-KR" sz="700" b="0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0" name="모서리가 둥근 직사각형 222">
                  <a:extLst>
                    <a:ext uri="{FF2B5EF4-FFF2-40B4-BE49-F238E27FC236}">
                      <a16:creationId xmlns:a16="http://schemas.microsoft.com/office/drawing/2014/main" id="{5B6F7E8B-8CB4-4659-B9FA-1295B12E57E3}"/>
                    </a:ext>
                  </a:extLst>
                </p:cNvPr>
                <p:cNvSpPr/>
                <p:nvPr/>
              </p:nvSpPr>
              <p:spPr>
                <a:xfrm>
                  <a:off x="1402929" y="2730083"/>
                  <a:ext cx="709905" cy="200605"/>
                </a:xfrm>
                <a:prstGeom prst="roundRect">
                  <a:avLst/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78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0" i="0" u="none" strike="noStrike" kern="0" cap="none" spc="0" normalizeH="0" baseline="0" noProof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검색 서비스</a:t>
                  </a:r>
                  <a:endParaRPr kumimoji="0" lang="en-US" altLang="ko-KR" sz="700" b="0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33BCB449-29F4-4F6B-BE25-A5427D61986B}"/>
                    </a:ext>
                  </a:extLst>
                </p:cNvPr>
                <p:cNvSpPr/>
                <p:nvPr/>
              </p:nvSpPr>
              <p:spPr>
                <a:xfrm>
                  <a:off x="1354000" y="2462514"/>
                  <a:ext cx="831658" cy="179156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E9D070EA-D260-4E30-BBB6-9ADBC041610D}"/>
                    </a:ext>
                  </a:extLst>
                </p:cNvPr>
                <p:cNvSpPr txBox="1"/>
                <p:nvPr/>
              </p:nvSpPr>
              <p:spPr>
                <a:xfrm>
                  <a:off x="1340651" y="2442310"/>
                  <a:ext cx="854107" cy="304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900" b="1" kern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지식</a:t>
                  </a:r>
                  <a:r>
                    <a:rPr lang="en-US" altLang="ko-KR" sz="900" b="1" kern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lang="ko-KR" altLang="en-US" sz="900" b="1" kern="0" dirty="0" smtClean="0">
                      <a:ln w="3175">
                        <a:solidFill>
                          <a:prstClr val="white">
                            <a:lumMod val="95000"/>
                            <a:alpha val="20000"/>
                          </a:prstClr>
                        </a:solidFill>
                      </a:ln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서비스</a:t>
                  </a:r>
                  <a:endParaRPr kumimoji="0" lang="ko-KR" altLang="en-US" sz="900" b="1" i="0" u="none" strike="noStrike" kern="0" cap="none" spc="0" normalizeH="0" baseline="0" noProof="0" dirty="0">
                    <a:ln w="3175">
                      <a:solidFill>
                        <a:prstClr val="white">
                          <a:lumMod val="95000"/>
                          <a:alpha val="2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7" name="갈매기형 수장 177">
                <a:extLst>
                  <a:ext uri="{FF2B5EF4-FFF2-40B4-BE49-F238E27FC236}">
                    <a16:creationId xmlns:a16="http://schemas.microsoft.com/office/drawing/2014/main" id="{5C8DF026-C2DB-4EF2-889B-14BFD909A4C2}"/>
                  </a:ext>
                </a:extLst>
              </p:cNvPr>
              <p:cNvSpPr/>
              <p:nvPr/>
            </p:nvSpPr>
            <p:spPr>
              <a:xfrm rot="10800000" flipH="1">
                <a:off x="8858026" y="5424685"/>
                <a:ext cx="224677" cy="206376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9" name="갈매기형 수장 238"/>
            <p:cNvSpPr/>
            <p:nvPr/>
          </p:nvSpPr>
          <p:spPr>
            <a:xfrm rot="16200000">
              <a:off x="6965469" y="5409197"/>
              <a:ext cx="110267" cy="15121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0" name="갈매기형 수장 239"/>
            <p:cNvSpPr/>
            <p:nvPr/>
          </p:nvSpPr>
          <p:spPr>
            <a:xfrm rot="5400000">
              <a:off x="7230943" y="5409197"/>
              <a:ext cx="110267" cy="151213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2224746" y="2869926"/>
              <a:ext cx="2303048" cy="3438799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2" name="갈매기형 수장 241"/>
            <p:cNvSpPr/>
            <p:nvPr/>
          </p:nvSpPr>
          <p:spPr>
            <a:xfrm rot="10800000">
              <a:off x="2007276" y="4397337"/>
              <a:ext cx="127821" cy="153514"/>
            </a:xfrm>
            <a:prstGeom prst="chevron">
              <a:avLst>
                <a:gd name="adj" fmla="val 47421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3" name="갈매기형 수장 242"/>
            <p:cNvSpPr/>
            <p:nvPr/>
          </p:nvSpPr>
          <p:spPr>
            <a:xfrm>
              <a:off x="2033973" y="3406339"/>
              <a:ext cx="128449" cy="152404"/>
            </a:xfrm>
            <a:prstGeom prst="chevron">
              <a:avLst>
                <a:gd name="adj" fmla="val 47421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3101768" y="5522337"/>
              <a:ext cx="546039" cy="222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PBX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2404152" y="5975272"/>
              <a:ext cx="546039" cy="222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IVR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3101768" y="5975272"/>
              <a:ext cx="546039" cy="222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CTI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3822682" y="5975272"/>
              <a:ext cx="546039" cy="222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녹취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48" name="꺾인 연결선 247"/>
            <p:cNvCxnSpPr>
              <a:stCxn id="244" idx="2"/>
              <a:endCxn id="245" idx="0"/>
            </p:cNvCxnSpPr>
            <p:nvPr/>
          </p:nvCxnSpPr>
          <p:spPr>
            <a:xfrm rot="5400000">
              <a:off x="2910875" y="5511359"/>
              <a:ext cx="230210" cy="69761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꺾인 연결선 248"/>
            <p:cNvCxnSpPr>
              <a:stCxn id="244" idx="2"/>
              <a:endCxn id="246" idx="0"/>
            </p:cNvCxnSpPr>
            <p:nvPr/>
          </p:nvCxnSpPr>
          <p:spPr>
            <a:xfrm rot="16200000" flipH="1">
              <a:off x="3259682" y="5860166"/>
              <a:ext cx="230210" cy="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꺾인 연결선 249"/>
            <p:cNvCxnSpPr>
              <a:stCxn id="244" idx="2"/>
              <a:endCxn id="247" idx="0"/>
            </p:cNvCxnSpPr>
            <p:nvPr/>
          </p:nvCxnSpPr>
          <p:spPr>
            <a:xfrm rot="16200000" flipH="1">
              <a:off x="3620139" y="5499709"/>
              <a:ext cx="230210" cy="7209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직사각형 250"/>
            <p:cNvSpPr/>
            <p:nvPr/>
          </p:nvSpPr>
          <p:spPr>
            <a:xfrm>
              <a:off x="3101768" y="5163804"/>
              <a:ext cx="546039" cy="222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RTM</a:t>
              </a:r>
            </a:p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control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3101768" y="4614502"/>
              <a:ext cx="546039" cy="222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STT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53" name="직선 화살표 연결선 252"/>
            <p:cNvCxnSpPr>
              <a:stCxn id="251" idx="0"/>
              <a:endCxn id="252" idx="2"/>
            </p:cNvCxnSpPr>
            <p:nvPr/>
          </p:nvCxnSpPr>
          <p:spPr>
            <a:xfrm flipV="1">
              <a:off x="3374787" y="4837227"/>
              <a:ext cx="0" cy="326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꺾인 연결선 253"/>
            <p:cNvCxnSpPr>
              <a:stCxn id="261" idx="3"/>
            </p:cNvCxnSpPr>
            <p:nvPr/>
          </p:nvCxnSpPr>
          <p:spPr>
            <a:xfrm>
              <a:off x="4378253" y="3900171"/>
              <a:ext cx="391969" cy="1598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꺾인 연결선 254"/>
            <p:cNvCxnSpPr>
              <a:stCxn id="251" idx="3"/>
              <a:endCxn id="247" idx="3"/>
            </p:cNvCxnSpPr>
            <p:nvPr/>
          </p:nvCxnSpPr>
          <p:spPr>
            <a:xfrm>
              <a:off x="3647806" y="5275167"/>
              <a:ext cx="720914" cy="811467"/>
            </a:xfrm>
            <a:prstGeom prst="bentConnector3">
              <a:avLst>
                <a:gd name="adj1" fmla="val 112781"/>
              </a:avLst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직사각형 255"/>
            <p:cNvSpPr/>
            <p:nvPr/>
          </p:nvSpPr>
          <p:spPr>
            <a:xfrm rot="10800000" flipV="1">
              <a:off x="2220809" y="4931429"/>
              <a:ext cx="2321740" cy="134376"/>
            </a:xfrm>
            <a:prstGeom prst="rect">
              <a:avLst/>
            </a:prstGeom>
            <a:solidFill>
              <a:srgbClr val="759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콜인프라</a:t>
              </a:r>
              <a:endPara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7" name="갈매기형 수장 256"/>
            <p:cNvSpPr/>
            <p:nvPr/>
          </p:nvSpPr>
          <p:spPr>
            <a:xfrm>
              <a:off x="4613725" y="4464873"/>
              <a:ext cx="128449" cy="152404"/>
            </a:xfrm>
            <a:prstGeom prst="chevron">
              <a:avLst>
                <a:gd name="adj" fmla="val 47421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2375511" y="3003058"/>
              <a:ext cx="2002742" cy="271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Advisor AP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2375512" y="3385117"/>
              <a:ext cx="918646" cy="271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3457847" y="3385117"/>
              <a:ext cx="918646" cy="271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WAS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2375511" y="3764635"/>
              <a:ext cx="2002742" cy="271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Relay Q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62" name="직선 화살표 연결선 261"/>
            <p:cNvCxnSpPr>
              <a:stCxn id="252" idx="0"/>
              <a:endCxn id="261" idx="2"/>
            </p:cNvCxnSpPr>
            <p:nvPr/>
          </p:nvCxnSpPr>
          <p:spPr>
            <a:xfrm flipV="1">
              <a:off x="3374787" y="4035708"/>
              <a:ext cx="2095" cy="578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F4DD1C7-C519-4DEE-B9F0-728BE59FE39C}"/>
                </a:ext>
              </a:extLst>
            </p:cNvPr>
            <p:cNvSpPr/>
            <p:nvPr/>
          </p:nvSpPr>
          <p:spPr>
            <a:xfrm>
              <a:off x="778237" y="2947872"/>
              <a:ext cx="1077349" cy="3360853"/>
            </a:xfrm>
            <a:prstGeom prst="rect">
              <a:avLst/>
            </a:prstGeom>
            <a:solidFill>
              <a:srgbClr val="D7E1E8"/>
            </a:solidFill>
            <a:ln w="15875" cap="flat" cmpd="sng" algn="ctr">
              <a:solidFill>
                <a:srgbClr val="36609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4" name="AutoShape 3" descr="사각유형3-2">
              <a:extLst>
                <a:ext uri="{FF2B5EF4-FFF2-40B4-BE49-F238E27FC236}">
                  <a16:creationId xmlns:a16="http://schemas.microsoft.com/office/drawing/2014/main" id="{8E3A0B06-561C-49E3-B9C6-24CB68790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237" y="2745372"/>
              <a:ext cx="1077347" cy="231768"/>
            </a:xfrm>
            <a:prstGeom prst="roundRect">
              <a:avLst>
                <a:gd name="adj" fmla="val 0"/>
              </a:avLst>
            </a:prstGeom>
            <a:solidFill>
              <a:srgbClr val="0069B5"/>
            </a:solidFill>
            <a:ln w="15875">
              <a:solidFill>
                <a:srgbClr val="366092"/>
              </a:solidFill>
            </a:ln>
            <a:extLst/>
          </p:spPr>
          <p:txBody>
            <a:bodyPr lIns="33231" tIns="16615" rIns="33231" bIns="16615" anchor="ctr"/>
            <a:lstStyle>
              <a:lvl1pPr defTabSz="10287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0287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0287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0287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0287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10287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</a:t>
              </a:r>
              <a:endParaRPr kumimoji="1" lang="ko-KR" altLang="en-US" sz="1000" b="1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5" name="모서리가 둥근 직사각형 230">
              <a:extLst>
                <a:ext uri="{FF2B5EF4-FFF2-40B4-BE49-F238E27FC236}">
                  <a16:creationId xmlns:a16="http://schemas.microsoft.com/office/drawing/2014/main" id="{11488CC7-91A6-40AC-9D2C-790E0CF07163}"/>
                </a:ext>
              </a:extLst>
            </p:cNvPr>
            <p:cNvSpPr/>
            <p:nvPr/>
          </p:nvSpPr>
          <p:spPr>
            <a:xfrm>
              <a:off x="837058" y="4141499"/>
              <a:ext cx="949579" cy="394401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상담사 화면</a:t>
              </a:r>
              <a:endParaRPr kumimoji="0" lang="en-US" altLang="ko-KR" sz="1000" b="0" i="0" u="none" strike="noStrike" kern="0" cap="none" spc="0" normalizeH="0" baseline="0" noProof="0" dirty="0" smtClean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7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(advisor client)</a:t>
              </a:r>
              <a:endParaRPr kumimoji="0" lang="en-US" altLang="ko-KR" sz="1000" b="0" i="0" u="none" strike="noStrike" kern="0" cap="none" spc="-7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66" name="Picture 25" descr="C:\Documents and Settings\이슬예리\바탕 화면\아이콘작업\인터넷.png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1071636" y="3751534"/>
              <a:ext cx="522171" cy="285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" name="Picture 10" descr="C:\Users\강세환\Desktop\한화아이콘\상담원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89692" y="3226134"/>
              <a:ext cx="277813" cy="408430"/>
            </a:xfrm>
            <a:prstGeom prst="rect">
              <a:avLst/>
            </a:prstGeom>
            <a:noFill/>
          </p:spPr>
        </p:pic>
        <p:sp>
          <p:nvSpPr>
            <p:cNvPr id="237" name="직사각형 236"/>
            <p:cNvSpPr/>
            <p:nvPr/>
          </p:nvSpPr>
          <p:spPr>
            <a:xfrm rot="10800000" flipV="1">
              <a:off x="2222853" y="2745372"/>
              <a:ext cx="2321740" cy="159687"/>
            </a:xfrm>
            <a:prstGeom prst="rect">
              <a:avLst/>
            </a:prstGeom>
            <a:solidFill>
              <a:srgbClr val="759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상담</a:t>
              </a:r>
              <a:r>
                <a:rPr lang="en-US" altLang="ko-KR" sz="9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Advisor </a:t>
              </a:r>
              <a:r>
                <a:rPr lang="ko-KR" altLang="en-US" sz="9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어플리케이션 </a:t>
              </a:r>
              <a:r>
                <a:rPr lang="en-US" altLang="ko-KR" sz="9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/ STT</a:t>
              </a:r>
              <a:endParaRPr lang="ko-KR" altLang="en-US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0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03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3486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클라우드 환경에 최적화된 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엔진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제공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4732514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딥러닝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(Electra)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기반 앙상블 의도 분석 및 다양한 예외처리 기술 보유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02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8" name="그룹 87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140" name="직선 연결선 139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직각 삼각형 140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42" name="한쪽 모서리가 잘린 사각형 141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3098" y="1635069"/>
              <a:ext cx="132273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딥러닝 기반 앙상블 의도 분석 및 예외처리 기능</a:t>
              </a:r>
            </a:p>
          </p:txBody>
        </p:sp>
        <p:pic>
          <p:nvPicPr>
            <p:cNvPr id="144" name="그림 143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pic>
        <p:nvPicPr>
          <p:cNvPr id="170" name="그림 1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06" y="1992738"/>
            <a:ext cx="414413" cy="585750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1" name="TextBox 170"/>
          <p:cNvSpPr txBox="1"/>
          <p:nvPr/>
        </p:nvSpPr>
        <p:spPr>
          <a:xfrm>
            <a:off x="6645897" y="2462880"/>
            <a:ext cx="225300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2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 kumimoji="1" sz="1000" spc="-2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</a:lstStyle>
          <a:p>
            <a:pPr marL="0" marR="0" lvl="1" indent="0" defTabSz="914400" eaLnBrk="1" fontAlgn="base" latinLnBrk="0" hangingPunct="1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None/>
              <a:tabLst>
                <a:tab pos="814888" algn="l"/>
              </a:tabLst>
              <a:defRPr/>
            </a:pPr>
            <a:r>
              <a:rPr kumimoji="1" lang="ko-KR" altLang="en-US" sz="800" b="0" i="0" u="none" strike="noStrike" kern="0" cap="none" spc="-30" normalizeH="0" baseline="0" noProof="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제</a:t>
            </a:r>
            <a:r>
              <a:rPr kumimoji="1" lang="en-US" altLang="ko-KR" sz="800" b="0" i="0" u="none" strike="noStrike" kern="0" cap="none" spc="-30" normalizeH="0" baseline="0" noProof="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10-208931 </a:t>
            </a:r>
            <a:r>
              <a:rPr kumimoji="1" lang="ko-KR" altLang="en-US" sz="800" b="0" i="0" u="none" strike="noStrike" kern="0" cap="none" spc="-30" normalizeH="0" baseline="0" noProof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호 음성 </a:t>
            </a:r>
            <a:r>
              <a:rPr kumimoji="1" lang="ko-KR" altLang="en-US" sz="800" b="0" i="0" u="none" strike="noStrike" kern="0" cap="none" spc="-30" normalizeH="0" baseline="0" noProof="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대화 제어 방법 및 장치</a:t>
            </a:r>
            <a:endParaRPr kumimoji="1" lang="en-US" altLang="ko-KR" sz="800" b="0" i="0" u="none" strike="noStrike" kern="0" cap="none" spc="-30" normalizeH="0" baseline="0" noProof="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658" y="2794959"/>
            <a:ext cx="2045617" cy="35408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072" y="2793777"/>
            <a:ext cx="3583622" cy="3514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39" y="2793777"/>
            <a:ext cx="1878026" cy="35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03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3486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클라우드 환경에 최적화된 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엔진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제공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2497479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en-US" altLang="ko-KR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AI 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기술변화에 최적화된 모듈화 구조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03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92" name="직선 연결선 91"/>
          <p:cNvCxnSpPr/>
          <p:nvPr/>
        </p:nvCxnSpPr>
        <p:spPr>
          <a:xfrm>
            <a:off x="5320502" y="2672427"/>
            <a:ext cx="3396" cy="3600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각 삼각형 92"/>
          <p:cNvSpPr/>
          <p:nvPr/>
        </p:nvSpPr>
        <p:spPr>
          <a:xfrm rot="10800000">
            <a:off x="5229861" y="2581467"/>
            <a:ext cx="94037" cy="97240"/>
          </a:xfrm>
          <a:prstGeom prst="rtTriangle">
            <a:avLst/>
          </a:prstGeom>
          <a:solidFill>
            <a:srgbClr val="28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" rIns="36000" bIns="7200"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한쪽 모서리가 잘린 사각형 93"/>
          <p:cNvSpPr/>
          <p:nvPr/>
        </p:nvSpPr>
        <p:spPr>
          <a:xfrm>
            <a:off x="5229860" y="2297810"/>
            <a:ext cx="4141391" cy="297218"/>
          </a:xfrm>
          <a:prstGeom prst="snip1Rect">
            <a:avLst>
              <a:gd name="adj" fmla="val 31366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5" name="그림 94" descr="그림자-01.png"/>
          <p:cNvPicPr>
            <a:picLocks/>
          </p:cNvPicPr>
          <p:nvPr/>
        </p:nvPicPr>
        <p:blipFill rotWithShape="1">
          <a:blip r:embed="rId4">
            <a:extLst/>
          </a:blip>
          <a:srcRect l="12777" t="-19474" r="12777"/>
          <a:stretch/>
        </p:blipFill>
        <p:spPr>
          <a:xfrm rot="13500000">
            <a:off x="9115996" y="2310986"/>
            <a:ext cx="383749" cy="50854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548843" y="2666184"/>
            <a:ext cx="3396" cy="3600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각 삼각형 96"/>
          <p:cNvSpPr/>
          <p:nvPr/>
        </p:nvSpPr>
        <p:spPr>
          <a:xfrm rot="10800000">
            <a:off x="458202" y="2575224"/>
            <a:ext cx="94037" cy="97240"/>
          </a:xfrm>
          <a:prstGeom prst="rtTriangle">
            <a:avLst/>
          </a:prstGeom>
          <a:solidFill>
            <a:srgbClr val="28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" rIns="36000" bIns="7200"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한쪽 모서리가 잘린 사각형 97"/>
          <p:cNvSpPr/>
          <p:nvPr/>
        </p:nvSpPr>
        <p:spPr>
          <a:xfrm>
            <a:off x="458201" y="2291566"/>
            <a:ext cx="4637396" cy="297218"/>
          </a:xfrm>
          <a:prstGeom prst="snip1Rect">
            <a:avLst>
              <a:gd name="adj" fmla="val 31366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79538" y="2346476"/>
            <a:ext cx="25167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외부 엔진 앙상블 연계 관리 편의성</a:t>
            </a:r>
          </a:p>
        </p:txBody>
      </p:sp>
      <p:pic>
        <p:nvPicPr>
          <p:cNvPr id="100" name="그림 99" descr="그림자-01.png"/>
          <p:cNvPicPr>
            <a:picLocks/>
          </p:cNvPicPr>
          <p:nvPr/>
        </p:nvPicPr>
        <p:blipFill rotWithShape="1">
          <a:blip r:embed="rId4">
            <a:extLst/>
          </a:blip>
          <a:srcRect l="12777" t="-19474" r="12777"/>
          <a:stretch/>
        </p:blipFill>
        <p:spPr>
          <a:xfrm rot="13500000">
            <a:off x="4839063" y="2304743"/>
            <a:ext cx="383749" cy="50854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670557" y="2334897"/>
            <a:ext cx="287841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유연한 확장성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안정성을 위한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PaaS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0A39B9-1222-4832-930D-8D01E5C2C53A}"/>
              </a:ext>
            </a:extLst>
          </p:cNvPr>
          <p:cNvSpPr/>
          <p:nvPr/>
        </p:nvSpPr>
        <p:spPr>
          <a:xfrm>
            <a:off x="873801" y="3637788"/>
            <a:ext cx="1592393" cy="213501"/>
          </a:xfrm>
          <a:prstGeom prst="rect">
            <a:avLst/>
          </a:prstGeom>
          <a:solidFill>
            <a:srgbClr val="E3E4E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도커 엔진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쿠버네티스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B01D24D-F2D2-41A0-8937-4FFB6D16787F}"/>
              </a:ext>
            </a:extLst>
          </p:cNvPr>
          <p:cNvSpPr/>
          <p:nvPr/>
        </p:nvSpPr>
        <p:spPr>
          <a:xfrm>
            <a:off x="873800" y="3892111"/>
            <a:ext cx="1592393" cy="213502"/>
          </a:xfrm>
          <a:prstGeom prst="rect">
            <a:avLst/>
          </a:prstGeom>
          <a:solidFill>
            <a:srgbClr val="60584C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VM(CDC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서버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6352A49-DBDD-4074-BA9D-E178C5104777}"/>
              </a:ext>
            </a:extLst>
          </p:cNvPr>
          <p:cNvSpPr/>
          <p:nvPr/>
        </p:nvSpPr>
        <p:spPr>
          <a:xfrm>
            <a:off x="873801" y="2826304"/>
            <a:ext cx="758086" cy="365908"/>
          </a:xfrm>
          <a:prstGeom prst="rect">
            <a:avLst/>
          </a:prstGeom>
          <a:solidFill>
            <a:srgbClr val="FFBC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AI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엔진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컨테이너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6AAD10F-0351-4719-8A35-D44F43AD2104}"/>
              </a:ext>
            </a:extLst>
          </p:cNvPr>
          <p:cNvSpPr txBox="1"/>
          <p:nvPr/>
        </p:nvSpPr>
        <p:spPr>
          <a:xfrm>
            <a:off x="2479782" y="2699235"/>
            <a:ext cx="742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손쉬운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장애 처리</a:t>
            </a:r>
          </a:p>
        </p:txBody>
      </p:sp>
      <p:sp>
        <p:nvSpPr>
          <p:cNvPr id="143" name="화살표: 오른쪽 11">
            <a:extLst>
              <a:ext uri="{FF2B5EF4-FFF2-40B4-BE49-F238E27FC236}">
                <a16:creationId xmlns:a16="http://schemas.microsoft.com/office/drawing/2014/main" id="{1460C66E-2EC8-4297-9093-DF282FC54CDF}"/>
              </a:ext>
            </a:extLst>
          </p:cNvPr>
          <p:cNvSpPr/>
          <p:nvPr/>
        </p:nvSpPr>
        <p:spPr>
          <a:xfrm>
            <a:off x="2503615" y="3328346"/>
            <a:ext cx="732265" cy="196838"/>
          </a:xfrm>
          <a:prstGeom prst="rightArrow">
            <a:avLst/>
          </a:prstGeom>
          <a:solidFill>
            <a:srgbClr val="FE7F0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28AAD83-B13D-4FD1-AFEB-8C151BE60E6A}"/>
              </a:ext>
            </a:extLst>
          </p:cNvPr>
          <p:cNvSpPr txBox="1"/>
          <p:nvPr/>
        </p:nvSpPr>
        <p:spPr>
          <a:xfrm>
            <a:off x="2561745" y="3461649"/>
            <a:ext cx="578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손쉬운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확장</a:t>
            </a:r>
          </a:p>
        </p:txBody>
      </p:sp>
      <p:sp>
        <p:nvSpPr>
          <p:cNvPr id="145" name="화살표: 오른쪽 128">
            <a:extLst>
              <a:ext uri="{FF2B5EF4-FFF2-40B4-BE49-F238E27FC236}">
                <a16:creationId xmlns:a16="http://schemas.microsoft.com/office/drawing/2014/main" id="{E5BC0F6D-A432-4863-A4D3-091469D34DB5}"/>
              </a:ext>
            </a:extLst>
          </p:cNvPr>
          <p:cNvSpPr/>
          <p:nvPr/>
        </p:nvSpPr>
        <p:spPr>
          <a:xfrm>
            <a:off x="2503616" y="2947138"/>
            <a:ext cx="754398" cy="196838"/>
          </a:xfrm>
          <a:prstGeom prst="rightArrow">
            <a:avLst/>
          </a:prstGeom>
          <a:solidFill>
            <a:srgbClr val="FE7F0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EAF2EBE-FF3B-4A2E-87E3-D354F4B70360}"/>
              </a:ext>
            </a:extLst>
          </p:cNvPr>
          <p:cNvSpPr/>
          <p:nvPr/>
        </p:nvSpPr>
        <p:spPr>
          <a:xfrm>
            <a:off x="873800" y="3233430"/>
            <a:ext cx="766717" cy="365908"/>
          </a:xfrm>
          <a:prstGeom prst="rect">
            <a:avLst/>
          </a:prstGeom>
          <a:solidFill>
            <a:srgbClr val="FFBC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AI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엔진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컨테이너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8E21C8B-266A-4F01-BB2D-42601E44CDA9}"/>
              </a:ext>
            </a:extLst>
          </p:cNvPr>
          <p:cNvSpPr/>
          <p:nvPr/>
        </p:nvSpPr>
        <p:spPr>
          <a:xfrm>
            <a:off x="1699479" y="2826304"/>
            <a:ext cx="758086" cy="365908"/>
          </a:xfrm>
          <a:prstGeom prst="rect">
            <a:avLst/>
          </a:prstGeom>
          <a:solidFill>
            <a:srgbClr val="FFBC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AI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엔진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컨테이너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BE09A84-1F9A-4AE6-918D-313C77C4FC21}"/>
              </a:ext>
            </a:extLst>
          </p:cNvPr>
          <p:cNvSpPr/>
          <p:nvPr/>
        </p:nvSpPr>
        <p:spPr>
          <a:xfrm>
            <a:off x="1699477" y="3233430"/>
            <a:ext cx="766717" cy="365908"/>
          </a:xfrm>
          <a:prstGeom prst="rect">
            <a:avLst/>
          </a:prstGeom>
          <a:solidFill>
            <a:srgbClr val="FFBC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STT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컨테이너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DDFE331-73DD-424E-931C-F46085F5B0EC}"/>
              </a:ext>
            </a:extLst>
          </p:cNvPr>
          <p:cNvSpPr/>
          <p:nvPr/>
        </p:nvSpPr>
        <p:spPr>
          <a:xfrm>
            <a:off x="3242764" y="2826304"/>
            <a:ext cx="758086" cy="365908"/>
          </a:xfrm>
          <a:prstGeom prst="rect">
            <a:avLst/>
          </a:prstGeom>
          <a:solidFill>
            <a:srgbClr val="FFD661"/>
          </a:solidFill>
          <a:ln w="952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AI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엔진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컨테이너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3783705-3A04-4D7B-A0B2-09278D037A95}"/>
              </a:ext>
            </a:extLst>
          </p:cNvPr>
          <p:cNvSpPr/>
          <p:nvPr/>
        </p:nvSpPr>
        <p:spPr>
          <a:xfrm>
            <a:off x="3242763" y="3233430"/>
            <a:ext cx="766717" cy="365908"/>
          </a:xfrm>
          <a:prstGeom prst="rect">
            <a:avLst/>
          </a:prstGeom>
          <a:solidFill>
            <a:srgbClr val="FFD661"/>
          </a:solidFill>
          <a:ln w="952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AI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엔진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컨테이너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2DBA9FF-4A68-4209-B8A0-6B87B4474E08}"/>
              </a:ext>
            </a:extLst>
          </p:cNvPr>
          <p:cNvSpPr/>
          <p:nvPr/>
        </p:nvSpPr>
        <p:spPr>
          <a:xfrm>
            <a:off x="4068439" y="3233430"/>
            <a:ext cx="766717" cy="365908"/>
          </a:xfrm>
          <a:prstGeom prst="rect">
            <a:avLst/>
          </a:prstGeom>
          <a:solidFill>
            <a:srgbClr val="FFD661"/>
          </a:solidFill>
          <a:ln w="952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STT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컨테이너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B1C23B5-F5DB-4A6C-AE71-DF75DD3B1CD1}"/>
              </a:ext>
            </a:extLst>
          </p:cNvPr>
          <p:cNvSpPr/>
          <p:nvPr/>
        </p:nvSpPr>
        <p:spPr>
          <a:xfrm>
            <a:off x="3242763" y="3629169"/>
            <a:ext cx="1601668" cy="213501"/>
          </a:xfrm>
          <a:prstGeom prst="rect">
            <a:avLst/>
          </a:prstGeom>
          <a:solidFill>
            <a:srgbClr val="E3E4E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도커 엔진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쿠버네티스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2E62EC8-86B3-418F-BEBD-61236DC853D5}"/>
              </a:ext>
            </a:extLst>
          </p:cNvPr>
          <p:cNvSpPr/>
          <p:nvPr/>
        </p:nvSpPr>
        <p:spPr>
          <a:xfrm>
            <a:off x="3242762" y="3883493"/>
            <a:ext cx="1601668" cy="213502"/>
          </a:xfrm>
          <a:prstGeom prst="rect">
            <a:avLst/>
          </a:prstGeom>
          <a:solidFill>
            <a:srgbClr val="60584C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VM(CDC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서버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4" name="곱하기 기호 7">
            <a:extLst>
              <a:ext uri="{FF2B5EF4-FFF2-40B4-BE49-F238E27FC236}">
                <a16:creationId xmlns:a16="http://schemas.microsoft.com/office/drawing/2014/main" id="{BA7190F5-5AAE-42DF-A242-30D9BBBA289B}"/>
              </a:ext>
            </a:extLst>
          </p:cNvPr>
          <p:cNvSpPr/>
          <p:nvPr/>
        </p:nvSpPr>
        <p:spPr>
          <a:xfrm>
            <a:off x="2013515" y="2678708"/>
            <a:ext cx="576601" cy="395499"/>
          </a:xfrm>
          <a:prstGeom prst="mathMultiply">
            <a:avLst/>
          </a:prstGeom>
          <a:solidFill>
            <a:srgbClr val="EE5C44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1472009-A66F-40F0-8408-21FEA3695AF2}"/>
              </a:ext>
            </a:extLst>
          </p:cNvPr>
          <p:cNvSpPr txBox="1"/>
          <p:nvPr/>
        </p:nvSpPr>
        <p:spPr>
          <a:xfrm>
            <a:off x="604813" y="4213102"/>
            <a:ext cx="42396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ko-KR" altLang="en-US" sz="900" kern="0" dirty="0" err="1">
                <a:solidFill>
                  <a:prstClr val="black"/>
                </a:solidFill>
                <a:latin typeface="+mn-ea"/>
              </a:rPr>
              <a:t>도커는</a:t>
            </a:r>
            <a:r>
              <a:rPr lang="ko-KR" altLang="en-US" sz="900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900" kern="0" dirty="0">
                <a:solidFill>
                  <a:prstClr val="black"/>
                </a:solidFill>
                <a:latin typeface="+mn-ea"/>
              </a:rPr>
              <a:t>'</a:t>
            </a:r>
            <a:r>
              <a:rPr lang="ko-KR" altLang="en-US" sz="900" kern="0" dirty="0">
                <a:solidFill>
                  <a:prstClr val="black"/>
                </a:solidFill>
                <a:latin typeface="+mn-ea"/>
              </a:rPr>
              <a:t>기술적인 </a:t>
            </a:r>
            <a:r>
              <a:rPr lang="ko-KR" altLang="en-US" sz="900" kern="0" dirty="0" err="1">
                <a:solidFill>
                  <a:prstClr val="black"/>
                </a:solidFill>
                <a:latin typeface="+mn-ea"/>
              </a:rPr>
              <a:t>개념이자</a:t>
            </a:r>
            <a:r>
              <a:rPr lang="ko-KR" altLang="en-US" sz="900" kern="0" dirty="0">
                <a:solidFill>
                  <a:prstClr val="black"/>
                </a:solidFill>
                <a:latin typeface="+mn-ea"/>
              </a:rPr>
              <a:t> 도구</a:t>
            </a:r>
            <a:r>
              <a:rPr lang="en-US" altLang="ko-KR" sz="900" kern="0" dirty="0">
                <a:solidFill>
                  <a:prstClr val="black"/>
                </a:solidFill>
                <a:latin typeface="+mn-ea"/>
              </a:rPr>
              <a:t>'</a:t>
            </a:r>
            <a:r>
              <a:rPr lang="ko-KR" altLang="en-US" sz="900" kern="0" dirty="0">
                <a:solidFill>
                  <a:prstClr val="black"/>
                </a:solidFill>
                <a:latin typeface="+mn-ea"/>
              </a:rPr>
              <a:t>이고 </a:t>
            </a:r>
            <a:r>
              <a:rPr lang="ko-KR" altLang="en-US" sz="900" kern="0" dirty="0" err="1">
                <a:solidFill>
                  <a:prstClr val="black"/>
                </a:solidFill>
                <a:latin typeface="+mn-ea"/>
              </a:rPr>
              <a:t>쿠버네티스는</a:t>
            </a:r>
            <a:r>
              <a:rPr lang="ko-KR" altLang="en-US" sz="900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900" kern="0" dirty="0">
                <a:solidFill>
                  <a:prstClr val="black"/>
                </a:solidFill>
                <a:latin typeface="+mn-ea"/>
              </a:rPr>
              <a:t>'</a:t>
            </a:r>
            <a:r>
              <a:rPr lang="ko-KR" altLang="en-US" sz="900" kern="0" dirty="0" err="1">
                <a:solidFill>
                  <a:prstClr val="black"/>
                </a:solidFill>
                <a:latin typeface="+mn-ea"/>
              </a:rPr>
              <a:t>도커를</a:t>
            </a:r>
            <a:r>
              <a:rPr lang="ko-KR" altLang="en-US" sz="900" kern="0" dirty="0">
                <a:solidFill>
                  <a:prstClr val="black"/>
                </a:solidFill>
                <a:latin typeface="+mn-ea"/>
              </a:rPr>
              <a:t> 관리하는 툴</a:t>
            </a:r>
            <a:r>
              <a:rPr lang="en-US" altLang="ko-KR" sz="900" kern="0" dirty="0" smtClean="0">
                <a:solidFill>
                  <a:prstClr val="black"/>
                </a:solidFill>
                <a:latin typeface="+mn-ea"/>
              </a:rPr>
              <a:t>'</a:t>
            </a:r>
            <a:endParaRPr kumimoji="0" lang="en-US" altLang="ko-KR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DDFE331-73DD-424E-931C-F46085F5B0EC}"/>
              </a:ext>
            </a:extLst>
          </p:cNvPr>
          <p:cNvSpPr/>
          <p:nvPr/>
        </p:nvSpPr>
        <p:spPr>
          <a:xfrm>
            <a:off x="4066752" y="2826304"/>
            <a:ext cx="758086" cy="365908"/>
          </a:xfrm>
          <a:prstGeom prst="rect">
            <a:avLst/>
          </a:prstGeom>
          <a:solidFill>
            <a:srgbClr val="FFD661"/>
          </a:solidFill>
          <a:ln w="952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AI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엔진</a:t>
            </a: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컨테이너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35A9FE6-3FBB-4FCE-A491-18F7E580651C}"/>
              </a:ext>
            </a:extLst>
          </p:cNvPr>
          <p:cNvGrpSpPr/>
          <p:nvPr/>
        </p:nvGrpSpPr>
        <p:grpSpPr>
          <a:xfrm>
            <a:off x="830075" y="4472427"/>
            <a:ext cx="4079344" cy="1865854"/>
            <a:chOff x="5385048" y="2034731"/>
            <a:chExt cx="4216546" cy="1936729"/>
          </a:xfrm>
        </p:grpSpPr>
        <p:sp>
          <p:nvSpPr>
            <p:cNvPr id="158" name="사각형: 둥근 모서리 175">
              <a:extLst>
                <a:ext uri="{FF2B5EF4-FFF2-40B4-BE49-F238E27FC236}">
                  <a16:creationId xmlns:a16="http://schemas.microsoft.com/office/drawing/2014/main" id="{6396DAAB-C35C-4E4B-88AE-1EDE3D433EF5}"/>
                </a:ext>
              </a:extLst>
            </p:cNvPr>
            <p:cNvSpPr/>
            <p:nvPr/>
          </p:nvSpPr>
          <p:spPr>
            <a:xfrm>
              <a:off x="5385048" y="2343410"/>
              <a:ext cx="2755869" cy="1356311"/>
            </a:xfrm>
            <a:prstGeom prst="roundRect">
              <a:avLst>
                <a:gd name="adj" fmla="val 578"/>
              </a:avLst>
            </a:prstGeom>
            <a:noFill/>
            <a:ln w="25400" cap="flat" cmpd="sng" algn="ctr">
              <a:solidFill>
                <a:srgbClr val="EE5C44"/>
              </a:solidFill>
              <a:prstDash val="sysDash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700F460-77E3-4ED3-9D58-32C77647A264}"/>
                </a:ext>
              </a:extLst>
            </p:cNvPr>
            <p:cNvSpPr txBox="1"/>
            <p:nvPr/>
          </p:nvSpPr>
          <p:spPr>
            <a:xfrm>
              <a:off x="8211044" y="2190525"/>
              <a:ext cx="1390550" cy="415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외부 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SaaS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엔진 연계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60" name="사각형: 둥근 모서리 177">
              <a:extLst>
                <a:ext uri="{FF2B5EF4-FFF2-40B4-BE49-F238E27FC236}">
                  <a16:creationId xmlns:a16="http://schemas.microsoft.com/office/drawing/2014/main" id="{4BCD531D-A9A9-4844-A908-1728F0ED4BD3}"/>
                </a:ext>
              </a:extLst>
            </p:cNvPr>
            <p:cNvSpPr/>
            <p:nvPr/>
          </p:nvSpPr>
          <p:spPr>
            <a:xfrm>
              <a:off x="7041231" y="2388613"/>
              <a:ext cx="962533" cy="1246454"/>
            </a:xfrm>
            <a:prstGeom prst="roundRect">
              <a:avLst/>
            </a:prstGeom>
            <a:solidFill>
              <a:srgbClr val="FFD661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1D3D0D7-35B7-48AD-A1EA-2FC028F2BB38}"/>
                </a:ext>
              </a:extLst>
            </p:cNvPr>
            <p:cNvSpPr/>
            <p:nvPr/>
          </p:nvSpPr>
          <p:spPr>
            <a:xfrm>
              <a:off x="5494629" y="2841903"/>
              <a:ext cx="1259366" cy="3706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자체 딥러닝 모델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81B975C-4D63-4779-B55C-0A898BE9B39C}"/>
                </a:ext>
              </a:extLst>
            </p:cNvPr>
            <p:cNvSpPr/>
            <p:nvPr/>
          </p:nvSpPr>
          <p:spPr>
            <a:xfrm>
              <a:off x="5493060" y="3264395"/>
              <a:ext cx="1261709" cy="3706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외부 </a:t>
              </a:r>
              <a:r>
                <a:rPr kumimoji="0" lang="ko-KR" altLang="en-US" sz="10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딥러닝</a:t>
              </a: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모델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D8A4543-ACD4-44A3-B1E9-BC49FB3ED7B7}"/>
                </a:ext>
              </a:extLst>
            </p:cNvPr>
            <p:cNvSpPr/>
            <p:nvPr/>
          </p:nvSpPr>
          <p:spPr>
            <a:xfrm>
              <a:off x="5495403" y="2409855"/>
              <a:ext cx="1259366" cy="3706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자체 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Rule</a:t>
              </a: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엔진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6527B9E-6711-40E1-BFF1-1C03D1D96E79}"/>
                </a:ext>
              </a:extLst>
            </p:cNvPr>
            <p:cNvSpPr/>
            <p:nvPr/>
          </p:nvSpPr>
          <p:spPr>
            <a:xfrm>
              <a:off x="8284801" y="2846427"/>
              <a:ext cx="1259366" cy="37067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kern="0" dirty="0" smtClean="0">
                  <a:solidFill>
                    <a:prstClr val="black"/>
                  </a:solidFill>
                  <a:latin typeface="+mn-ea"/>
                </a:rPr>
                <a:t>KB-</a:t>
              </a:r>
              <a:r>
                <a:rPr lang="en-US" altLang="ko-KR" sz="1000" b="1" kern="0" dirty="0" err="1" smtClean="0">
                  <a:solidFill>
                    <a:prstClr val="black"/>
                  </a:solidFill>
                  <a:latin typeface="+mn-ea"/>
                </a:rPr>
                <a:t>AleBert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AE651E-5134-4A38-804A-10491FEA149D}"/>
                </a:ext>
              </a:extLst>
            </p:cNvPr>
            <p:cNvSpPr/>
            <p:nvPr/>
          </p:nvSpPr>
          <p:spPr>
            <a:xfrm>
              <a:off x="8283232" y="3268919"/>
              <a:ext cx="1261709" cy="37067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기타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3E0EC044-EC91-4A0C-94EA-6FDB64AFB7A3}"/>
                </a:ext>
              </a:extLst>
            </p:cNvPr>
            <p:cNvSpPr/>
            <p:nvPr/>
          </p:nvSpPr>
          <p:spPr>
            <a:xfrm>
              <a:off x="8285575" y="2414379"/>
              <a:ext cx="1259366" cy="3706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kern="0" dirty="0" smtClean="0">
                  <a:solidFill>
                    <a:prstClr val="black"/>
                  </a:solidFill>
                  <a:latin typeface="+mn-ea"/>
                </a:rPr>
                <a:t>Ko-Bert</a:t>
              </a: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472009-A66F-40F0-8408-21FEA3695AF2}"/>
                </a:ext>
              </a:extLst>
            </p:cNvPr>
            <p:cNvSpPr txBox="1"/>
            <p:nvPr/>
          </p:nvSpPr>
          <p:spPr>
            <a:xfrm>
              <a:off x="5392651" y="3715886"/>
              <a:ext cx="1604252" cy="255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교체 가능한 내부 모듈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894D319-DED1-4D5E-8089-6ED024A06492}"/>
                </a:ext>
              </a:extLst>
            </p:cNvPr>
            <p:cNvSpPr txBox="1"/>
            <p:nvPr/>
          </p:nvSpPr>
          <p:spPr>
            <a:xfrm>
              <a:off x="6105128" y="2034731"/>
              <a:ext cx="1271399" cy="294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AI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엔진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323AD76D-9201-406E-B5FA-E94DD152FA47}"/>
                </a:ext>
              </a:extLst>
            </p:cNvPr>
            <p:cNvGrpSpPr/>
            <p:nvPr/>
          </p:nvGrpSpPr>
          <p:grpSpPr>
            <a:xfrm>
              <a:off x="6789204" y="2517867"/>
              <a:ext cx="214521" cy="1019840"/>
              <a:chOff x="6789204" y="2672916"/>
              <a:chExt cx="214521" cy="1019840"/>
            </a:xfrm>
          </p:grpSpPr>
          <p:sp>
            <p:nvSpPr>
              <p:cNvPr id="176" name="화살표: 오른쪽 193">
                <a:extLst>
                  <a:ext uri="{FF2B5EF4-FFF2-40B4-BE49-F238E27FC236}">
                    <a16:creationId xmlns:a16="http://schemas.microsoft.com/office/drawing/2014/main" id="{6629DF37-B50D-4E89-9464-BBA594A3B65B}"/>
                  </a:ext>
                </a:extLst>
              </p:cNvPr>
              <p:cNvSpPr/>
              <p:nvPr/>
            </p:nvSpPr>
            <p:spPr>
              <a:xfrm>
                <a:off x="6789204" y="2672916"/>
                <a:ext cx="214521" cy="223090"/>
              </a:xfrm>
              <a:prstGeom prst="rightArrow">
                <a:avLst/>
              </a:prstGeom>
              <a:solidFill>
                <a:srgbClr val="FE7F0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7" name="화살표: 오른쪽 194">
                <a:extLst>
                  <a:ext uri="{FF2B5EF4-FFF2-40B4-BE49-F238E27FC236}">
                    <a16:creationId xmlns:a16="http://schemas.microsoft.com/office/drawing/2014/main" id="{8F4131A6-7CFC-4311-A8F4-588CCDF8E609}"/>
                  </a:ext>
                </a:extLst>
              </p:cNvPr>
              <p:cNvSpPr/>
              <p:nvPr/>
            </p:nvSpPr>
            <p:spPr>
              <a:xfrm>
                <a:off x="6789204" y="3071291"/>
                <a:ext cx="214521" cy="223090"/>
              </a:xfrm>
              <a:prstGeom prst="rightArrow">
                <a:avLst/>
              </a:prstGeom>
              <a:solidFill>
                <a:srgbClr val="FE7F0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8" name="화살표: 오른쪽 195">
                <a:extLst>
                  <a:ext uri="{FF2B5EF4-FFF2-40B4-BE49-F238E27FC236}">
                    <a16:creationId xmlns:a16="http://schemas.microsoft.com/office/drawing/2014/main" id="{9D91FCED-5CA3-4B17-BFDF-3B3ECA8C9C2C}"/>
                  </a:ext>
                </a:extLst>
              </p:cNvPr>
              <p:cNvSpPr/>
              <p:nvPr/>
            </p:nvSpPr>
            <p:spPr>
              <a:xfrm>
                <a:off x="6789204" y="3469666"/>
                <a:ext cx="214521" cy="223090"/>
              </a:xfrm>
              <a:prstGeom prst="rightArrow">
                <a:avLst/>
              </a:prstGeom>
              <a:solidFill>
                <a:srgbClr val="FE7F0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A1DDACCF-49BD-416E-8A84-F0254E50F6A4}"/>
                </a:ext>
              </a:extLst>
            </p:cNvPr>
            <p:cNvGrpSpPr/>
            <p:nvPr/>
          </p:nvGrpSpPr>
          <p:grpSpPr>
            <a:xfrm flipH="1">
              <a:off x="8013340" y="2481863"/>
              <a:ext cx="262660" cy="1019840"/>
              <a:chOff x="6789204" y="2672916"/>
              <a:chExt cx="214521" cy="1019840"/>
            </a:xfrm>
            <a:solidFill>
              <a:sysClr val="window" lastClr="FFFFFF">
                <a:lumMod val="75000"/>
              </a:sysClr>
            </a:solidFill>
          </p:grpSpPr>
          <p:sp>
            <p:nvSpPr>
              <p:cNvPr id="173" name="화살표: 오른쪽 190">
                <a:extLst>
                  <a:ext uri="{FF2B5EF4-FFF2-40B4-BE49-F238E27FC236}">
                    <a16:creationId xmlns:a16="http://schemas.microsoft.com/office/drawing/2014/main" id="{AE7E5AD3-C42E-4D9F-A7EE-06AFC9636808}"/>
                  </a:ext>
                </a:extLst>
              </p:cNvPr>
              <p:cNvSpPr/>
              <p:nvPr/>
            </p:nvSpPr>
            <p:spPr>
              <a:xfrm>
                <a:off x="6789204" y="2672916"/>
                <a:ext cx="214521" cy="223090"/>
              </a:xfrm>
              <a:prstGeom prst="rightArrow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4" name="화살표: 오른쪽 191">
                <a:extLst>
                  <a:ext uri="{FF2B5EF4-FFF2-40B4-BE49-F238E27FC236}">
                    <a16:creationId xmlns:a16="http://schemas.microsoft.com/office/drawing/2014/main" id="{C83129E5-DE25-42C8-A577-AB57136720BF}"/>
                  </a:ext>
                </a:extLst>
              </p:cNvPr>
              <p:cNvSpPr/>
              <p:nvPr/>
            </p:nvSpPr>
            <p:spPr>
              <a:xfrm>
                <a:off x="6789204" y="3071291"/>
                <a:ext cx="214521" cy="223090"/>
              </a:xfrm>
              <a:prstGeom prst="rightArrow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5" name="화살표: 오른쪽 192">
                <a:extLst>
                  <a:ext uri="{FF2B5EF4-FFF2-40B4-BE49-F238E27FC236}">
                    <a16:creationId xmlns:a16="http://schemas.microsoft.com/office/drawing/2014/main" id="{AA2F6B0F-85F1-4CE3-A768-86480EA62EC9}"/>
                  </a:ext>
                </a:extLst>
              </p:cNvPr>
              <p:cNvSpPr/>
              <p:nvPr/>
            </p:nvSpPr>
            <p:spPr>
              <a:xfrm>
                <a:off x="6789204" y="3469666"/>
                <a:ext cx="214521" cy="223090"/>
              </a:xfrm>
              <a:prstGeom prst="rightArrow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2A1264F-652E-4E45-8D65-B6F8A8B72DBD}"/>
                </a:ext>
              </a:extLst>
            </p:cNvPr>
            <p:cNvSpPr/>
            <p:nvPr/>
          </p:nvSpPr>
          <p:spPr>
            <a:xfrm rot="5400000">
              <a:off x="7351391" y="2910089"/>
              <a:ext cx="917221" cy="262660"/>
            </a:xfrm>
            <a:prstGeom prst="rect">
              <a:avLst/>
            </a:prstGeom>
            <a:solidFill>
              <a:srgbClr val="FFD661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Rest API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C94F14E-56EE-4DAA-AE2C-EB467A19C21A}"/>
                </a:ext>
              </a:extLst>
            </p:cNvPr>
            <p:cNvSpPr txBox="1"/>
            <p:nvPr/>
          </p:nvSpPr>
          <p:spPr>
            <a:xfrm>
              <a:off x="7038910" y="2815786"/>
              <a:ext cx="669711" cy="490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앙상블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모듈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419CB22-3A61-4A9C-BDBC-537B22612840}"/>
              </a:ext>
            </a:extLst>
          </p:cNvPr>
          <p:cNvSpPr/>
          <p:nvPr/>
        </p:nvSpPr>
        <p:spPr>
          <a:xfrm>
            <a:off x="3635473" y="5254418"/>
            <a:ext cx="1218388" cy="35710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</a:rPr>
              <a:t>Google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5416246" y="2647603"/>
            <a:ext cx="3908829" cy="3619380"/>
            <a:chOff x="380492" y="2207724"/>
            <a:chExt cx="4464496" cy="4195077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600D4F51-774A-4CE6-97A2-55BE13BD1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36" t="15610" r="30533" b="12756"/>
            <a:stretch/>
          </p:blipFill>
          <p:spPr>
            <a:xfrm>
              <a:off x="452438" y="4520497"/>
              <a:ext cx="4379206" cy="1579013"/>
            </a:xfrm>
            <a:prstGeom prst="rect">
              <a:avLst/>
            </a:prstGeom>
            <a:ln w="6350">
              <a:solidFill>
                <a:sysClr val="window" lastClr="FFFFFF">
                  <a:lumMod val="75000"/>
                </a:sysClr>
              </a:solidFill>
            </a:ln>
          </p:spPr>
        </p:pic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F1A69E2-8280-4E8D-B62D-A1001B307662}"/>
                </a:ext>
              </a:extLst>
            </p:cNvPr>
            <p:cNvGrpSpPr/>
            <p:nvPr/>
          </p:nvGrpSpPr>
          <p:grpSpPr>
            <a:xfrm>
              <a:off x="562578" y="2207724"/>
              <a:ext cx="4236181" cy="1875700"/>
              <a:chOff x="5385048" y="2024844"/>
              <a:chExt cx="4236181" cy="1993001"/>
            </a:xfrm>
          </p:grpSpPr>
          <p:sp>
            <p:nvSpPr>
              <p:cNvPr id="215" name="사각형: 둥근 모서리 146">
                <a:extLst>
                  <a:ext uri="{FF2B5EF4-FFF2-40B4-BE49-F238E27FC236}">
                    <a16:creationId xmlns:a16="http://schemas.microsoft.com/office/drawing/2014/main" id="{7C917F30-41E0-44D8-9925-7B9A37267404}"/>
                  </a:ext>
                </a:extLst>
              </p:cNvPr>
              <p:cNvSpPr/>
              <p:nvPr/>
            </p:nvSpPr>
            <p:spPr>
              <a:xfrm>
                <a:off x="5385048" y="2298134"/>
                <a:ext cx="2755869" cy="1431974"/>
              </a:xfrm>
              <a:prstGeom prst="roundRect">
                <a:avLst>
                  <a:gd name="adj" fmla="val 578"/>
                </a:avLst>
              </a:prstGeom>
              <a:noFill/>
              <a:ln w="25400" cap="flat" cmpd="sng" algn="ctr">
                <a:solidFill>
                  <a:srgbClr val="EE5C44"/>
                </a:solidFill>
                <a:prstDash val="sysDash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B금융 제목체 Medium" panose="020B0603000000000000" pitchFamily="50" charset="-127"/>
                  <a:ea typeface="KB금융 제목체 Medium" panose="020B0603000000000000" pitchFamily="50" charset="-127"/>
                  <a:cs typeface="+mn-cs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90A6CA3-ACDE-4F82-93B2-BD04351446BE}"/>
                  </a:ext>
                </a:extLst>
              </p:cNvPr>
              <p:cNvSpPr txBox="1"/>
              <p:nvPr/>
            </p:nvSpPr>
            <p:spPr>
              <a:xfrm>
                <a:off x="8164815" y="2125540"/>
                <a:ext cx="1456414" cy="265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Bold" panose="020B0803000000000000" pitchFamily="50" charset="-127"/>
                    <a:ea typeface="KB금융 본문체 Bold" panose="020B0803000000000000" pitchFamily="50" charset="-127"/>
                  </a:rPr>
                  <a:t>외부 </a:t>
                </a: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Bold" panose="020B0803000000000000" pitchFamily="50" charset="-127"/>
                    <a:ea typeface="KB금융 본문체 Bold" panose="020B0803000000000000" pitchFamily="50" charset="-127"/>
                  </a:rPr>
                  <a:t>SaaS AI </a:t>
                </a: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Bold" panose="020B0803000000000000" pitchFamily="50" charset="-127"/>
                    <a:ea typeface="KB금융 본문체 Bold" panose="020B0803000000000000" pitchFamily="50" charset="-127"/>
                  </a:rPr>
                  <a:t>엔진 연계</a:t>
                </a:r>
                <a:endPara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Bold" panose="020B0803000000000000" pitchFamily="50" charset="-127"/>
                  <a:ea typeface="KB금융 본문체 Bold" panose="020B0803000000000000" pitchFamily="50" charset="-127"/>
                </a:endParaRPr>
              </a:p>
            </p:txBody>
          </p:sp>
          <p:sp>
            <p:nvSpPr>
              <p:cNvPr id="217" name="사각형: 둥근 모서리 148">
                <a:extLst>
                  <a:ext uri="{FF2B5EF4-FFF2-40B4-BE49-F238E27FC236}">
                    <a16:creationId xmlns:a16="http://schemas.microsoft.com/office/drawing/2014/main" id="{D3A5A85C-BCFA-4838-AEA3-FA76DEE56232}"/>
                  </a:ext>
                </a:extLst>
              </p:cNvPr>
              <p:cNvSpPr/>
              <p:nvPr/>
            </p:nvSpPr>
            <p:spPr>
              <a:xfrm>
                <a:off x="7041231" y="2388613"/>
                <a:ext cx="962533" cy="1246454"/>
              </a:xfrm>
              <a:prstGeom prst="roundRect">
                <a:avLst/>
              </a:prstGeom>
              <a:solidFill>
                <a:srgbClr val="FFD661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  <a:cs typeface="+mn-cs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8F42011-6479-4D4D-8FA7-6B256E91C4FC}"/>
                  </a:ext>
                </a:extLst>
              </p:cNvPr>
              <p:cNvSpPr/>
              <p:nvPr/>
            </p:nvSpPr>
            <p:spPr>
              <a:xfrm>
                <a:off x="5493060" y="2837125"/>
                <a:ext cx="1259366" cy="37067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자체 딥러닝 모델</a:t>
                </a:r>
                <a:endPara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  <a:cs typeface="+mn-cs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7DF10AD-81FE-4C61-89CC-CD673E9D73AB}"/>
                  </a:ext>
                </a:extLst>
              </p:cNvPr>
              <p:cNvSpPr/>
              <p:nvPr/>
            </p:nvSpPr>
            <p:spPr>
              <a:xfrm>
                <a:off x="5493060" y="3264396"/>
                <a:ext cx="1261709" cy="37067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외부 </a:t>
                </a:r>
                <a:r>
                  <a:rPr kumimoji="0" lang="ko-KR" altLang="en-US" sz="8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딥러닝</a:t>
                </a: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 모델</a:t>
                </a:r>
                <a:endPara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  <a:cs typeface="+mn-cs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97D60D6-6981-4097-911E-63FEF049ADD0}"/>
                  </a:ext>
                </a:extLst>
              </p:cNvPr>
              <p:cNvSpPr/>
              <p:nvPr/>
            </p:nvSpPr>
            <p:spPr>
              <a:xfrm>
                <a:off x="5493060" y="2409855"/>
                <a:ext cx="1259366" cy="370671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자체 </a:t>
                </a: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Rule</a:t>
                </a: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엔진</a:t>
                </a:r>
                <a:endPara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  <a:cs typeface="+mn-cs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22BB0DC3-2584-483E-ACAB-EE7021CB18DB}"/>
                  </a:ext>
                </a:extLst>
              </p:cNvPr>
              <p:cNvSpPr/>
              <p:nvPr/>
            </p:nvSpPr>
            <p:spPr>
              <a:xfrm>
                <a:off x="8284801" y="2846427"/>
                <a:ext cx="1259366" cy="370672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Google</a:t>
                </a: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43312B25-A3B8-48E3-A940-FBDE38AFAA6F}"/>
                  </a:ext>
                </a:extLst>
              </p:cNvPr>
              <p:cNvSpPr/>
              <p:nvPr/>
            </p:nvSpPr>
            <p:spPr>
              <a:xfrm>
                <a:off x="8283232" y="3268919"/>
                <a:ext cx="1261709" cy="370672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Naver/</a:t>
                </a: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기타</a:t>
                </a:r>
                <a:endPara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  <a:cs typeface="+mn-cs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6D20F1C4-339A-4275-823C-811BF56E2BE8}"/>
                  </a:ext>
                </a:extLst>
              </p:cNvPr>
              <p:cNvSpPr/>
              <p:nvPr/>
            </p:nvSpPr>
            <p:spPr>
              <a:xfrm>
                <a:off x="8285575" y="2414379"/>
                <a:ext cx="1259366" cy="370672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800" b="1" kern="0" dirty="0" smtClean="0">
                    <a:solidFill>
                      <a:prstClr val="black"/>
                    </a:solidFill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IBM WATSON</a:t>
                </a:r>
                <a:endPara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42D23BE9-9DFF-43A6-B47D-FC25BB571979}"/>
                  </a:ext>
                </a:extLst>
              </p:cNvPr>
              <p:cNvSpPr txBox="1"/>
              <p:nvPr/>
            </p:nvSpPr>
            <p:spPr>
              <a:xfrm>
                <a:off x="5434658" y="3752516"/>
                <a:ext cx="1390550" cy="265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Bold" panose="020B0803000000000000" pitchFamily="50" charset="-127"/>
                    <a:ea typeface="KB금융 본문체 Bold" panose="020B0803000000000000" pitchFamily="50" charset="-127"/>
                  </a:rPr>
                  <a:t>교체 가능한 내부 모듈</a:t>
                </a:r>
                <a:endPara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Bold" panose="020B0803000000000000" pitchFamily="50" charset="-127"/>
                  <a:ea typeface="KB금융 본문체 Bold" panose="020B0803000000000000" pitchFamily="50" charset="-127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2687DD2-6F27-47E6-A2AF-E3E10B379325}"/>
                  </a:ext>
                </a:extLst>
              </p:cNvPr>
              <p:cNvSpPr txBox="1"/>
              <p:nvPr/>
            </p:nvSpPr>
            <p:spPr>
              <a:xfrm>
                <a:off x="6127283" y="2024844"/>
                <a:ext cx="1271399" cy="312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Bold" panose="020B0803000000000000" pitchFamily="50" charset="-127"/>
                    <a:ea typeface="KB금융 본문체 Bold" panose="020B0803000000000000" pitchFamily="50" charset="-127"/>
                  </a:rPr>
                  <a:t>AI </a:t>
                </a: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Bold" panose="020B0803000000000000" pitchFamily="50" charset="-127"/>
                    <a:ea typeface="KB금융 본문체 Bold" panose="020B0803000000000000" pitchFamily="50" charset="-127"/>
                  </a:rPr>
                  <a:t>엔진</a:t>
                </a:r>
                <a:endPara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Bold" panose="020B0803000000000000" pitchFamily="50" charset="-127"/>
                  <a:ea typeface="KB금융 본문체 Bold" panose="020B0803000000000000" pitchFamily="50" charset="-127"/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FAC5B273-0684-4C5C-BB14-C868F0D9CFEA}"/>
                  </a:ext>
                </a:extLst>
              </p:cNvPr>
              <p:cNvGrpSpPr/>
              <p:nvPr/>
            </p:nvGrpSpPr>
            <p:grpSpPr>
              <a:xfrm>
                <a:off x="6789204" y="2483646"/>
                <a:ext cx="214521" cy="1077629"/>
                <a:chOff x="6789204" y="2638695"/>
                <a:chExt cx="214521" cy="1077629"/>
              </a:xfrm>
            </p:grpSpPr>
            <p:sp>
              <p:nvSpPr>
                <p:cNvPr id="233" name="화살표: 오른쪽 164">
                  <a:extLst>
                    <a:ext uri="{FF2B5EF4-FFF2-40B4-BE49-F238E27FC236}">
                      <a16:creationId xmlns:a16="http://schemas.microsoft.com/office/drawing/2014/main" id="{0A7BEA2B-1DE0-4EC2-83F1-D9CC1180E644}"/>
                    </a:ext>
                  </a:extLst>
                </p:cNvPr>
                <p:cNvSpPr/>
                <p:nvPr/>
              </p:nvSpPr>
              <p:spPr>
                <a:xfrm>
                  <a:off x="6789204" y="2638695"/>
                  <a:ext cx="214521" cy="223090"/>
                </a:xfrm>
                <a:prstGeom prst="rightArrow">
                  <a:avLst/>
                </a:prstGeom>
                <a:solidFill>
                  <a:srgbClr val="FE7F0C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endParaRPr>
                </a:p>
              </p:txBody>
            </p:sp>
            <p:sp>
              <p:nvSpPr>
                <p:cNvPr id="234" name="화살표: 오른쪽 165">
                  <a:extLst>
                    <a:ext uri="{FF2B5EF4-FFF2-40B4-BE49-F238E27FC236}">
                      <a16:creationId xmlns:a16="http://schemas.microsoft.com/office/drawing/2014/main" id="{40EE9DC2-4D20-4EEA-A036-164A75DC9A2D}"/>
                    </a:ext>
                  </a:extLst>
                </p:cNvPr>
                <p:cNvSpPr/>
                <p:nvPr/>
              </p:nvSpPr>
              <p:spPr>
                <a:xfrm>
                  <a:off x="6789204" y="3065964"/>
                  <a:ext cx="214521" cy="223090"/>
                </a:xfrm>
                <a:prstGeom prst="rightArrow">
                  <a:avLst/>
                </a:prstGeom>
                <a:solidFill>
                  <a:srgbClr val="FE7F0C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endParaRPr>
                </a:p>
              </p:txBody>
            </p:sp>
            <p:sp>
              <p:nvSpPr>
                <p:cNvPr id="235" name="화살표: 오른쪽 166">
                  <a:extLst>
                    <a:ext uri="{FF2B5EF4-FFF2-40B4-BE49-F238E27FC236}">
                      <a16:creationId xmlns:a16="http://schemas.microsoft.com/office/drawing/2014/main" id="{DCD6C96F-987A-4199-9D2C-3E9102E88EF7}"/>
                    </a:ext>
                  </a:extLst>
                </p:cNvPr>
                <p:cNvSpPr/>
                <p:nvPr/>
              </p:nvSpPr>
              <p:spPr>
                <a:xfrm>
                  <a:off x="6789204" y="3493234"/>
                  <a:ext cx="214521" cy="223090"/>
                </a:xfrm>
                <a:prstGeom prst="rightArrow">
                  <a:avLst/>
                </a:prstGeom>
                <a:solidFill>
                  <a:srgbClr val="FE7F0C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92D8A778-FC93-48E0-9775-FE5B11A277C6}"/>
                  </a:ext>
                </a:extLst>
              </p:cNvPr>
              <p:cNvGrpSpPr/>
              <p:nvPr/>
            </p:nvGrpSpPr>
            <p:grpSpPr>
              <a:xfrm flipH="1">
                <a:off x="8013340" y="2481863"/>
                <a:ext cx="262660" cy="1019840"/>
                <a:chOff x="6789204" y="2672916"/>
                <a:chExt cx="214521" cy="1019840"/>
              </a:xfrm>
              <a:solidFill>
                <a:sysClr val="window" lastClr="FFFFFF">
                  <a:lumMod val="75000"/>
                </a:sysClr>
              </a:solidFill>
            </p:grpSpPr>
            <p:sp>
              <p:nvSpPr>
                <p:cNvPr id="230" name="화살표: 오른쪽 161">
                  <a:extLst>
                    <a:ext uri="{FF2B5EF4-FFF2-40B4-BE49-F238E27FC236}">
                      <a16:creationId xmlns:a16="http://schemas.microsoft.com/office/drawing/2014/main" id="{4A87BB20-443C-458F-910E-5013DEB253AF}"/>
                    </a:ext>
                  </a:extLst>
                </p:cNvPr>
                <p:cNvSpPr/>
                <p:nvPr/>
              </p:nvSpPr>
              <p:spPr>
                <a:xfrm>
                  <a:off x="6789204" y="2672916"/>
                  <a:ext cx="214521" cy="223090"/>
                </a:xfrm>
                <a:prstGeom prst="rightArrow">
                  <a:avLst/>
                </a:prstGeom>
                <a:grpFill/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endParaRPr>
                </a:p>
              </p:txBody>
            </p:sp>
            <p:sp>
              <p:nvSpPr>
                <p:cNvPr id="231" name="화살표: 오른쪽 162">
                  <a:extLst>
                    <a:ext uri="{FF2B5EF4-FFF2-40B4-BE49-F238E27FC236}">
                      <a16:creationId xmlns:a16="http://schemas.microsoft.com/office/drawing/2014/main" id="{179A04ED-6D9E-45A0-BF4D-63FB3148FF81}"/>
                    </a:ext>
                  </a:extLst>
                </p:cNvPr>
                <p:cNvSpPr/>
                <p:nvPr/>
              </p:nvSpPr>
              <p:spPr>
                <a:xfrm>
                  <a:off x="6789204" y="3071291"/>
                  <a:ext cx="214521" cy="223090"/>
                </a:xfrm>
                <a:prstGeom prst="rightArrow">
                  <a:avLst/>
                </a:prstGeom>
                <a:grpFill/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endParaRPr>
                </a:p>
              </p:txBody>
            </p:sp>
            <p:sp>
              <p:nvSpPr>
                <p:cNvPr id="232" name="화살표: 오른쪽 163">
                  <a:extLst>
                    <a:ext uri="{FF2B5EF4-FFF2-40B4-BE49-F238E27FC236}">
                      <a16:creationId xmlns:a16="http://schemas.microsoft.com/office/drawing/2014/main" id="{19A571A6-FC98-47CF-BD96-2A0C3BE62A06}"/>
                    </a:ext>
                  </a:extLst>
                </p:cNvPr>
                <p:cNvSpPr/>
                <p:nvPr/>
              </p:nvSpPr>
              <p:spPr>
                <a:xfrm>
                  <a:off x="6789204" y="3469666"/>
                  <a:ext cx="214521" cy="223090"/>
                </a:xfrm>
                <a:prstGeom prst="rightArrow">
                  <a:avLst/>
                </a:prstGeom>
                <a:grpFill/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endParaRPr>
                </a:p>
              </p:txBody>
            </p:sp>
          </p:grp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0AA001A-F02D-4F29-813B-560702BD9669}"/>
                  </a:ext>
                </a:extLst>
              </p:cNvPr>
              <p:cNvSpPr/>
              <p:nvPr/>
            </p:nvSpPr>
            <p:spPr>
              <a:xfrm rot="5400000">
                <a:off x="7351391" y="2910089"/>
                <a:ext cx="917221" cy="262660"/>
              </a:xfrm>
              <a:prstGeom prst="rect">
                <a:avLst/>
              </a:prstGeom>
              <a:solidFill>
                <a:srgbClr val="FFD661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  <a:cs typeface="+mn-cs"/>
                  </a:rPr>
                  <a:t>Rest API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13C97627-C509-4676-8D9A-C5714B38B4B2}"/>
                  </a:ext>
                </a:extLst>
              </p:cNvPr>
              <p:cNvSpPr txBox="1"/>
              <p:nvPr/>
            </p:nvSpPr>
            <p:spPr>
              <a:xfrm>
                <a:off x="7038161" y="2805899"/>
                <a:ext cx="642957" cy="710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앙상블</a:t>
                </a:r>
                <a:endPara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모듈</a:t>
                </a:r>
                <a:endPara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endParaRPr>
              </a:p>
            </p:txBody>
          </p:sp>
        </p:grpSp>
        <p:sp>
          <p:nvSpPr>
            <p:cNvPr id="201" name="화살표: 아래쪽 123">
              <a:extLst>
                <a:ext uri="{FF2B5EF4-FFF2-40B4-BE49-F238E27FC236}">
                  <a16:creationId xmlns:a16="http://schemas.microsoft.com/office/drawing/2014/main" id="{8DCF1AE9-A4B3-4EA3-B31D-01D99C2411AA}"/>
                </a:ext>
              </a:extLst>
            </p:cNvPr>
            <p:cNvSpPr/>
            <p:nvPr/>
          </p:nvSpPr>
          <p:spPr>
            <a:xfrm>
              <a:off x="2291384" y="3886015"/>
              <a:ext cx="765542" cy="229801"/>
            </a:xfrm>
            <a:prstGeom prst="downArrow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+mn-cs"/>
              </a:endParaRPr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FA5FC5FC-6408-4D86-A487-8EBA7CC1B9F9}"/>
                </a:ext>
              </a:extLst>
            </p:cNvPr>
            <p:cNvGrpSpPr/>
            <p:nvPr/>
          </p:nvGrpSpPr>
          <p:grpSpPr>
            <a:xfrm>
              <a:off x="504056" y="4185756"/>
              <a:ext cx="4340932" cy="254216"/>
              <a:chOff x="297432" y="1553126"/>
              <a:chExt cx="4561438" cy="276999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D25A2050-A511-4F5B-8918-B88850B99954}"/>
                  </a:ext>
                </a:extLst>
              </p:cNvPr>
              <p:cNvSpPr/>
              <p:nvPr/>
            </p:nvSpPr>
            <p:spPr>
              <a:xfrm>
                <a:off x="612347" y="1553126"/>
                <a:ext cx="4246523" cy="276999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00" b="1" spc="-1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KB금융 본문체 Medium" panose="020B0603000000000000" pitchFamily="50" charset="-127"/>
                    <a:ea typeface="KB금융 본문체 Medium" panose="020B0603000000000000" pitchFamily="50" charset="-127"/>
                  </a:rPr>
                  <a:t>외부 엔진 포함 한 앙상블 설정  화면  제공</a:t>
                </a:r>
              </a:p>
            </p:txBody>
          </p:sp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6AD9EEC3-6B9E-450E-BF5B-74060A71D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32" y="1558193"/>
                <a:ext cx="249946" cy="249946"/>
              </a:xfrm>
              <a:prstGeom prst="rect">
                <a:avLst/>
              </a:prstGeom>
            </p:spPr>
          </p:pic>
        </p:grpSp>
        <p:sp>
          <p:nvSpPr>
            <p:cNvPr id="203" name="사각형: 둥근 모서리 125">
              <a:extLst>
                <a:ext uri="{FF2B5EF4-FFF2-40B4-BE49-F238E27FC236}">
                  <a16:creationId xmlns:a16="http://schemas.microsoft.com/office/drawing/2014/main" id="{5627BCD2-BE39-47E8-A228-3D7E408FA513}"/>
                </a:ext>
              </a:extLst>
            </p:cNvPr>
            <p:cNvSpPr/>
            <p:nvPr/>
          </p:nvSpPr>
          <p:spPr>
            <a:xfrm>
              <a:off x="437048" y="5620261"/>
              <a:ext cx="4394596" cy="254216"/>
            </a:xfrm>
            <a:prstGeom prst="roundRect">
              <a:avLst/>
            </a:prstGeom>
            <a:noFill/>
            <a:ln w="25400" cap="flat" cmpd="sng" algn="ctr">
              <a:solidFill>
                <a:srgbClr val="EE5C44"/>
              </a:solidFill>
              <a:prstDash val="sysDash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+mn-cs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D914304-15B0-45A7-9A65-8080E3DEB7F1}"/>
                </a:ext>
              </a:extLst>
            </p:cNvPr>
            <p:cNvSpPr txBox="1"/>
            <p:nvPr/>
          </p:nvSpPr>
          <p:spPr>
            <a:xfrm>
              <a:off x="380492" y="6014856"/>
              <a:ext cx="3149847" cy="387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4788" lvl="1" indent="-204788" defTabSz="1330325" fontAlgn="ctr" latinLnBrk="0">
                <a:lnSpc>
                  <a:spcPct val="150000"/>
                </a:lnSpc>
                <a:spcBef>
                  <a:spcPts val="100"/>
                </a:spcBef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10000"/>
                <a:buFont typeface="Wingdings" panose="05000000000000000000" pitchFamily="2" charset="2"/>
                <a:buChar char="þ"/>
                <a:tabLst>
                  <a:tab pos="714375" algn="l"/>
                </a:tabLst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의도별 </a:t>
              </a:r>
              <a:r>
                <a:rPr lang="en-US" altLang="ko-KR" sz="1050" dirty="0">
                  <a:solidFill>
                    <a:prstClr val="black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NLU</a:t>
              </a:r>
              <a:r>
                <a:rPr lang="ko-KR" altLang="en-US" sz="1050" dirty="0">
                  <a:solidFill>
                    <a:prstClr val="black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엔진 결합 가중치 설정 가능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F29732F-3D49-44B6-B7A8-A6A7FD67C7D2}"/>
                </a:ext>
              </a:extLst>
            </p:cNvPr>
            <p:cNvSpPr txBox="1"/>
            <p:nvPr/>
          </p:nvSpPr>
          <p:spPr bwMode="auto">
            <a:xfrm>
              <a:off x="565126" y="5702541"/>
              <a:ext cx="538091" cy="111059"/>
            </a:xfrm>
            <a:prstGeom prst="rect">
              <a:avLst/>
            </a:prstGeom>
            <a:solidFill>
              <a:sysClr val="window" lastClr="FFFF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</a:rPr>
                <a:t>구글 </a:t>
              </a:r>
              <a:r>
                <a:rPr kumimoji="0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</a:rPr>
                <a:t>AI</a:t>
              </a:r>
              <a:endPara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</a:endParaRPr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7BB8D9C-B7A5-46BF-AC12-F58706E3F5B0}"/>
                </a:ext>
              </a:extLst>
            </p:cNvPr>
            <p:cNvGrpSpPr/>
            <p:nvPr/>
          </p:nvGrpSpPr>
          <p:grpSpPr>
            <a:xfrm>
              <a:off x="905934" y="2493634"/>
              <a:ext cx="3353041" cy="1275515"/>
              <a:chOff x="905934" y="2310754"/>
              <a:chExt cx="3353041" cy="1275515"/>
            </a:xfrm>
          </p:grpSpPr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0B7B6E81-0507-48D1-B7F3-59DDC3FA3AC5}"/>
                  </a:ext>
                </a:extLst>
              </p:cNvPr>
              <p:cNvGrpSpPr/>
              <p:nvPr/>
            </p:nvGrpSpPr>
            <p:grpSpPr>
              <a:xfrm rot="2547998">
                <a:off x="905934" y="2758177"/>
                <a:ext cx="828092" cy="828092"/>
                <a:chOff x="-1203684" y="944724"/>
                <a:chExt cx="828092" cy="828092"/>
              </a:xfrm>
              <a:solidFill>
                <a:srgbClr val="C00000"/>
              </a:solidFill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F0E26C3-9DFD-4CBA-8B47-7C4E96BFBB87}"/>
                    </a:ext>
                  </a:extLst>
                </p:cNvPr>
                <p:cNvSpPr/>
                <p:nvPr/>
              </p:nvSpPr>
              <p:spPr bwMode="auto">
                <a:xfrm>
                  <a:off x="-1203684" y="1304764"/>
                  <a:ext cx="828092" cy="108012"/>
                </a:xfrm>
                <a:prstGeom prst="rect">
                  <a:avLst/>
                </a:prstGeom>
                <a:grpFill/>
                <a:ln w="6350" algn="ctr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lIns="36000" tIns="44653" rIns="36000" bIns="44653" rtlCol="0" anchor="ctr"/>
                <a:lstStyle/>
                <a:p>
                  <a:pPr algn="ctr" latinLnBrk="0"/>
                  <a:endParaRPr lang="ko-KR" altLang="en-US" sz="1100" kern="0" dirty="0">
                    <a:solidFill>
                      <a:prstClr val="black"/>
                    </a:solidFill>
                    <a:latin typeface="맑은 고딕" pitchFamily="50" charset="-127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889164E-403D-4A38-A961-FB4161E6AD9E}"/>
                    </a:ext>
                  </a:extLst>
                </p:cNvPr>
                <p:cNvSpPr/>
                <p:nvPr/>
              </p:nvSpPr>
              <p:spPr bwMode="auto">
                <a:xfrm rot="5400000">
                  <a:off x="-1198932" y="1304764"/>
                  <a:ext cx="828092" cy="108012"/>
                </a:xfrm>
                <a:prstGeom prst="rect">
                  <a:avLst/>
                </a:prstGeom>
                <a:grpFill/>
                <a:ln w="6350" algn="ctr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lIns="36000" tIns="44653" rIns="36000" bIns="44653" rtlCol="0" anchor="ctr"/>
                <a:lstStyle/>
                <a:p>
                  <a:pPr algn="ctr" latinLnBrk="0"/>
                  <a:endParaRPr lang="ko-KR" altLang="en-US" sz="1100" kern="0" dirty="0">
                    <a:solidFill>
                      <a:prstClr val="black"/>
                    </a:solidFill>
                    <a:latin typeface="맑은 고딕" pitchFamily="50" charset="-127"/>
                  </a:endParaRPr>
                </a:p>
              </p:txBody>
            </p:sp>
          </p:grpSp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BFE475DB-21BF-47CC-A89D-115408C5B047}"/>
                  </a:ext>
                </a:extLst>
              </p:cNvPr>
              <p:cNvGrpSpPr/>
              <p:nvPr/>
            </p:nvGrpSpPr>
            <p:grpSpPr>
              <a:xfrm rot="2547998">
                <a:off x="3813472" y="2310754"/>
                <a:ext cx="445503" cy="469975"/>
                <a:chOff x="-1203684" y="944724"/>
                <a:chExt cx="828092" cy="828092"/>
              </a:xfrm>
              <a:solidFill>
                <a:srgbClr val="C00000"/>
              </a:solidFill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9FFAA43C-570E-4D40-B2B4-22AEA52C3E4E}"/>
                    </a:ext>
                  </a:extLst>
                </p:cNvPr>
                <p:cNvSpPr/>
                <p:nvPr/>
              </p:nvSpPr>
              <p:spPr bwMode="auto">
                <a:xfrm>
                  <a:off x="-1203684" y="1304764"/>
                  <a:ext cx="828092" cy="108012"/>
                </a:xfrm>
                <a:prstGeom prst="rect">
                  <a:avLst/>
                </a:prstGeom>
                <a:grpFill/>
                <a:ln w="6350" algn="ctr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lIns="36000" tIns="44653" rIns="36000" bIns="44653" rtlCol="0" anchor="ctr"/>
                <a:lstStyle/>
                <a:p>
                  <a:pPr algn="ctr" latinLnBrk="0"/>
                  <a:endParaRPr lang="ko-KR" altLang="en-US" sz="1100" kern="0" dirty="0">
                    <a:solidFill>
                      <a:prstClr val="black"/>
                    </a:solidFill>
                    <a:latin typeface="맑은 고딕" pitchFamily="50" charset="-127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769F602B-1AB5-4B8F-9937-B7258A7F7901}"/>
                    </a:ext>
                  </a:extLst>
                </p:cNvPr>
                <p:cNvSpPr/>
                <p:nvPr/>
              </p:nvSpPr>
              <p:spPr bwMode="auto">
                <a:xfrm rot="5400000">
                  <a:off x="-1198932" y="1304764"/>
                  <a:ext cx="828092" cy="108012"/>
                </a:xfrm>
                <a:prstGeom prst="rect">
                  <a:avLst/>
                </a:prstGeom>
                <a:grpFill/>
                <a:ln w="6350" algn="ctr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lIns="36000" tIns="44653" rIns="36000" bIns="44653" rtlCol="0" anchor="ctr"/>
                <a:lstStyle/>
                <a:p>
                  <a:pPr algn="ctr" latinLnBrk="0"/>
                  <a:endParaRPr lang="ko-KR" altLang="en-US" sz="1100" kern="0" dirty="0">
                    <a:solidFill>
                      <a:prstClr val="black"/>
                    </a:solidFill>
                    <a:latin typeface="맑은 고딕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453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03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3486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클라우드 환경에 최적화된 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엔진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제공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531736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자유로운 지식의 통합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/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분리를 이용한 멀티 대화엔진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04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9" name="직사각형 88"/>
          <p:cNvSpPr/>
          <p:nvPr/>
        </p:nvSpPr>
        <p:spPr>
          <a:xfrm>
            <a:off x="7976083" y="3187940"/>
            <a:ext cx="1341911" cy="24963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965941" y="5229156"/>
            <a:ext cx="879104" cy="447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062776" y="3184553"/>
            <a:ext cx="782268" cy="447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5320502" y="2672427"/>
            <a:ext cx="3396" cy="3600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각 삼각형 92"/>
          <p:cNvSpPr/>
          <p:nvPr/>
        </p:nvSpPr>
        <p:spPr>
          <a:xfrm rot="10800000">
            <a:off x="5229861" y="2581467"/>
            <a:ext cx="94037" cy="97240"/>
          </a:xfrm>
          <a:prstGeom prst="rtTriangle">
            <a:avLst/>
          </a:prstGeom>
          <a:solidFill>
            <a:srgbClr val="28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" rIns="36000" bIns="7200"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한쪽 모서리가 잘린 사각형 93"/>
          <p:cNvSpPr/>
          <p:nvPr/>
        </p:nvSpPr>
        <p:spPr>
          <a:xfrm>
            <a:off x="5229860" y="2297810"/>
            <a:ext cx="4141391" cy="297218"/>
          </a:xfrm>
          <a:prstGeom prst="snip1Rect">
            <a:avLst>
              <a:gd name="adj" fmla="val 31366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5" name="그림 94" descr="그림자-01.png"/>
          <p:cNvPicPr>
            <a:picLocks/>
          </p:cNvPicPr>
          <p:nvPr/>
        </p:nvPicPr>
        <p:blipFill rotWithShape="1">
          <a:blip r:embed="rId4">
            <a:extLst/>
          </a:blip>
          <a:srcRect l="12777" t="-19474" r="12777"/>
          <a:stretch/>
        </p:blipFill>
        <p:spPr>
          <a:xfrm rot="13500000">
            <a:off x="9115996" y="2310986"/>
            <a:ext cx="383749" cy="50854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548843" y="2666184"/>
            <a:ext cx="3396" cy="3600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각 삼각형 96"/>
          <p:cNvSpPr/>
          <p:nvPr/>
        </p:nvSpPr>
        <p:spPr>
          <a:xfrm rot="10800000">
            <a:off x="458202" y="2575224"/>
            <a:ext cx="94037" cy="97240"/>
          </a:xfrm>
          <a:prstGeom prst="rtTriangle">
            <a:avLst/>
          </a:prstGeom>
          <a:solidFill>
            <a:srgbClr val="28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" rIns="36000" bIns="7200"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한쪽 모서리가 잘린 사각형 97"/>
          <p:cNvSpPr/>
          <p:nvPr/>
        </p:nvSpPr>
        <p:spPr>
          <a:xfrm>
            <a:off x="458201" y="2291566"/>
            <a:ext cx="4637396" cy="297218"/>
          </a:xfrm>
          <a:prstGeom prst="snip1Rect">
            <a:avLst>
              <a:gd name="adj" fmla="val 31366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79538" y="2346476"/>
            <a:ext cx="1971740" cy="1905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 대화형 시스템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그룹화</a:t>
            </a:r>
          </a:p>
        </p:txBody>
      </p:sp>
      <p:pic>
        <p:nvPicPr>
          <p:cNvPr id="100" name="그림 99" descr="그림자-01.png"/>
          <p:cNvPicPr>
            <a:picLocks/>
          </p:cNvPicPr>
          <p:nvPr/>
        </p:nvPicPr>
        <p:blipFill rotWithShape="1">
          <a:blip r:embed="rId4">
            <a:extLst/>
          </a:blip>
          <a:srcRect l="12777" t="-19474" r="12777"/>
          <a:stretch/>
        </p:blipFill>
        <p:spPr>
          <a:xfrm rot="13500000">
            <a:off x="4839063" y="2304743"/>
            <a:ext cx="383749" cy="5085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107" y="2710081"/>
            <a:ext cx="1393033" cy="1580229"/>
          </a:xfrm>
          <a:prstGeom prst="rect">
            <a:avLst/>
          </a:prstGeom>
          <a:ln>
            <a:solidFill>
              <a:sysClr val="window" lastClr="FFFFFF">
                <a:lumMod val="50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64" y="4693276"/>
            <a:ext cx="1394622" cy="1611277"/>
          </a:xfrm>
          <a:prstGeom prst="rect">
            <a:avLst/>
          </a:prstGeom>
        </p:spPr>
      </p:pic>
      <p:sp>
        <p:nvSpPr>
          <p:cNvPr id="103" name="오른쪽 화살표 102"/>
          <p:cNvSpPr/>
          <p:nvPr/>
        </p:nvSpPr>
        <p:spPr>
          <a:xfrm rot="5400000">
            <a:off x="7206984" y="4296670"/>
            <a:ext cx="493851" cy="325963"/>
          </a:xfrm>
          <a:prstGeom prst="rightArrow">
            <a:avLst/>
          </a:prstGeom>
          <a:solidFill>
            <a:srgbClr val="4E7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141593" y="4697901"/>
            <a:ext cx="722094" cy="1595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141593" y="2717628"/>
            <a:ext cx="7124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062776" y="3221561"/>
            <a:ext cx="78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</a:t>
            </a:r>
            <a:endParaRPr kumimoji="0"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 생성</a:t>
            </a:r>
            <a:endParaRPr kumimoji="0"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935666" y="5266164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저장소에 복수의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에어전트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11794" y="3358502"/>
            <a:ext cx="1259065" cy="191764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126000" indent="-126000" latinLnBrk="0">
              <a:lnSpc>
                <a:spcPct val="110000"/>
              </a:lnSpc>
              <a:spcBef>
                <a:spcPts val="300"/>
              </a:spcBef>
              <a:buClr>
                <a:srgbClr val="3A90B4"/>
              </a:buClr>
              <a:buSzPct val="80000"/>
              <a:buFont typeface="Wingdings 2" pitchFamily="18" charset="2"/>
              <a:buChar char=""/>
              <a:defRPr sz="1000" spc="-2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저장소를 생성하고 관리 할 수 있음</a:t>
            </a:r>
          </a:p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endParaRPr lang="ko-KR" altLang="en-US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저장소 내 복수의 에이전트를 생성 할 수 있음</a:t>
            </a:r>
          </a:p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endParaRPr lang="ko-KR" altLang="en-US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 분리 시 모든 지식 데이터 </a:t>
            </a:r>
            <a:r>
              <a:rPr lang="en-US" altLang="ko-KR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altLang="ko-KR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등을 구분하여 사용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634034" y="2724562"/>
            <a:ext cx="2936307" cy="3319104"/>
            <a:chOff x="4990967" y="2830328"/>
            <a:chExt cx="3278121" cy="3207532"/>
          </a:xfrm>
        </p:grpSpPr>
        <p:pic>
          <p:nvPicPr>
            <p:cNvPr id="113" name="Picture 4" descr="https://d30y9cdsu7xlg0.cloudfront.net/png/91714-200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7343" y="3681280"/>
              <a:ext cx="576000" cy="433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TextBox 113"/>
            <p:cNvSpPr txBox="1"/>
            <p:nvPr/>
          </p:nvSpPr>
          <p:spPr>
            <a:xfrm>
              <a:off x="5082766" y="4115249"/>
              <a:ext cx="725149" cy="223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저장소 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</a:t>
              </a:r>
              <a:endParaRPr kumimoji="0"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5" name="Picture 6" descr="robot icon 이미지 검색결과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4" t="12932" r="12705" b="22300"/>
            <a:stretch/>
          </p:blipFill>
          <p:spPr bwMode="auto">
            <a:xfrm>
              <a:off x="6529660" y="2830328"/>
              <a:ext cx="535111" cy="51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6" descr="robot icon 이미지 검색결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4" t="12932" r="12705" b="22300"/>
            <a:stretch/>
          </p:blipFill>
          <p:spPr bwMode="auto">
            <a:xfrm>
              <a:off x="6529660" y="3651005"/>
              <a:ext cx="535111" cy="51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6" descr="robot icon 이미지 검색결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4" t="12932" r="12705" b="22300"/>
            <a:stretch/>
          </p:blipFill>
          <p:spPr bwMode="auto">
            <a:xfrm>
              <a:off x="6529660" y="4524671"/>
              <a:ext cx="535111" cy="51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TextBox 117"/>
            <p:cNvSpPr txBox="1"/>
            <p:nvPr/>
          </p:nvSpPr>
          <p:spPr>
            <a:xfrm>
              <a:off x="6276341" y="3285658"/>
              <a:ext cx="1095598" cy="223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에이전트 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봇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1)</a:t>
              </a:r>
              <a:endParaRPr kumimoji="0"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276341" y="4161569"/>
              <a:ext cx="1095598" cy="223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에이전트 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봇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2)</a:t>
              </a:r>
              <a:endParaRPr kumimoji="0"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289705" y="4963282"/>
              <a:ext cx="1095598" cy="223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에이전트 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봇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3)</a:t>
              </a:r>
              <a:endParaRPr kumimoji="0"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1" name="꺾인 연결선 120"/>
            <p:cNvCxnSpPr>
              <a:stCxn id="113" idx="3"/>
              <a:endCxn id="115" idx="1"/>
            </p:cNvCxnSpPr>
            <p:nvPr/>
          </p:nvCxnSpPr>
          <p:spPr>
            <a:xfrm flipV="1">
              <a:off x="5733343" y="3086063"/>
              <a:ext cx="796317" cy="81220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6DC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2" name="Picture 12" descr="chat page icon 이미지 검색결과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088" y="346312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꺾인 연결선 122"/>
            <p:cNvCxnSpPr>
              <a:stCxn id="115" idx="3"/>
              <a:endCxn id="122" idx="1"/>
            </p:cNvCxnSpPr>
            <p:nvPr/>
          </p:nvCxnSpPr>
          <p:spPr>
            <a:xfrm>
              <a:off x="7064770" y="3086063"/>
              <a:ext cx="664317" cy="64705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6DC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24" name="꺾인 연결선 123"/>
            <p:cNvCxnSpPr>
              <a:stCxn id="116" idx="3"/>
              <a:endCxn id="122" idx="1"/>
            </p:cNvCxnSpPr>
            <p:nvPr/>
          </p:nvCxnSpPr>
          <p:spPr>
            <a:xfrm flipV="1">
              <a:off x="7064770" y="3733121"/>
              <a:ext cx="664317" cy="173620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6DC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25" name="꺾인 연결선 124"/>
            <p:cNvCxnSpPr>
              <a:stCxn id="117" idx="3"/>
              <a:endCxn id="122" idx="1"/>
            </p:cNvCxnSpPr>
            <p:nvPr/>
          </p:nvCxnSpPr>
          <p:spPr>
            <a:xfrm flipV="1">
              <a:off x="7064770" y="3733121"/>
              <a:ext cx="664317" cy="1047286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6DC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26" name="꺾인 연결선 125"/>
            <p:cNvCxnSpPr>
              <a:stCxn id="113" idx="3"/>
              <a:endCxn id="116" idx="1"/>
            </p:cNvCxnSpPr>
            <p:nvPr/>
          </p:nvCxnSpPr>
          <p:spPr>
            <a:xfrm>
              <a:off x="5733343" y="3898265"/>
              <a:ext cx="796317" cy="8476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6DC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7" name="꺾인 연결선 126"/>
            <p:cNvCxnSpPr>
              <a:stCxn id="113" idx="3"/>
              <a:endCxn id="117" idx="1"/>
            </p:cNvCxnSpPr>
            <p:nvPr/>
          </p:nvCxnSpPr>
          <p:spPr>
            <a:xfrm>
              <a:off x="5733343" y="3898265"/>
              <a:ext cx="796317" cy="882142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6DC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TextBox 127"/>
            <p:cNvSpPr txBox="1"/>
            <p:nvPr/>
          </p:nvSpPr>
          <p:spPr>
            <a:xfrm>
              <a:off x="7767151" y="3992792"/>
              <a:ext cx="463866" cy="223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</a:t>
              </a:r>
              <a:endParaRPr kumimoji="0"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9" name="Picture 2" descr="book icon 이미지 검색결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988" y="3418330"/>
              <a:ext cx="435449" cy="47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129"/>
            <p:cNvSpPr txBox="1"/>
            <p:nvPr/>
          </p:nvSpPr>
          <p:spPr>
            <a:xfrm>
              <a:off x="5637213" y="3932347"/>
              <a:ext cx="637457" cy="490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지식 </a:t>
              </a:r>
              <a:endParaRPr kumimoji="0" lang="en-US" altLang="ko-KR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</a:t>
              </a:r>
              <a:endParaRPr kumimoji="0" lang="en-US" altLang="ko-KR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공유</a:t>
              </a:r>
              <a:endParaRPr kumimoji="0"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1" name="Picture 4" descr="https://d30y9cdsu7xlg0.cloudfront.net/png/91714-200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982" y="5295864"/>
              <a:ext cx="576000" cy="433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/>
            <p:cNvSpPr txBox="1"/>
            <p:nvPr/>
          </p:nvSpPr>
          <p:spPr>
            <a:xfrm>
              <a:off x="5116331" y="5714144"/>
              <a:ext cx="725149" cy="223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저장소 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</a:t>
              </a:r>
              <a:endParaRPr kumimoji="0"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3" name="Picture 6" descr="robot icon 이미지 검색결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4" t="12932" r="12705" b="22300"/>
            <a:stretch/>
          </p:blipFill>
          <p:spPr bwMode="auto">
            <a:xfrm>
              <a:off x="6529660" y="5290971"/>
              <a:ext cx="535111" cy="51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133"/>
            <p:cNvSpPr txBox="1"/>
            <p:nvPr/>
          </p:nvSpPr>
          <p:spPr>
            <a:xfrm>
              <a:off x="6241068" y="5814787"/>
              <a:ext cx="1095598" cy="223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에이전트 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봇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4)</a:t>
              </a:r>
              <a:endParaRPr kumimoji="0"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990967" y="4515854"/>
              <a:ext cx="637457" cy="490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지식 </a:t>
              </a:r>
              <a:endParaRPr kumimoji="0" lang="en-US" altLang="ko-KR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</a:t>
              </a:r>
              <a:endParaRPr kumimoji="0" lang="en-US" altLang="ko-KR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분리</a:t>
              </a:r>
              <a:r>
                <a:rPr kumimoji="0" lang="en-US" altLang="ko-KR" sz="90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kumimoji="0"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6" name="직선 연결선 135"/>
            <p:cNvCxnSpPr/>
            <p:nvPr/>
          </p:nvCxnSpPr>
          <p:spPr>
            <a:xfrm>
              <a:off x="5499145" y="4413763"/>
              <a:ext cx="0" cy="811999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137" name="꺾인 연결선 136"/>
            <p:cNvCxnSpPr/>
            <p:nvPr/>
          </p:nvCxnSpPr>
          <p:spPr>
            <a:xfrm>
              <a:off x="5833948" y="5549032"/>
              <a:ext cx="677190" cy="74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6DC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38" name="꺾인 연결선 137"/>
            <p:cNvCxnSpPr>
              <a:stCxn id="133" idx="3"/>
              <a:endCxn id="122" idx="1"/>
            </p:cNvCxnSpPr>
            <p:nvPr/>
          </p:nvCxnSpPr>
          <p:spPr>
            <a:xfrm flipV="1">
              <a:off x="7064770" y="3733121"/>
              <a:ext cx="664317" cy="1813586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6DC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pic>
          <p:nvPicPr>
            <p:cNvPr id="139" name="Picture 2" descr="book icon 이미지 검색결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353" y="5016262"/>
              <a:ext cx="435449" cy="47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직사각형 109"/>
          <p:cNvSpPr/>
          <p:nvPr/>
        </p:nvSpPr>
        <p:spPr>
          <a:xfrm>
            <a:off x="3643839" y="2675602"/>
            <a:ext cx="1392088" cy="35683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694800" y="2948314"/>
            <a:ext cx="1286327" cy="285738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126000" indent="-126000" latinLnBrk="0">
              <a:lnSpc>
                <a:spcPct val="110000"/>
              </a:lnSpc>
              <a:spcBef>
                <a:spcPts val="300"/>
              </a:spcBef>
              <a:buClr>
                <a:srgbClr val="3A90B4"/>
              </a:buClr>
              <a:buSzPct val="80000"/>
              <a:buFont typeface="Wingdings 2" pitchFamily="18" charset="2"/>
              <a:buChar char=""/>
              <a:defRPr sz="1000" spc="-2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</a:t>
            </a:r>
            <a:r>
              <a:rPr lang="en-US" altLang="ko-KR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동일한 도메인의 경우 지식 사전의 공유가 </a:t>
            </a: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</a:t>
            </a:r>
            <a:endParaRPr lang="en-US" altLang="ko-KR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지식의 성격이 다를 경우 오분석 등의 방지를 위해  지식 간의 분리가 필요</a:t>
            </a:r>
          </a:p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endParaRPr lang="ko-KR" altLang="en-US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저장소와 에이전트 단위로 지식데이터를 공유하거나 분리 시킬 수 있도록 관리도구 제공</a:t>
            </a:r>
          </a:p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endParaRPr lang="ko-KR" altLang="en-US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latinLnBrk="0">
              <a:lnSpc>
                <a:spcPct val="110000"/>
              </a:lnSpc>
              <a:spcBef>
                <a:spcPts val="200"/>
              </a:spcBef>
              <a:buClr>
                <a:srgbClr val="3A90B4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에이전트는 하나의 저장소 안에서 관리 </a:t>
            </a:r>
            <a:r>
              <a:rPr lang="en-US" altLang="ko-KR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저장소 생성 가능</a:t>
            </a:r>
            <a:r>
              <a:rPr lang="en-US" altLang="ko-KR" sz="9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70557" y="2334897"/>
            <a:ext cx="1418518" cy="1905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지식의 통합 분리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90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03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3486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클라우드 환경에 최적화된 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엔진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제공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4258217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특정 시점의 대화엔진 전체 정보를 백업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하는 스냅샷 관리 기능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05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92" name="직선 연결선 91"/>
          <p:cNvCxnSpPr/>
          <p:nvPr/>
        </p:nvCxnSpPr>
        <p:spPr>
          <a:xfrm>
            <a:off x="5320502" y="2672427"/>
            <a:ext cx="3396" cy="3600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각 삼각형 92"/>
          <p:cNvSpPr/>
          <p:nvPr/>
        </p:nvSpPr>
        <p:spPr>
          <a:xfrm rot="10800000">
            <a:off x="5229861" y="2581467"/>
            <a:ext cx="94037" cy="97240"/>
          </a:xfrm>
          <a:prstGeom prst="rtTriangle">
            <a:avLst/>
          </a:prstGeom>
          <a:solidFill>
            <a:srgbClr val="28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" rIns="36000" bIns="7200"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한쪽 모서리가 잘린 사각형 93"/>
          <p:cNvSpPr/>
          <p:nvPr/>
        </p:nvSpPr>
        <p:spPr>
          <a:xfrm>
            <a:off x="5229860" y="2297810"/>
            <a:ext cx="4141391" cy="297218"/>
          </a:xfrm>
          <a:prstGeom prst="snip1Rect">
            <a:avLst>
              <a:gd name="adj" fmla="val 31366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5" name="그림 94" descr="그림자-01.png"/>
          <p:cNvPicPr>
            <a:picLocks/>
          </p:cNvPicPr>
          <p:nvPr/>
        </p:nvPicPr>
        <p:blipFill rotWithShape="1">
          <a:blip r:embed="rId4">
            <a:extLst/>
          </a:blip>
          <a:srcRect l="12777" t="-19474" r="12777"/>
          <a:stretch/>
        </p:blipFill>
        <p:spPr>
          <a:xfrm rot="13500000">
            <a:off x="9115996" y="2310986"/>
            <a:ext cx="383749" cy="50854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548843" y="2666184"/>
            <a:ext cx="3396" cy="3600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각 삼각형 96"/>
          <p:cNvSpPr/>
          <p:nvPr/>
        </p:nvSpPr>
        <p:spPr>
          <a:xfrm rot="10800000">
            <a:off x="458202" y="2575224"/>
            <a:ext cx="94037" cy="97240"/>
          </a:xfrm>
          <a:prstGeom prst="rtTriangle">
            <a:avLst/>
          </a:prstGeom>
          <a:solidFill>
            <a:srgbClr val="28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" rIns="36000" bIns="7200"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한쪽 모서리가 잘린 사각형 97"/>
          <p:cNvSpPr/>
          <p:nvPr/>
        </p:nvSpPr>
        <p:spPr>
          <a:xfrm>
            <a:off x="458201" y="2291566"/>
            <a:ext cx="4637396" cy="297218"/>
          </a:xfrm>
          <a:prstGeom prst="snip1Rect">
            <a:avLst>
              <a:gd name="adj" fmla="val 31366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79538" y="2346476"/>
            <a:ext cx="24814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시점 지식 사전 별도 추출 기능</a:t>
            </a:r>
          </a:p>
        </p:txBody>
      </p:sp>
      <p:pic>
        <p:nvPicPr>
          <p:cNvPr id="100" name="그림 99" descr="그림자-01.png"/>
          <p:cNvPicPr>
            <a:picLocks/>
          </p:cNvPicPr>
          <p:nvPr/>
        </p:nvPicPr>
        <p:blipFill rotWithShape="1">
          <a:blip r:embed="rId4">
            <a:extLst/>
          </a:blip>
          <a:srcRect l="12777" t="-19474" r="12777"/>
          <a:stretch/>
        </p:blipFill>
        <p:spPr>
          <a:xfrm rot="13500000">
            <a:off x="4839063" y="2304743"/>
            <a:ext cx="383749" cy="50854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670557" y="2334897"/>
            <a:ext cx="288861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스냅샷 기능을 통한 특정 시점의 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이력복원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754729" y="2892474"/>
            <a:ext cx="4203769" cy="2622206"/>
            <a:chOff x="773584" y="2439987"/>
            <a:chExt cx="3892376" cy="2404183"/>
          </a:xfrm>
        </p:grpSpPr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5"/>
            <a:srcRect l="13287"/>
            <a:stretch/>
          </p:blipFill>
          <p:spPr>
            <a:xfrm>
              <a:off x="773584" y="2439987"/>
              <a:ext cx="3892376" cy="1795597"/>
            </a:xfrm>
            <a:prstGeom prst="rect">
              <a:avLst/>
            </a:prstGeom>
            <a:ln>
              <a:solidFill>
                <a:sysClr val="window" lastClr="FFFFFF">
                  <a:lumMod val="50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4732" y="3796606"/>
              <a:ext cx="1813782" cy="1047564"/>
            </a:xfrm>
            <a:prstGeom prst="rect">
              <a:avLst/>
            </a:prstGeom>
            <a:ln>
              <a:solidFill>
                <a:sysClr val="window" lastClr="FFFFFF">
                  <a:lumMod val="50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2" name="직사각형 141"/>
            <p:cNvSpPr/>
            <p:nvPr/>
          </p:nvSpPr>
          <p:spPr>
            <a:xfrm>
              <a:off x="4447131" y="3332795"/>
              <a:ext cx="72944" cy="70726"/>
            </a:xfrm>
            <a:prstGeom prst="rect">
              <a:avLst/>
            </a:prstGeom>
            <a:noFill/>
            <a:ln w="9525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고딕" panose="020D0604000000000000" pitchFamily="50" charset="-127"/>
              </a:endParaRPr>
            </a:p>
          </p:txBody>
        </p:sp>
        <p:cxnSp>
          <p:nvCxnSpPr>
            <p:cNvPr id="143" name="꺾인 연결선 142"/>
            <p:cNvCxnSpPr>
              <a:stCxn id="142" idx="2"/>
              <a:endCxn id="141" idx="0"/>
            </p:cNvCxnSpPr>
            <p:nvPr/>
          </p:nvCxnSpPr>
          <p:spPr>
            <a:xfrm rot="5400000">
              <a:off x="3716070" y="3029074"/>
              <a:ext cx="393086" cy="1141980"/>
            </a:xfrm>
            <a:prstGeom prst="bentConnector3">
              <a:avLst/>
            </a:prstGeom>
            <a:ln>
              <a:solidFill>
                <a:srgbClr val="FF5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344"/>
          <p:cNvSpPr>
            <a:spLocks noChangeArrowheads="1"/>
          </p:cNvSpPr>
          <p:nvPr/>
        </p:nvSpPr>
        <p:spPr bwMode="gray">
          <a:xfrm>
            <a:off x="836313" y="5729121"/>
            <a:ext cx="412218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09538" lvl="1" indent="-109538" latinLnBrk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특정 시점의 스냅샷 기능으로 해당 시점의 의도</a:t>
            </a:r>
            <a:r>
              <a:rPr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질의</a:t>
            </a:r>
            <a:r>
              <a:rPr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lang="ko-KR" altLang="en-US" sz="1000" spc="-20" dirty="0" err="1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대화모델</a:t>
            </a:r>
            <a:r>
              <a:rPr lang="en-US" altLang="ko-KR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, </a:t>
            </a:r>
            <a:r>
              <a:rPr lang="ko-KR" altLang="en-US" sz="1000" spc="-2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사전 구축 정보를 저장하고 해당 시점으로 복원 및 적용할 수 있는 기능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제공</a:t>
            </a: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5430708" y="2892474"/>
            <a:ext cx="3845211" cy="2404183"/>
            <a:chOff x="5192058" y="2439987"/>
            <a:chExt cx="4138498" cy="240418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 rotWithShape="1">
            <a:blip r:embed="rId7"/>
            <a:srcRect r="9149"/>
            <a:stretch/>
          </p:blipFill>
          <p:spPr>
            <a:xfrm>
              <a:off x="5192058" y="2439987"/>
              <a:ext cx="4138498" cy="2059855"/>
            </a:xfrm>
            <a:prstGeom prst="rect">
              <a:avLst/>
            </a:prstGeom>
            <a:ln>
              <a:solidFill>
                <a:sysClr val="window" lastClr="FFFFFF">
                  <a:lumMod val="50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8385" y="3767813"/>
              <a:ext cx="1130711" cy="1076357"/>
            </a:xfrm>
            <a:prstGeom prst="rect">
              <a:avLst/>
            </a:prstGeom>
            <a:ln>
              <a:solidFill>
                <a:sysClr val="window" lastClr="FFFFFF">
                  <a:lumMod val="50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96110" y="3351508"/>
              <a:ext cx="193496" cy="106317"/>
            </a:xfrm>
            <a:prstGeom prst="rect">
              <a:avLst/>
            </a:prstGeom>
          </p:spPr>
        </p:pic>
        <p:sp>
          <p:nvSpPr>
            <p:cNvPr id="149" name="직사각형 148"/>
            <p:cNvSpPr/>
            <p:nvPr/>
          </p:nvSpPr>
          <p:spPr>
            <a:xfrm>
              <a:off x="9109805" y="3363983"/>
              <a:ext cx="72944" cy="70726"/>
            </a:xfrm>
            <a:prstGeom prst="rect">
              <a:avLst/>
            </a:prstGeom>
            <a:noFill/>
            <a:ln w="9525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고딕" panose="020D0604000000000000" pitchFamily="50" charset="-127"/>
              </a:endParaRPr>
            </a:p>
          </p:txBody>
        </p:sp>
        <p:cxnSp>
          <p:nvCxnSpPr>
            <p:cNvPr id="150" name="꺾인 연결선 149"/>
            <p:cNvCxnSpPr>
              <a:stCxn id="149" idx="2"/>
              <a:endCxn id="147" idx="0"/>
            </p:cNvCxnSpPr>
            <p:nvPr/>
          </p:nvCxnSpPr>
          <p:spPr>
            <a:xfrm rot="5400000">
              <a:off x="8358457" y="2979993"/>
              <a:ext cx="333104" cy="124253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5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직사각형 150"/>
          <p:cNvSpPr/>
          <p:nvPr/>
        </p:nvSpPr>
        <p:spPr>
          <a:xfrm>
            <a:off x="5470917" y="5670052"/>
            <a:ext cx="3990609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09538" lvl="1" indent="-109538" fontAlgn="base" latinLnBrk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NLP </a:t>
            </a:r>
            <a:r>
              <a:rPr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분석용 </a:t>
            </a:r>
            <a:r>
              <a:rPr lang="ko-KR" altLang="en-US" sz="10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형태소사전</a:t>
            </a:r>
            <a:r>
              <a:rPr lang="en-US" altLang="ko-KR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개체명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사전의 </a:t>
            </a:r>
            <a:r>
              <a:rPr kumimoji="1" lang="ko-KR" altLang="en-US" sz="1000" spc="-20" dirty="0" err="1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특정시점</a:t>
            </a:r>
            <a:r>
              <a:rPr kumimoji="1" lang="ko-KR" altLang="en-US" sz="10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 백업하고 관리하는 스냅샷 관리 기능 제공</a:t>
            </a:r>
            <a:endParaRPr kumimoji="1" lang="en-US" altLang="ko-KR" sz="10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03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33486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클라우드 환경에 최적화된 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대화 엔진 </a:t>
              </a:r>
              <a:r>
                <a:rPr lang="ko-KR" altLang="en-US" sz="16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제공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5283498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실시간 </a:t>
            </a: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상담어드바이저와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상담사 피드백을 반영한  대화엔진 학습 프로세스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06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6" name="그룹 195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197" name="직선 연결선 196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직각 삼각형 197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99" name="한쪽 모서리가 잘린 사각형 198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33098" y="1635069"/>
              <a:ext cx="117177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One-Pass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대화 지식 관리 프로세스 구현</a:t>
              </a:r>
            </a:p>
          </p:txBody>
        </p:sp>
        <p:pic>
          <p:nvPicPr>
            <p:cNvPr id="201" name="그림 200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grpSp>
        <p:nvGrpSpPr>
          <p:cNvPr id="433" name="그룹 432"/>
          <p:cNvGrpSpPr/>
          <p:nvPr/>
        </p:nvGrpSpPr>
        <p:grpSpPr>
          <a:xfrm>
            <a:off x="968494" y="2721951"/>
            <a:ext cx="8053302" cy="3634399"/>
            <a:chOff x="2123935" y="1552925"/>
            <a:chExt cx="7393011" cy="4900411"/>
          </a:xfrm>
        </p:grpSpPr>
        <p:pic>
          <p:nvPicPr>
            <p:cNvPr id="434" name="그림 94" descr="Untitled-1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2" t="24809" r="8534"/>
            <a:stretch>
              <a:fillRect/>
            </a:stretch>
          </p:blipFill>
          <p:spPr bwMode="auto">
            <a:xfrm flipH="1">
              <a:off x="2674585" y="2835058"/>
              <a:ext cx="6649306" cy="2423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5" name="직사각형 434"/>
            <p:cNvSpPr/>
            <p:nvPr/>
          </p:nvSpPr>
          <p:spPr bwMode="auto">
            <a:xfrm>
              <a:off x="2674585" y="2835058"/>
              <a:ext cx="6649306" cy="680837"/>
            </a:xfrm>
            <a:prstGeom prst="rect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FFFFFF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36" name="Picture 4" descr="https://d30y9cdsu7xlg0.cloudfront.net/png/1361332-200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572" y="2781028"/>
              <a:ext cx="353855" cy="408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7" name="U자형 화살표 436"/>
            <p:cNvSpPr/>
            <p:nvPr/>
          </p:nvSpPr>
          <p:spPr>
            <a:xfrm rot="5400000">
              <a:off x="4747911" y="657246"/>
              <a:ext cx="2444648" cy="6788476"/>
            </a:xfrm>
            <a:prstGeom prst="uturnArrow">
              <a:avLst>
                <a:gd name="adj1" fmla="val 13005"/>
                <a:gd name="adj2" fmla="val 12101"/>
                <a:gd name="adj3" fmla="val 13449"/>
                <a:gd name="adj4" fmla="val 43750"/>
                <a:gd name="adj5" fmla="val 99871"/>
              </a:avLst>
            </a:prstGeom>
            <a:solidFill>
              <a:srgbClr val="006DC1"/>
            </a:solidFill>
            <a:ln w="38100" cap="flat" cmpd="sng" algn="ctr">
              <a:noFill/>
              <a:prstDash val="solid"/>
              <a:headEnd type="non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2912610" y="2758880"/>
              <a:ext cx="824247" cy="453289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실시간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대화 </a:t>
              </a: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어드바이저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4467616" y="2758880"/>
              <a:ext cx="731955" cy="453289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대화로그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6203042" y="2758880"/>
              <a:ext cx="731955" cy="453289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시뮬레이터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재생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7823146" y="2758880"/>
              <a:ext cx="731955" cy="453289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의도 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오분류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처리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8784991" y="3730860"/>
              <a:ext cx="731955" cy="453289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신규 의도 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등록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7823146" y="4730429"/>
              <a:ext cx="731955" cy="453289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형태소 분석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6333369" y="4751618"/>
              <a:ext cx="731955" cy="453289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개체명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사전 및 패턴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4625487" y="4730429"/>
              <a:ext cx="731955" cy="453289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대화 엔진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학습 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DB 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갱신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3091534" y="4730429"/>
              <a:ext cx="731955" cy="453289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대화 엔진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지식 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DB</a:t>
              </a: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5300392" y="2872287"/>
              <a:ext cx="730195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오답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미답 추출</a:t>
              </a:r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7017246" y="2872287"/>
              <a:ext cx="693405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의도분별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오류</a:t>
              </a:r>
            </a:p>
          </p:txBody>
        </p:sp>
        <p:sp>
          <p:nvSpPr>
            <p:cNvPr id="449" name="TextBox 448"/>
            <p:cNvSpPr txBox="1"/>
            <p:nvPr/>
          </p:nvSpPr>
          <p:spPr>
            <a:xfrm rot="2700000">
              <a:off x="8455800" y="3246971"/>
              <a:ext cx="1061677" cy="183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신규 의도 판단</a:t>
              </a:r>
            </a:p>
          </p:txBody>
        </p:sp>
        <p:sp>
          <p:nvSpPr>
            <p:cNvPr id="450" name="TextBox 449"/>
            <p:cNvSpPr txBox="1"/>
            <p:nvPr/>
          </p:nvSpPr>
          <p:spPr>
            <a:xfrm rot="18660841">
              <a:off x="8511875" y="4468688"/>
              <a:ext cx="1050872" cy="183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NLP 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오류</a:t>
              </a:r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7129522" y="4868548"/>
              <a:ext cx="610997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개체명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오류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5575494" y="4859226"/>
              <a:ext cx="528589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엔진 학습</a:t>
              </a:r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3918821" y="4859226"/>
              <a:ext cx="610997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운영계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반영</a:t>
              </a:r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3594703" y="3300431"/>
              <a:ext cx="977419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모니터링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</a:t>
              </a:r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2542568" y="2063450"/>
              <a:ext cx="775813" cy="41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 </a:t>
              </a: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어드바이저</a:t>
              </a:r>
              <a:endPara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3745381" y="2878888"/>
              <a:ext cx="610997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피드백</a:t>
              </a:r>
            </a:p>
          </p:txBody>
        </p:sp>
        <p:grpSp>
          <p:nvGrpSpPr>
            <p:cNvPr id="457" name="그룹 456"/>
            <p:cNvGrpSpPr/>
            <p:nvPr/>
          </p:nvGrpSpPr>
          <p:grpSpPr>
            <a:xfrm>
              <a:off x="3753535" y="3830806"/>
              <a:ext cx="693405" cy="632334"/>
              <a:chOff x="2275160" y="4162771"/>
              <a:chExt cx="900676" cy="707002"/>
            </a:xfrm>
          </p:grpSpPr>
          <p:sp>
            <p:nvSpPr>
              <p:cNvPr id="518" name="TextBox 517"/>
              <p:cNvSpPr txBox="1"/>
              <p:nvPr/>
            </p:nvSpPr>
            <p:spPr>
              <a:xfrm>
                <a:off x="2275160" y="4568178"/>
                <a:ext cx="900676" cy="301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시스템</a:t>
                </a:r>
                <a:r>
                  <a: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운영자</a:t>
                </a:r>
              </a:p>
            </p:txBody>
          </p:sp>
          <p:pic>
            <p:nvPicPr>
              <p:cNvPr id="519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524094" y="4162771"/>
                <a:ext cx="390562" cy="3985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8" name="그룹 457"/>
            <p:cNvGrpSpPr/>
            <p:nvPr/>
          </p:nvGrpSpPr>
          <p:grpSpPr>
            <a:xfrm>
              <a:off x="3789340" y="1724938"/>
              <a:ext cx="586865" cy="813550"/>
              <a:chOff x="2474096" y="1620754"/>
              <a:chExt cx="762289" cy="909616"/>
            </a:xfrm>
          </p:grpSpPr>
          <p:sp>
            <p:nvSpPr>
              <p:cNvPr id="516" name="TextBox 515"/>
              <p:cNvSpPr txBox="1"/>
              <p:nvPr/>
            </p:nvSpPr>
            <p:spPr>
              <a:xfrm>
                <a:off x="2604977" y="2228776"/>
                <a:ext cx="541322" cy="301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상담사</a:t>
                </a:r>
              </a:p>
            </p:txBody>
          </p:sp>
          <p:pic>
            <p:nvPicPr>
              <p:cNvPr id="517" name="그림 51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28"/>
              <a:stretch/>
            </p:blipFill>
            <p:spPr>
              <a:xfrm>
                <a:off x="2474096" y="1620754"/>
                <a:ext cx="762289" cy="627162"/>
              </a:xfrm>
              <a:prstGeom prst="rect">
                <a:avLst/>
              </a:prstGeom>
            </p:spPr>
          </p:pic>
        </p:grpSp>
        <p:sp>
          <p:nvSpPr>
            <p:cNvPr id="459" name="TextBox 458"/>
            <p:cNvSpPr txBox="1"/>
            <p:nvPr/>
          </p:nvSpPr>
          <p:spPr>
            <a:xfrm>
              <a:off x="4672021" y="1552925"/>
              <a:ext cx="1111332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신규 대화 의도 및 피드백</a:t>
              </a:r>
            </a:p>
          </p:txBody>
        </p:sp>
        <p:pic>
          <p:nvPicPr>
            <p:cNvPr id="460" name="그림 45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65834" y="1724128"/>
              <a:ext cx="806367" cy="626158"/>
            </a:xfrm>
            <a:prstGeom prst="rect">
              <a:avLst/>
            </a:prstGeom>
            <a:ln>
              <a:solidFill>
                <a:sysClr val="window" lastClr="FFFFFF">
                  <a:lumMod val="65000"/>
                </a:sysClr>
              </a:solidFill>
            </a:ln>
            <a:effectLst/>
          </p:spPr>
        </p:pic>
        <p:pic>
          <p:nvPicPr>
            <p:cNvPr id="461" name="그림 46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6272" y="3739416"/>
              <a:ext cx="660934" cy="547848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/>
          </p:spPr>
        </p:pic>
        <p:pic>
          <p:nvPicPr>
            <p:cNvPr id="462" name="그림 46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1799" y="3703099"/>
              <a:ext cx="850286" cy="619474"/>
            </a:xfrm>
            <a:prstGeom prst="rect">
              <a:avLst/>
            </a:prstGeom>
            <a:ln>
              <a:solidFill>
                <a:sysClr val="window" lastClr="FFFFFF">
                  <a:lumMod val="65000"/>
                </a:sysClr>
              </a:solidFill>
            </a:ln>
            <a:effectLst/>
          </p:spPr>
        </p:pic>
        <p:pic>
          <p:nvPicPr>
            <p:cNvPr id="463" name="Picture 14" descr="https://d30y9cdsu7xlg0.cloudfront.net/png/194045-200.pn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670" y="3906853"/>
              <a:ext cx="484055" cy="562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4" name="그림 46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178" y="5619733"/>
              <a:ext cx="470573" cy="409828"/>
            </a:xfrm>
            <a:prstGeom prst="rect">
              <a:avLst/>
            </a:prstGeom>
            <a:noFill/>
          </p:spPr>
        </p:pic>
        <p:pic>
          <p:nvPicPr>
            <p:cNvPr id="465" name="그림 46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36395" y="1724128"/>
              <a:ext cx="709983" cy="600106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6" name="Picture 2" descr="chatbot png에 대한 이미지 검색결과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935" y="4686832"/>
              <a:ext cx="421278" cy="531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7" name="Picture 14" descr="https://d30y9cdsu7xlg0.cloudfront.net/png/194045-200.png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317" y="5568001"/>
              <a:ext cx="222761" cy="258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8" name="TextBox 467"/>
            <p:cNvSpPr txBox="1"/>
            <p:nvPr/>
          </p:nvSpPr>
          <p:spPr>
            <a:xfrm>
              <a:off x="3708385" y="5551029"/>
              <a:ext cx="610997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운영계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반영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4749980" y="6045716"/>
              <a:ext cx="482970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지식 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</a:p>
          </p:txBody>
        </p:sp>
        <p:sp>
          <p:nvSpPr>
            <p:cNvPr id="470" name="TextBox 469"/>
            <p:cNvSpPr txBox="1"/>
            <p:nvPr/>
          </p:nvSpPr>
          <p:spPr>
            <a:xfrm>
              <a:off x="3454299" y="3796244"/>
              <a:ext cx="416749" cy="269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리포트</a:t>
              </a:r>
            </a:p>
          </p:txBody>
        </p:sp>
        <p:sp>
          <p:nvSpPr>
            <p:cNvPr id="471" name="TextBox 470"/>
            <p:cNvSpPr txBox="1"/>
            <p:nvPr/>
          </p:nvSpPr>
          <p:spPr>
            <a:xfrm>
              <a:off x="4158825" y="3691585"/>
              <a:ext cx="499158" cy="41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기계학습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수행</a:t>
              </a:r>
            </a:p>
          </p:txBody>
        </p:sp>
        <p:sp>
          <p:nvSpPr>
            <p:cNvPr id="472" name="TextBox 471"/>
            <p:cNvSpPr txBox="1"/>
            <p:nvPr/>
          </p:nvSpPr>
          <p:spPr>
            <a:xfrm>
              <a:off x="7149561" y="3857912"/>
              <a:ext cx="499158" cy="41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시나리오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</a:p>
          </p:txBody>
        </p:sp>
        <p:sp>
          <p:nvSpPr>
            <p:cNvPr id="473" name="TextBox 472"/>
            <p:cNvSpPr txBox="1"/>
            <p:nvPr/>
          </p:nvSpPr>
          <p:spPr>
            <a:xfrm>
              <a:off x="6591026" y="3258013"/>
              <a:ext cx="535946" cy="41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신규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질의응답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4" name="TextBox 473"/>
            <p:cNvSpPr txBox="1"/>
            <p:nvPr/>
          </p:nvSpPr>
          <p:spPr>
            <a:xfrm>
              <a:off x="4804930" y="2063450"/>
              <a:ext cx="416749" cy="41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피드백</a:t>
              </a:r>
            </a:p>
          </p:txBody>
        </p:sp>
        <p:grpSp>
          <p:nvGrpSpPr>
            <p:cNvPr id="475" name="그룹 474"/>
            <p:cNvGrpSpPr/>
            <p:nvPr/>
          </p:nvGrpSpPr>
          <p:grpSpPr>
            <a:xfrm>
              <a:off x="6044696" y="3658371"/>
              <a:ext cx="1060616" cy="651510"/>
              <a:chOff x="1045542" y="2485129"/>
              <a:chExt cx="1377653" cy="728442"/>
            </a:xfrm>
          </p:grpSpPr>
          <p:sp>
            <p:nvSpPr>
              <p:cNvPr id="512" name="모서리가 둥근 직사각형 511"/>
              <p:cNvSpPr/>
              <p:nvPr/>
            </p:nvSpPr>
            <p:spPr>
              <a:xfrm>
                <a:off x="1045542" y="2485129"/>
                <a:ext cx="1374252" cy="389552"/>
              </a:xfrm>
              <a:prstGeom prst="roundRect">
                <a:avLst>
                  <a:gd name="adj" fmla="val 6646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상담 가이드</a:t>
                </a:r>
                <a:endParaRPr kumimoji="0" lang="en-US" altLang="ko-KR" sz="700" b="1" i="0" u="none" strike="noStrike" kern="0" cap="none" spc="0" normalizeH="0" baseline="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0" cap="none" spc="0" normalizeH="0" baseline="0" noProof="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</a:t>
                </a:r>
                <a:r>
                  <a:rPr kumimoji="0" lang="ko-KR" altLang="en-US" sz="700" b="1" i="0" u="none" strike="noStrike" kern="0" cap="none" spc="0" normalizeH="0" baseline="0" noProof="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신규</a:t>
                </a:r>
                <a:r>
                  <a:rPr kumimoji="0" lang="en-US" altLang="ko-KR" sz="700" b="1" i="0" u="none" strike="noStrike" kern="0" cap="none" spc="0" normalizeH="0" baseline="0" noProof="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/</a:t>
                </a:r>
                <a:r>
                  <a:rPr kumimoji="0" lang="ko-KR" altLang="en-US" sz="700" b="1" i="0" u="none" strike="noStrike" kern="0" cap="none" spc="0" normalizeH="0" baseline="0" noProof="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갱신</a:t>
                </a:r>
                <a:r>
                  <a:rPr kumimoji="0" lang="en-US" altLang="ko-KR" sz="700" b="1" i="0" u="none" strike="noStrike" kern="0" cap="none" spc="0" normalizeH="0" baseline="0" noProof="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)</a:t>
                </a:r>
              </a:p>
            </p:txBody>
          </p:sp>
          <p:sp>
            <p:nvSpPr>
              <p:cNvPr id="513" name="모서리가 둥근 직사각형 512"/>
              <p:cNvSpPr/>
              <p:nvPr/>
            </p:nvSpPr>
            <p:spPr>
              <a:xfrm>
                <a:off x="1048943" y="2940394"/>
                <a:ext cx="1374252" cy="273177"/>
              </a:xfrm>
              <a:prstGeom prst="roundRect">
                <a:avLst>
                  <a:gd name="adj" fmla="val 6646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    신상품 정보</a:t>
                </a:r>
              </a:p>
            </p:txBody>
          </p:sp>
          <p:pic>
            <p:nvPicPr>
              <p:cNvPr id="514" name="Picture 20" descr="https://d30y9cdsu7xlg0.cloudfront.net/png/358077-200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5542" y="2530304"/>
                <a:ext cx="246544" cy="2465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5" name="Picture 20" descr="https://d30y9cdsu7xlg0.cloudfront.net/png/358077-200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5542" y="2937572"/>
                <a:ext cx="246544" cy="2465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76" name="꺾인 연결선 475"/>
            <p:cNvCxnSpPr>
              <a:stCxn id="438" idx="0"/>
              <a:endCxn id="517" idx="1"/>
            </p:cNvCxnSpPr>
            <p:nvPr/>
          </p:nvCxnSpPr>
          <p:spPr>
            <a:xfrm rot="5400000" flipH="1" flipV="1">
              <a:off x="3180298" y="2149838"/>
              <a:ext cx="753479" cy="464606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7" name="꺾인 연결선 476"/>
            <p:cNvCxnSpPr>
              <a:stCxn id="517" idx="3"/>
              <a:endCxn id="439" idx="0"/>
            </p:cNvCxnSpPr>
            <p:nvPr/>
          </p:nvCxnSpPr>
          <p:spPr>
            <a:xfrm>
              <a:off x="4376205" y="2005401"/>
              <a:ext cx="457388" cy="753478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8" name="꺾인 연결선 477"/>
            <p:cNvCxnSpPr>
              <a:stCxn id="517" idx="0"/>
              <a:endCxn id="460" idx="0"/>
            </p:cNvCxnSpPr>
            <p:nvPr/>
          </p:nvCxnSpPr>
          <p:spPr>
            <a:xfrm rot="5400000" flipH="1" flipV="1">
              <a:off x="5325491" y="481412"/>
              <a:ext cx="809" cy="2486244"/>
            </a:xfrm>
            <a:prstGeom prst="bentConnector3">
              <a:avLst>
                <a:gd name="adj1" fmla="val 25359669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9" name="꺾인 연결선 478"/>
            <p:cNvCxnSpPr>
              <a:stCxn id="438" idx="2"/>
              <a:endCxn id="519" idx="0"/>
            </p:cNvCxnSpPr>
            <p:nvPr/>
          </p:nvCxnSpPr>
          <p:spPr>
            <a:xfrm rot="16200000" flipH="1">
              <a:off x="3400810" y="3136092"/>
              <a:ext cx="618636" cy="770789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0" name="꺾인 연결선 479"/>
            <p:cNvCxnSpPr>
              <a:stCxn id="439" idx="2"/>
              <a:endCxn id="519" idx="0"/>
            </p:cNvCxnSpPr>
            <p:nvPr/>
          </p:nvCxnSpPr>
          <p:spPr>
            <a:xfrm rot="5400000">
              <a:off x="4155239" y="3152451"/>
              <a:ext cx="618638" cy="73807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1" name="직선 화살표 연결선 480"/>
            <p:cNvCxnSpPr>
              <a:stCxn id="519" idx="1"/>
              <a:endCxn id="462" idx="3"/>
            </p:cNvCxnSpPr>
            <p:nvPr/>
          </p:nvCxnSpPr>
          <p:spPr>
            <a:xfrm flipH="1">
              <a:off x="3362084" y="4009028"/>
              <a:ext cx="583097" cy="380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2" name="직선 화살표 연결선 481"/>
            <p:cNvCxnSpPr>
              <a:stCxn id="519" idx="3"/>
              <a:endCxn id="461" idx="1"/>
            </p:cNvCxnSpPr>
            <p:nvPr/>
          </p:nvCxnSpPr>
          <p:spPr>
            <a:xfrm>
              <a:off x="4245864" y="4009028"/>
              <a:ext cx="420408" cy="4312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3" name="직선 화살표 연결선 482"/>
            <p:cNvCxnSpPr>
              <a:stCxn id="460" idx="2"/>
              <a:endCxn id="440" idx="0"/>
            </p:cNvCxnSpPr>
            <p:nvPr/>
          </p:nvCxnSpPr>
          <p:spPr>
            <a:xfrm>
              <a:off x="6569017" y="2350286"/>
              <a:ext cx="2" cy="408593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84" name="직선 화살표 연결선 483"/>
            <p:cNvCxnSpPr>
              <a:stCxn id="465" idx="2"/>
              <a:endCxn id="441" idx="0"/>
            </p:cNvCxnSpPr>
            <p:nvPr/>
          </p:nvCxnSpPr>
          <p:spPr>
            <a:xfrm flipH="1">
              <a:off x="8189124" y="2324234"/>
              <a:ext cx="2263" cy="43464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85" name="직선 화살표 연결선 484"/>
            <p:cNvCxnSpPr>
              <a:stCxn id="512" idx="0"/>
              <a:endCxn id="440" idx="2"/>
            </p:cNvCxnSpPr>
            <p:nvPr/>
          </p:nvCxnSpPr>
          <p:spPr>
            <a:xfrm flipH="1" flipV="1">
              <a:off x="6569019" y="3212168"/>
              <a:ext cx="4675" cy="446203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6" name="직선 화살표 연결선 485"/>
            <p:cNvCxnSpPr>
              <a:stCxn id="513" idx="3"/>
              <a:endCxn id="463" idx="1"/>
            </p:cNvCxnSpPr>
            <p:nvPr/>
          </p:nvCxnSpPr>
          <p:spPr>
            <a:xfrm>
              <a:off x="7105312" y="4187719"/>
              <a:ext cx="612358" cy="307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7" name="직선 화살표 연결선 486"/>
            <p:cNvCxnSpPr>
              <a:stCxn id="461" idx="2"/>
              <a:endCxn id="445" idx="0"/>
            </p:cNvCxnSpPr>
            <p:nvPr/>
          </p:nvCxnSpPr>
          <p:spPr>
            <a:xfrm flipH="1">
              <a:off x="4991465" y="4287264"/>
              <a:ext cx="5274" cy="44316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8" name="직선 화살표 연결선 487"/>
            <p:cNvCxnSpPr>
              <a:stCxn id="445" idx="2"/>
              <a:endCxn id="464" idx="0"/>
            </p:cNvCxnSpPr>
            <p:nvPr/>
          </p:nvCxnSpPr>
          <p:spPr>
            <a:xfrm>
              <a:off x="4991465" y="5183718"/>
              <a:ext cx="0" cy="43601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89" name="꺾인 연결선 488"/>
            <p:cNvCxnSpPr>
              <a:stCxn id="464" idx="1"/>
              <a:endCxn id="446" idx="2"/>
            </p:cNvCxnSpPr>
            <p:nvPr/>
          </p:nvCxnSpPr>
          <p:spPr>
            <a:xfrm rot="10800000">
              <a:off x="3457512" y="5183719"/>
              <a:ext cx="1298666" cy="640929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490" name="Picture 34" descr="https://d30y9cdsu7xlg0.cloudfront.net/png/365632-200.png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658" y="5812292"/>
              <a:ext cx="296799" cy="29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1" name="꺾인 연결선 490"/>
            <p:cNvCxnSpPr>
              <a:stCxn id="463" idx="3"/>
              <a:endCxn id="442" idx="1"/>
            </p:cNvCxnSpPr>
            <p:nvPr/>
          </p:nvCxnSpPr>
          <p:spPr>
            <a:xfrm flipV="1">
              <a:off x="8201725" y="3957504"/>
              <a:ext cx="583266" cy="230521"/>
            </a:xfrm>
            <a:prstGeom prst="bentConnector3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492" name="Picture 83" descr="C:\Documents and Settings\Administrator\바탕 화면\2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9165" y="2446398"/>
              <a:ext cx="404157" cy="474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3" name="Picture 83" descr="C:\Documents and Settings\Administrator\바탕 화면\2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872" y="2464904"/>
              <a:ext cx="404157" cy="474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4" name="Picture 83" descr="C:\Documents and Settings\Administrator\바탕 화면\2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2004" y="3446422"/>
              <a:ext cx="404157" cy="474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5" name="Picture 83" descr="C:\Documents and Settings\Administrator\바탕 화면\2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817" y="4449548"/>
              <a:ext cx="404157" cy="474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6" name="Picture 83" descr="C:\Documents and Settings\Administrator\바탕 화면\2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441" y="4468891"/>
              <a:ext cx="404157" cy="474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7" name="그룹 496"/>
            <p:cNvGrpSpPr/>
            <p:nvPr/>
          </p:nvGrpSpPr>
          <p:grpSpPr>
            <a:xfrm>
              <a:off x="7145736" y="5472512"/>
              <a:ext cx="2295620" cy="980824"/>
              <a:chOff x="6447929" y="5620840"/>
              <a:chExt cx="2981821" cy="1237160"/>
            </a:xfrm>
          </p:grpSpPr>
          <p:grpSp>
            <p:nvGrpSpPr>
              <p:cNvPr id="502" name="그룹 501"/>
              <p:cNvGrpSpPr/>
              <p:nvPr/>
            </p:nvGrpSpPr>
            <p:grpSpPr>
              <a:xfrm>
                <a:off x="8437772" y="5923854"/>
                <a:ext cx="693400" cy="876652"/>
                <a:chOff x="8437772" y="5923854"/>
                <a:chExt cx="693400" cy="876652"/>
              </a:xfrm>
            </p:grpSpPr>
            <p:pic>
              <p:nvPicPr>
                <p:cNvPr id="510" name="그림 509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028"/>
                <a:stretch/>
              </p:blipFill>
              <p:spPr>
                <a:xfrm>
                  <a:off x="8437772" y="5923854"/>
                  <a:ext cx="693400" cy="570485"/>
                </a:xfrm>
                <a:prstGeom prst="rect">
                  <a:avLst/>
                </a:prstGeom>
              </p:spPr>
            </p:pic>
            <p:sp>
              <p:nvSpPr>
                <p:cNvPr id="511" name="TextBox 510"/>
                <p:cNvSpPr txBox="1"/>
                <p:nvPr/>
              </p:nvSpPr>
              <p:spPr>
                <a:xfrm>
                  <a:off x="8571092" y="6460267"/>
                  <a:ext cx="541322" cy="340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상담사</a:t>
                  </a:r>
                  <a:endPara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503" name="그룹 502"/>
              <p:cNvGrpSpPr/>
              <p:nvPr/>
            </p:nvGrpSpPr>
            <p:grpSpPr>
              <a:xfrm>
                <a:off x="7562712" y="5883158"/>
                <a:ext cx="793635" cy="913093"/>
                <a:chOff x="6988379" y="5883158"/>
                <a:chExt cx="793635" cy="913093"/>
              </a:xfrm>
            </p:grpSpPr>
            <p:sp>
              <p:nvSpPr>
                <p:cNvPr id="508" name="TextBox 507"/>
                <p:cNvSpPr txBox="1"/>
                <p:nvPr/>
              </p:nvSpPr>
              <p:spPr>
                <a:xfrm>
                  <a:off x="6988379" y="6456012"/>
                  <a:ext cx="793635" cy="340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지식 관리자</a:t>
                  </a:r>
                  <a:endPara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509" name="Picture 83" descr="C:\Documents and Settings\Administrator\바탕 화면\2.png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76595" y="5883158"/>
                  <a:ext cx="618981" cy="6256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04" name="그룹 503"/>
              <p:cNvGrpSpPr/>
              <p:nvPr/>
            </p:nvGrpSpPr>
            <p:grpSpPr>
              <a:xfrm>
                <a:off x="6572236" y="5957062"/>
                <a:ext cx="900676" cy="834353"/>
                <a:chOff x="5463050" y="5961899"/>
                <a:chExt cx="900676" cy="834353"/>
              </a:xfrm>
            </p:grpSpPr>
            <p:sp>
              <p:nvSpPr>
                <p:cNvPr id="506" name="TextBox 505"/>
                <p:cNvSpPr txBox="1"/>
                <p:nvPr/>
              </p:nvSpPr>
              <p:spPr>
                <a:xfrm>
                  <a:off x="5463050" y="6456013"/>
                  <a:ext cx="900676" cy="340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시스템 운영자</a:t>
                  </a:r>
                </a:p>
              </p:txBody>
            </p:sp>
            <p:pic>
              <p:nvPicPr>
                <p:cNvPr id="507" name="Picture 2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5723183" y="5961899"/>
                  <a:ext cx="402188" cy="4103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505" name="직사각형 504"/>
              <p:cNvSpPr/>
              <p:nvPr/>
            </p:nvSpPr>
            <p:spPr>
              <a:xfrm>
                <a:off x="6447929" y="5620840"/>
                <a:ext cx="2981821" cy="1237160"/>
              </a:xfrm>
              <a:prstGeom prst="rect">
                <a:avLst/>
              </a:prstGeom>
              <a:no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sp>
          <p:nvSpPr>
            <p:cNvPr id="498" name="직사각형 497"/>
            <p:cNvSpPr/>
            <p:nvPr/>
          </p:nvSpPr>
          <p:spPr>
            <a:xfrm>
              <a:off x="5098267" y="3641084"/>
              <a:ext cx="753950" cy="143922"/>
            </a:xfrm>
            <a:prstGeom prst="rect">
              <a:avLst/>
            </a:prstGeom>
            <a:solidFill>
              <a:srgbClr val="73695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Google</a:t>
              </a:r>
              <a:endParaRPr kumimoji="0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99" name="Picture 2" descr="https://d30y9cdsu7xlg0.cloudfront.net/png/1461015-200.png"/>
            <p:cNvPicPr>
              <a:picLocks noChangeAspect="1" noChangeArrowheads="1"/>
            </p:cNvPicPr>
            <p:nvPr/>
          </p:nvPicPr>
          <p:blipFill>
            <a:blip r:embed="rId22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899" y="4025583"/>
              <a:ext cx="341861" cy="39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0" name="직사각형 499"/>
            <p:cNvSpPr/>
            <p:nvPr/>
          </p:nvSpPr>
          <p:spPr>
            <a:xfrm>
              <a:off x="5098267" y="3800961"/>
              <a:ext cx="753950" cy="172436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Infochatter3</a:t>
              </a:r>
              <a:endParaRPr kumimoji="0" lang="ko-KR" alt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619846" y="3576425"/>
              <a:ext cx="1299326" cy="86927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1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859" y="3666565"/>
            <a:ext cx="2348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사업의 배경 및 목적</a:t>
            </a:r>
            <a:endParaRPr lang="en-US" altLang="ko-KR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전체 시스템 개념도</a:t>
            </a:r>
            <a:endParaRPr lang="en-US" altLang="ko-KR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사업의 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범위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2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04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44852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고객사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맞춤형 상담 </a:t>
              </a:r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어드바이저와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대시보드 시스템 구축</a:t>
              </a:r>
              <a:endParaRPr lang="ko-KR" altLang="en-US" sz="16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4661020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콜인프라와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STT 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연계 및 학습</a:t>
            </a:r>
            <a:r>
              <a:rPr lang="en-US" altLang="ko-KR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/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최적화 ▶ 카드</a:t>
            </a:r>
            <a:r>
              <a:rPr lang="en-US" altLang="ko-KR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/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캐피탈 </a:t>
            </a:r>
            <a:r>
              <a:rPr lang="ko-KR" altLang="en-US" sz="14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이원화 구성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01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6" name="그룹 195"/>
          <p:cNvGrpSpPr/>
          <p:nvPr/>
        </p:nvGrpSpPr>
        <p:grpSpPr>
          <a:xfrm>
            <a:off x="377834" y="2237152"/>
            <a:ext cx="9147166" cy="4071573"/>
            <a:chOff x="377834" y="1472424"/>
            <a:chExt cx="4212000" cy="4071573"/>
          </a:xfrm>
        </p:grpSpPr>
        <p:cxnSp>
          <p:nvCxnSpPr>
            <p:cNvPr id="197" name="직선 연결선 196"/>
            <p:cNvCxnSpPr/>
            <p:nvPr/>
          </p:nvCxnSpPr>
          <p:spPr>
            <a:xfrm>
              <a:off x="470021" y="1679701"/>
              <a:ext cx="0" cy="386429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직각 삼각형 197"/>
            <p:cNvSpPr/>
            <p:nvPr/>
          </p:nvSpPr>
          <p:spPr>
            <a:xfrm rot="10800000">
              <a:off x="377835" y="1858262"/>
              <a:ext cx="95640" cy="94224"/>
            </a:xfrm>
            <a:prstGeom prst="rtTriangle">
              <a:avLst/>
            </a:pr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99" name="한쪽 모서리가 잘린 사각형 198"/>
            <p:cNvSpPr/>
            <p:nvPr/>
          </p:nvSpPr>
          <p:spPr>
            <a:xfrm>
              <a:off x="377834" y="1583402"/>
              <a:ext cx="4212000" cy="288000"/>
            </a:xfrm>
            <a:prstGeom prst="snip1Rect">
              <a:avLst>
                <a:gd name="adj" fmla="val 3136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33098" y="1635069"/>
              <a:ext cx="11064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/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현대 카드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캐피탈 콜센터 이원화 구성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도</a:t>
              </a:r>
            </a:p>
          </p:txBody>
        </p:sp>
        <p:pic>
          <p:nvPicPr>
            <p:cNvPr id="201" name="그림 200" descr="그림자-01.png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2777" t="-19474" r="12777"/>
            <a:stretch/>
          </p:blipFill>
          <p:spPr>
            <a:xfrm rot="13500000">
              <a:off x="4364217" y="1632487"/>
              <a:ext cx="371848" cy="51721"/>
            </a:xfrm>
            <a:prstGeom prst="rect">
              <a:avLst/>
            </a:prstGeom>
          </p:spPr>
        </p:pic>
      </p:grp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AECF217-1691-4EFD-BEE6-BBB6EA92CF86}"/>
              </a:ext>
            </a:extLst>
          </p:cNvPr>
          <p:cNvSpPr/>
          <p:nvPr/>
        </p:nvSpPr>
        <p:spPr bwMode="auto">
          <a:xfrm>
            <a:off x="2897721" y="4482225"/>
            <a:ext cx="1130766" cy="316276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en-US" altLang="ko-KR" sz="900" b="1" kern="0" dirty="0">
                <a:solidFill>
                  <a:prstClr val="black"/>
                </a:solidFill>
                <a:latin typeface="맑은 고딕" pitchFamily="50" charset="-127"/>
              </a:rPr>
              <a:t>  STT </a:t>
            </a:r>
            <a:r>
              <a:rPr lang="ko-KR" altLang="en-US" sz="900" b="1" kern="0" dirty="0">
                <a:solidFill>
                  <a:prstClr val="black"/>
                </a:solidFill>
                <a:latin typeface="맑은 고딕" pitchFamily="50" charset="-127"/>
              </a:rPr>
              <a:t>서버</a:t>
            </a:r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r>
              <a:rPr lang="en-US" altLang="ko-KR" sz="900" b="1" kern="0" dirty="0">
                <a:solidFill>
                  <a:prstClr val="black"/>
                </a:solidFill>
                <a:latin typeface="맑은 고딕" pitchFamily="50" charset="-127"/>
              </a:rPr>
              <a:t>(GPU)</a:t>
            </a:r>
          </a:p>
        </p:txBody>
      </p: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798FD615-2B54-4F90-812B-D7D03EB1E715}"/>
              </a:ext>
            </a:extLst>
          </p:cNvPr>
          <p:cNvGrpSpPr/>
          <p:nvPr/>
        </p:nvGrpSpPr>
        <p:grpSpPr>
          <a:xfrm>
            <a:off x="2893393" y="3177652"/>
            <a:ext cx="1138164" cy="1246170"/>
            <a:chOff x="2351494" y="2024844"/>
            <a:chExt cx="1224058" cy="1754001"/>
          </a:xfrm>
          <a:noFill/>
        </p:grpSpPr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2FB42F73-9EBA-4CF0-A269-85E1567262A2}"/>
                </a:ext>
              </a:extLst>
            </p:cNvPr>
            <p:cNvSpPr/>
            <p:nvPr/>
          </p:nvSpPr>
          <p:spPr bwMode="auto">
            <a:xfrm>
              <a:off x="2359450" y="2024844"/>
              <a:ext cx="1216102" cy="1754001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endParaRPr lang="en-US" altLang="ko-KR" sz="9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B5534ECD-73B3-4977-9D76-784EA8CDD0D0}"/>
                </a:ext>
              </a:extLst>
            </p:cNvPr>
            <p:cNvSpPr/>
            <p:nvPr/>
          </p:nvSpPr>
          <p:spPr bwMode="auto">
            <a:xfrm>
              <a:off x="2351494" y="2050653"/>
              <a:ext cx="1211529" cy="253809"/>
            </a:xfrm>
            <a:prstGeom prst="rect">
              <a:avLst/>
            </a:prstGeom>
            <a:grpFill/>
            <a:ln w="6350" algn="ctr">
              <a:noFill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900" b="1" kern="0" dirty="0">
                  <a:solidFill>
                    <a:prstClr val="black"/>
                  </a:solidFill>
                  <a:latin typeface="맑은 고딕" pitchFamily="50" charset="-127"/>
                </a:rPr>
                <a:t>음성</a:t>
              </a:r>
              <a:r>
                <a:rPr lang="en-US" altLang="ko-KR" sz="900" b="1" kern="0" dirty="0">
                  <a:solidFill>
                    <a:prstClr val="black"/>
                  </a:solidFill>
                  <a:latin typeface="맑은 고딕" pitchFamily="50" charset="-127"/>
                </a:rPr>
                <a:t>G/W</a:t>
              </a:r>
              <a:endParaRPr lang="ko-KR" altLang="en-US" sz="900" b="1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A5AEED74-7FD0-4930-A4E8-78A83F18EA51}"/>
                </a:ext>
              </a:extLst>
            </p:cNvPr>
            <p:cNvSpPr/>
            <p:nvPr/>
          </p:nvSpPr>
          <p:spPr bwMode="auto">
            <a:xfrm>
              <a:off x="2557890" y="2298068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SIP 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모듈</a:t>
              </a: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9304516C-E012-4DDE-A5EF-713D6EA9D9D3}"/>
                </a:ext>
              </a:extLst>
            </p:cNvPr>
            <p:cNvSpPr/>
            <p:nvPr/>
          </p:nvSpPr>
          <p:spPr bwMode="auto">
            <a:xfrm>
              <a:off x="2557890" y="2913845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AI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연동</a:t>
              </a: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C8A5F2A8-C57F-49DC-A93F-D937AAFDB617}"/>
                </a:ext>
              </a:extLst>
            </p:cNvPr>
            <p:cNvSpPr/>
            <p:nvPr/>
          </p:nvSpPr>
          <p:spPr bwMode="auto">
            <a:xfrm>
              <a:off x="2557890" y="3324363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ACS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연동</a:t>
              </a: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6743CD7-F475-418E-83BD-0F1FF2678C86}"/>
                </a:ext>
              </a:extLst>
            </p:cNvPr>
            <p:cNvSpPr/>
            <p:nvPr/>
          </p:nvSpPr>
          <p:spPr bwMode="auto">
            <a:xfrm>
              <a:off x="2557890" y="2503327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CTI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 </a:t>
              </a:r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Library</a:t>
              </a:r>
              <a:endParaRPr lang="ko-KR" altLang="en-US" sz="7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1B695CFA-F8E1-4A38-89A1-464B344B8ECC}"/>
                </a:ext>
              </a:extLst>
            </p:cNvPr>
            <p:cNvSpPr/>
            <p:nvPr/>
          </p:nvSpPr>
          <p:spPr bwMode="auto">
            <a:xfrm>
              <a:off x="2557890" y="3119104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STT 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연동</a:t>
              </a: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2C0CF635-7E73-4AD2-A127-6E1A98AC8CE8}"/>
                </a:ext>
              </a:extLst>
            </p:cNvPr>
            <p:cNvSpPr/>
            <p:nvPr/>
          </p:nvSpPr>
          <p:spPr bwMode="auto">
            <a:xfrm>
              <a:off x="2557890" y="2708586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녹취</a:t>
              </a:r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 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연동</a:t>
              </a: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58C69591-4211-4A48-A917-F69D3B4EE8EB}"/>
                </a:ext>
              </a:extLst>
            </p:cNvPr>
            <p:cNvSpPr/>
            <p:nvPr/>
          </p:nvSpPr>
          <p:spPr bwMode="auto">
            <a:xfrm>
              <a:off x="2557890" y="3529624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TTS 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연동</a:t>
              </a:r>
            </a:p>
          </p:txBody>
        </p: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A70CFFE5-3315-4157-AD7A-8D9F8E57313D}"/>
              </a:ext>
            </a:extLst>
          </p:cNvPr>
          <p:cNvSpPr/>
          <p:nvPr/>
        </p:nvSpPr>
        <p:spPr bwMode="auto">
          <a:xfrm>
            <a:off x="806057" y="3254694"/>
            <a:ext cx="390803" cy="1048472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캐</a:t>
            </a:r>
            <a:endParaRPr kumimoji="0" lang="en-US" altLang="ko-KR" sz="11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피</a:t>
            </a:r>
            <a:endParaRPr kumimoji="0" lang="en-US" altLang="ko-KR" sz="11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털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EE004BFF-EEFD-48A2-A1DA-4E5CED903CCC}"/>
              </a:ext>
            </a:extLst>
          </p:cNvPr>
          <p:cNvCxnSpPr>
            <a:cxnSpLocks/>
          </p:cNvCxnSpPr>
          <p:nvPr/>
        </p:nvCxnSpPr>
        <p:spPr bwMode="auto">
          <a:xfrm>
            <a:off x="1340895" y="4525356"/>
            <a:ext cx="1130767" cy="0"/>
          </a:xfrm>
          <a:prstGeom prst="line">
            <a:avLst/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9C3C746-C872-4A8A-9A1A-388FDD45D1A6}"/>
              </a:ext>
            </a:extLst>
          </p:cNvPr>
          <p:cNvSpPr/>
          <p:nvPr/>
        </p:nvSpPr>
        <p:spPr bwMode="auto">
          <a:xfrm>
            <a:off x="785737" y="4596972"/>
            <a:ext cx="390803" cy="1048471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카</a:t>
            </a:r>
            <a:endParaRPr kumimoji="0" lang="en-US" altLang="ko-K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드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2E22D4AD-BE30-42A7-9238-04F0B0B04506}"/>
              </a:ext>
            </a:extLst>
          </p:cNvPr>
          <p:cNvGrpSpPr/>
          <p:nvPr/>
        </p:nvGrpSpPr>
        <p:grpSpPr>
          <a:xfrm>
            <a:off x="5740415" y="4159707"/>
            <a:ext cx="1171996" cy="1392536"/>
            <a:chOff x="7942702" y="3570488"/>
            <a:chExt cx="1261678" cy="1137844"/>
          </a:xfrm>
          <a:noFill/>
        </p:grpSpPr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70398CF-8494-424B-AA51-9069D9A95D67}"/>
                </a:ext>
              </a:extLst>
            </p:cNvPr>
            <p:cNvSpPr/>
            <p:nvPr/>
          </p:nvSpPr>
          <p:spPr bwMode="auto">
            <a:xfrm>
              <a:off x="7942702" y="3570488"/>
              <a:ext cx="1261678" cy="1137844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endParaRPr lang="en-US" altLang="ko-KR" sz="9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3DA68717-2FB2-4CE8-8BC6-785074250469}"/>
                </a:ext>
              </a:extLst>
            </p:cNvPr>
            <p:cNvSpPr/>
            <p:nvPr/>
          </p:nvSpPr>
          <p:spPr>
            <a:xfrm>
              <a:off x="8155770" y="3574355"/>
              <a:ext cx="863179" cy="30178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latinLnBrk="0"/>
              <a:r>
                <a:rPr lang="ko-KR" altLang="en-US" sz="900" b="1" kern="0" dirty="0">
                  <a:solidFill>
                    <a:prstClr val="black"/>
                  </a:solidFill>
                  <a:latin typeface="맑은 고딕" pitchFamily="50" charset="-127"/>
                </a:rPr>
                <a:t>딥러닝 서버</a:t>
              </a:r>
              <a:endParaRPr lang="en-US" altLang="ko-KR" sz="900" b="1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en-US" altLang="ko-KR" sz="900" b="1" kern="0" dirty="0">
                  <a:solidFill>
                    <a:prstClr val="black"/>
                  </a:solidFill>
                  <a:latin typeface="맑은 고딕" pitchFamily="50" charset="-127"/>
                </a:rPr>
                <a:t>(NLU)</a:t>
              </a: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2C925249-807E-4043-B3D6-96C3AF89F037}"/>
                </a:ext>
              </a:extLst>
            </p:cNvPr>
            <p:cNvSpPr/>
            <p:nvPr/>
          </p:nvSpPr>
          <p:spPr bwMode="auto">
            <a:xfrm>
              <a:off x="8018232" y="3831778"/>
              <a:ext cx="1114754" cy="236490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 err="1">
                  <a:solidFill>
                    <a:prstClr val="black"/>
                  </a:solidFill>
                  <a:latin typeface="맑은 고딕" pitchFamily="50" charset="-127"/>
                </a:rPr>
                <a:t>Tensorflow</a:t>
              </a:r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 F/W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2A528F1A-DA90-45BA-85F6-79B15C5C3F38}"/>
                </a:ext>
              </a:extLst>
            </p:cNvPr>
            <p:cNvSpPr/>
            <p:nvPr/>
          </p:nvSpPr>
          <p:spPr bwMode="auto">
            <a:xfrm>
              <a:off x="8016164" y="4123794"/>
              <a:ext cx="1114754" cy="236490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DQ-BERT </a:t>
              </a:r>
              <a:r>
                <a:rPr lang="ko-KR" altLang="en-US" sz="800" kern="0" dirty="0">
                  <a:solidFill>
                    <a:prstClr val="black"/>
                  </a:solidFill>
                  <a:latin typeface="맑은 고딕" pitchFamily="50" charset="-127"/>
                </a:rPr>
                <a:t>모델</a:t>
              </a:r>
              <a:endParaRPr lang="en-US" altLang="ko-KR" sz="8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(NLU)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A5CD473F-2264-46F2-BF1B-EE0B5C1CE6EB}"/>
                </a:ext>
              </a:extLst>
            </p:cNvPr>
            <p:cNvSpPr/>
            <p:nvPr/>
          </p:nvSpPr>
          <p:spPr bwMode="auto">
            <a:xfrm>
              <a:off x="8013340" y="4416646"/>
              <a:ext cx="1114754" cy="236490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 smtClean="0">
                  <a:solidFill>
                    <a:prstClr val="black"/>
                  </a:solidFill>
                  <a:latin typeface="맑은 고딕" pitchFamily="50" charset="-127"/>
                </a:rPr>
                <a:t>KB-Albert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 pitchFamily="50" charset="-127"/>
                </a:rPr>
                <a:t>모델</a:t>
              </a:r>
              <a:endParaRPr lang="en-US" altLang="ko-KR" sz="8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(NLP/NLU)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</p:grp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C1E0D66-4704-4B4F-B853-38E716F17FAF}"/>
              </a:ext>
            </a:extLst>
          </p:cNvPr>
          <p:cNvSpPr/>
          <p:nvPr/>
        </p:nvSpPr>
        <p:spPr bwMode="auto">
          <a:xfrm>
            <a:off x="2894824" y="5535545"/>
            <a:ext cx="1125084" cy="302414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ko-KR" altLang="en-US" sz="900" b="1" kern="0" dirty="0">
                <a:solidFill>
                  <a:prstClr val="black"/>
                </a:solidFill>
                <a:latin typeface="맑은 고딕" pitchFamily="50" charset="-127"/>
              </a:rPr>
              <a:t>중계서버</a:t>
            </a:r>
            <a:r>
              <a:rPr lang="en-US" altLang="ko-KR" sz="900" b="1" kern="0" dirty="0">
                <a:solidFill>
                  <a:prstClr val="black"/>
                </a:solidFill>
                <a:latin typeface="맑은 고딕" pitchFamily="50" charset="-127"/>
              </a:rPr>
              <a:t>(SOE)</a:t>
            </a:r>
          </a:p>
        </p:txBody>
      </p: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ED961C07-141F-47FA-8C78-0DE055C3B878}"/>
              </a:ext>
            </a:extLst>
          </p:cNvPr>
          <p:cNvGrpSpPr/>
          <p:nvPr/>
        </p:nvGrpSpPr>
        <p:grpSpPr>
          <a:xfrm>
            <a:off x="1474137" y="3152072"/>
            <a:ext cx="847906" cy="985165"/>
            <a:chOff x="1058670" y="2282220"/>
            <a:chExt cx="911895" cy="1801847"/>
          </a:xfrm>
        </p:grpSpPr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2A22FBF-9A50-4719-8D95-78E13AF64797}"/>
                </a:ext>
              </a:extLst>
            </p:cNvPr>
            <p:cNvSpPr/>
            <p:nvPr/>
          </p:nvSpPr>
          <p:spPr bwMode="auto">
            <a:xfrm>
              <a:off x="1058670" y="2282220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PBX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0063E54D-89CE-4A69-B3BC-4082E8136B5C}"/>
                </a:ext>
              </a:extLst>
            </p:cNvPr>
            <p:cNvSpPr/>
            <p:nvPr/>
          </p:nvSpPr>
          <p:spPr bwMode="auto">
            <a:xfrm>
              <a:off x="1058670" y="2654261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IVR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729F4AC4-6DCB-43C0-994C-A2DFC1FEF3A4}"/>
                </a:ext>
              </a:extLst>
            </p:cNvPr>
            <p:cNvSpPr/>
            <p:nvPr/>
          </p:nvSpPr>
          <p:spPr bwMode="auto">
            <a:xfrm>
              <a:off x="1058670" y="3026302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CTI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6FF78690-3323-4A94-839F-CAFBD261A187}"/>
                </a:ext>
              </a:extLst>
            </p:cNvPr>
            <p:cNvSpPr/>
            <p:nvPr/>
          </p:nvSpPr>
          <p:spPr bwMode="auto">
            <a:xfrm>
              <a:off x="1058670" y="3398343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800" kern="0" dirty="0">
                  <a:solidFill>
                    <a:prstClr val="black"/>
                  </a:solidFill>
                  <a:latin typeface="맑은 고딕" pitchFamily="50" charset="-127"/>
                </a:rPr>
                <a:t>녹취</a:t>
              </a: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BBF8EC34-38B6-447A-B08D-0EC31AFBB126}"/>
                </a:ext>
              </a:extLst>
            </p:cNvPr>
            <p:cNvSpPr/>
            <p:nvPr/>
          </p:nvSpPr>
          <p:spPr bwMode="auto">
            <a:xfrm>
              <a:off x="1064568" y="3780248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800" kern="0" dirty="0">
                  <a:solidFill>
                    <a:prstClr val="black"/>
                  </a:solidFill>
                  <a:latin typeface="맑은 고딕" pitchFamily="50" charset="-127"/>
                </a:rPr>
                <a:t> </a:t>
              </a:r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ACS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536C0960-F4A3-4ABC-ACE4-AC186F279F3B}"/>
              </a:ext>
            </a:extLst>
          </p:cNvPr>
          <p:cNvGrpSpPr/>
          <p:nvPr/>
        </p:nvGrpSpPr>
        <p:grpSpPr>
          <a:xfrm>
            <a:off x="7115672" y="4167773"/>
            <a:ext cx="2273796" cy="1384470"/>
            <a:chOff x="7527954" y="3383966"/>
            <a:chExt cx="2245681" cy="1409044"/>
          </a:xfrm>
          <a:noFill/>
        </p:grpSpPr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B6B6A69C-FDC4-47CC-AC09-2F2CEE5BF651}"/>
                </a:ext>
              </a:extLst>
            </p:cNvPr>
            <p:cNvSpPr/>
            <p:nvPr/>
          </p:nvSpPr>
          <p:spPr bwMode="auto">
            <a:xfrm>
              <a:off x="7527954" y="3383966"/>
              <a:ext cx="2245681" cy="1409044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endParaRPr lang="ko-KR" altLang="en-US" sz="12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98" name="원통형 150">
              <a:extLst>
                <a:ext uri="{FF2B5EF4-FFF2-40B4-BE49-F238E27FC236}">
                  <a16:creationId xmlns:a16="http://schemas.microsoft.com/office/drawing/2014/main" id="{8A34B46A-8524-4888-9DC5-534035FE2EAB}"/>
                </a:ext>
              </a:extLst>
            </p:cNvPr>
            <p:cNvSpPr/>
            <p:nvPr/>
          </p:nvSpPr>
          <p:spPr bwMode="auto">
            <a:xfrm>
              <a:off x="7609753" y="3630166"/>
              <a:ext cx="648175" cy="809196"/>
            </a:xfrm>
            <a:prstGeom prst="can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사전</a:t>
              </a:r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/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용어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QA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세트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의도세트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시나리오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99" name="원통형 144">
              <a:extLst>
                <a:ext uri="{FF2B5EF4-FFF2-40B4-BE49-F238E27FC236}">
                  <a16:creationId xmlns:a16="http://schemas.microsoft.com/office/drawing/2014/main" id="{210B6D26-C97F-424B-AE8C-15E39DC99455}"/>
                </a:ext>
              </a:extLst>
            </p:cNvPr>
            <p:cNvSpPr/>
            <p:nvPr/>
          </p:nvSpPr>
          <p:spPr bwMode="auto">
            <a:xfrm>
              <a:off x="8334422" y="3630166"/>
              <a:ext cx="648175" cy="809196"/>
            </a:xfrm>
            <a:prstGeom prst="can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사전</a:t>
              </a:r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/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용어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QA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세트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의도세트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시나리오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59608A13-4621-4DBB-85BA-46C53E96F478}"/>
                </a:ext>
              </a:extLst>
            </p:cNvPr>
            <p:cNvSpPr/>
            <p:nvPr/>
          </p:nvSpPr>
          <p:spPr>
            <a:xfrm>
              <a:off x="7558374" y="4461818"/>
              <a:ext cx="741995" cy="2349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latinLnBrk="0"/>
              <a:r>
                <a:rPr lang="ko-KR" altLang="en-US" sz="900" b="1" kern="0" dirty="0" smtClean="0">
                  <a:solidFill>
                    <a:prstClr val="black"/>
                  </a:solidFill>
                  <a:latin typeface="맑은 고딕" pitchFamily="50" charset="-127"/>
                </a:rPr>
                <a:t>카드 </a:t>
              </a:r>
              <a:r>
                <a:rPr lang="ko-KR" altLang="en-US" sz="900" b="1" kern="0" dirty="0">
                  <a:solidFill>
                    <a:prstClr val="black"/>
                  </a:solidFill>
                  <a:latin typeface="맑은 고딕" pitchFamily="50" charset="-127"/>
                </a:rPr>
                <a:t>지식</a:t>
              </a:r>
              <a:endParaRPr lang="en-US" altLang="ko-KR" sz="900" b="1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C9DBE90C-1535-43D2-8649-63C1F8A3B955}"/>
                </a:ext>
              </a:extLst>
            </p:cNvPr>
            <p:cNvSpPr/>
            <p:nvPr/>
          </p:nvSpPr>
          <p:spPr>
            <a:xfrm>
              <a:off x="8263818" y="4454890"/>
              <a:ext cx="791909" cy="23492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latinLnBrk="0"/>
              <a:r>
                <a:rPr lang="ko-KR" altLang="en-US" sz="900" b="1" kern="0" dirty="0" smtClean="0">
                  <a:solidFill>
                    <a:prstClr val="black"/>
                  </a:solidFill>
                  <a:latin typeface="맑은 고딕" pitchFamily="50" charset="-127"/>
                </a:rPr>
                <a:t>캐피탈 </a:t>
              </a:r>
              <a:r>
                <a:rPr lang="ko-KR" altLang="en-US" sz="900" b="1" kern="0" dirty="0">
                  <a:solidFill>
                    <a:prstClr val="black"/>
                  </a:solidFill>
                  <a:latin typeface="맑은 고딕" pitchFamily="50" charset="-127"/>
                </a:rPr>
                <a:t>지식</a:t>
              </a:r>
              <a:endParaRPr lang="en-US" altLang="ko-KR" sz="900" b="1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02" name="원통형 366">
              <a:extLst>
                <a:ext uri="{FF2B5EF4-FFF2-40B4-BE49-F238E27FC236}">
                  <a16:creationId xmlns:a16="http://schemas.microsoft.com/office/drawing/2014/main" id="{E82814F9-D9D9-4D4F-AA87-810BF2B5292F}"/>
                </a:ext>
              </a:extLst>
            </p:cNvPr>
            <p:cNvSpPr/>
            <p:nvPr/>
          </p:nvSpPr>
          <p:spPr bwMode="auto">
            <a:xfrm>
              <a:off x="9057353" y="3630166"/>
              <a:ext cx="648175" cy="809196"/>
            </a:xfrm>
            <a:prstGeom prst="can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메타</a:t>
              </a:r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/</a:t>
              </a: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관리데이터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로그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91D59A2B-F4E4-4DB3-A76C-EE58AA917EFB}"/>
                </a:ext>
              </a:extLst>
            </p:cNvPr>
            <p:cNvSpPr/>
            <p:nvPr/>
          </p:nvSpPr>
          <p:spPr>
            <a:xfrm>
              <a:off x="7977350" y="3398803"/>
              <a:ext cx="1220950" cy="23492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latinLnBrk="0"/>
              <a:r>
                <a:rPr lang="ko-KR" altLang="en-US" sz="900" b="1" kern="0" dirty="0">
                  <a:solidFill>
                    <a:prstClr val="black"/>
                  </a:solidFill>
                  <a:latin typeface="맑은 고딕" pitchFamily="50" charset="-127"/>
                </a:rPr>
                <a:t>지식베이스</a:t>
              </a:r>
              <a:r>
                <a:rPr lang="en-US" altLang="ko-KR" sz="900" b="1" kern="0" dirty="0">
                  <a:solidFill>
                    <a:prstClr val="black"/>
                  </a:solidFill>
                  <a:latin typeface="맑은 고딕" pitchFamily="50" charset="-127"/>
                </a:rPr>
                <a:t>(DB</a:t>
              </a:r>
              <a:r>
                <a:rPr lang="ko-KR" altLang="en-US" sz="900" b="1" kern="0" dirty="0">
                  <a:solidFill>
                    <a:prstClr val="black"/>
                  </a:solidFill>
                  <a:latin typeface="맑은 고딕" pitchFamily="50" charset="-127"/>
                </a:rPr>
                <a:t>서버</a:t>
              </a:r>
              <a:r>
                <a:rPr lang="en-US" altLang="ko-KR" sz="900" b="1" kern="0" dirty="0">
                  <a:solidFill>
                    <a:prstClr val="black"/>
                  </a:solidFill>
                  <a:latin typeface="맑은 고딕" pitchFamily="50" charset="-127"/>
                </a:rPr>
                <a:t>)</a:t>
              </a: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F53E9BD-E780-421C-95A5-9A6D4BBB4DF7}"/>
              </a:ext>
            </a:extLst>
          </p:cNvPr>
          <p:cNvSpPr/>
          <p:nvPr/>
        </p:nvSpPr>
        <p:spPr bwMode="auto">
          <a:xfrm>
            <a:off x="1321379" y="2717214"/>
            <a:ext cx="1171714" cy="179151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 type="none" w="sm" len="sm"/>
            <a:tailEnd type="none" w="sm" len="sm"/>
          </a:ln>
          <a:effectLst/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</a:rPr>
              <a:t>기존 시스템</a:t>
            </a: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9E32AA1E-D748-4D07-9BA6-D509CD88A6A4}"/>
              </a:ext>
            </a:extLst>
          </p:cNvPr>
          <p:cNvSpPr/>
          <p:nvPr/>
        </p:nvSpPr>
        <p:spPr bwMode="auto">
          <a:xfrm>
            <a:off x="2795911" y="2717214"/>
            <a:ext cx="6728872" cy="179151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 type="none" w="sm" len="sm"/>
            <a:tailEnd type="none" w="sm" len="sm"/>
          </a:ln>
          <a:effectLst/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</a:rPr>
              <a:t>신규 도입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16522CB1-C65E-40C5-ABCA-A1ABAF63B17B}"/>
              </a:ext>
            </a:extLst>
          </p:cNvPr>
          <p:cNvSpPr txBox="1"/>
          <p:nvPr/>
        </p:nvSpPr>
        <p:spPr bwMode="auto">
          <a:xfrm>
            <a:off x="827792" y="5975420"/>
            <a:ext cx="3417923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marL="228600" indent="-228600" fontAlgn="base" latinLnBrk="0">
              <a:spcAft>
                <a:spcPct val="0"/>
              </a:spcAft>
              <a:buFontTx/>
              <a:buAutoNum type="arabicParenR"/>
            </a:pPr>
            <a:r>
              <a:rPr lang="en-US" altLang="ko-KR" sz="700" dirty="0">
                <a:solidFill>
                  <a:srgbClr val="000000"/>
                </a:solidFill>
                <a:latin typeface="맑은 고딕"/>
              </a:rPr>
              <a:t>NLP : Natural Language Processing, </a:t>
            </a:r>
            <a:r>
              <a:rPr lang="ko-KR" altLang="en-US" sz="700" dirty="0">
                <a:solidFill>
                  <a:srgbClr val="000000"/>
                </a:solidFill>
                <a:latin typeface="맑은 고딕"/>
              </a:rPr>
              <a:t>자연어 처리</a:t>
            </a:r>
            <a:r>
              <a:rPr lang="en-US" altLang="ko-KR" sz="700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700" dirty="0">
                <a:solidFill>
                  <a:srgbClr val="000000"/>
                </a:solidFill>
                <a:latin typeface="맑은 고딕"/>
              </a:rPr>
              <a:t>형태소분석</a:t>
            </a:r>
            <a:r>
              <a:rPr lang="en-US" altLang="ko-KR" sz="700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700" dirty="0" err="1">
                <a:solidFill>
                  <a:srgbClr val="000000"/>
                </a:solidFill>
                <a:latin typeface="맑은 고딕"/>
              </a:rPr>
              <a:t>개체명</a:t>
            </a:r>
            <a:r>
              <a:rPr lang="ko-KR" altLang="en-US" sz="700" dirty="0">
                <a:solidFill>
                  <a:srgbClr val="000000"/>
                </a:solidFill>
                <a:latin typeface="맑은 고딕"/>
              </a:rPr>
              <a:t> 인식</a:t>
            </a:r>
            <a:endParaRPr lang="en-US" altLang="ko-KR" sz="700" dirty="0">
              <a:solidFill>
                <a:srgbClr val="000000"/>
              </a:solidFill>
              <a:latin typeface="맑은 고딕"/>
            </a:endParaRPr>
          </a:p>
          <a:p>
            <a:pPr marL="228600" indent="-228600" fontAlgn="base" latinLnBrk="0">
              <a:spcAft>
                <a:spcPct val="0"/>
              </a:spcAft>
              <a:buFontTx/>
              <a:buAutoNum type="arabicParenR"/>
            </a:pPr>
            <a:r>
              <a:rPr lang="en-US" altLang="ko-KR" sz="700" dirty="0">
                <a:solidFill>
                  <a:srgbClr val="000000"/>
                </a:solidFill>
                <a:latin typeface="맑은 고딕"/>
              </a:rPr>
              <a:t>NLU : Natural Language Processing, </a:t>
            </a:r>
            <a:r>
              <a:rPr lang="ko-KR" altLang="en-US" sz="700" dirty="0">
                <a:solidFill>
                  <a:srgbClr val="000000"/>
                </a:solidFill>
                <a:latin typeface="맑은 고딕"/>
              </a:rPr>
              <a:t>자연어 이해</a:t>
            </a:r>
            <a:r>
              <a:rPr lang="en-US" altLang="ko-KR" sz="700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700" dirty="0">
                <a:solidFill>
                  <a:srgbClr val="000000"/>
                </a:solidFill>
                <a:latin typeface="맑은 고딕"/>
              </a:rPr>
              <a:t>의도</a:t>
            </a:r>
            <a:r>
              <a:rPr lang="en-US" altLang="ko-KR" sz="700" dirty="0">
                <a:solidFill>
                  <a:srgbClr val="000000"/>
                </a:solidFill>
                <a:latin typeface="맑은 고딕"/>
              </a:rPr>
              <a:t>(Intent) </a:t>
            </a:r>
            <a:r>
              <a:rPr lang="ko-KR" altLang="en-US" sz="700" dirty="0">
                <a:solidFill>
                  <a:srgbClr val="000000"/>
                </a:solidFill>
                <a:latin typeface="맑은 고딕"/>
              </a:rPr>
              <a:t>분류</a:t>
            </a:r>
            <a:endParaRPr lang="en-US" altLang="ko-KR" sz="700" dirty="0">
              <a:solidFill>
                <a:srgbClr val="000000"/>
              </a:solidFill>
              <a:latin typeface="맑은 고딕"/>
            </a:endParaRPr>
          </a:p>
          <a:p>
            <a:pPr marL="228600" indent="-228600" fontAlgn="base" latinLnBrk="0">
              <a:spcAft>
                <a:spcPct val="0"/>
              </a:spcAft>
              <a:buFontTx/>
              <a:buAutoNum type="arabicParenR"/>
            </a:pPr>
            <a:r>
              <a:rPr lang="en-US" altLang="ko-KR" sz="700" dirty="0">
                <a:solidFill>
                  <a:srgbClr val="000000"/>
                </a:solidFill>
                <a:latin typeface="맑은 고딕"/>
              </a:rPr>
              <a:t>NLG : Natural Language Generation, </a:t>
            </a:r>
            <a:r>
              <a:rPr lang="ko-KR" altLang="en-US" sz="700" dirty="0">
                <a:solidFill>
                  <a:srgbClr val="000000"/>
                </a:solidFill>
                <a:latin typeface="맑은 고딕"/>
              </a:rPr>
              <a:t>자연어 생성</a:t>
            </a:r>
            <a:r>
              <a:rPr lang="en-US" altLang="ko-KR" sz="700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700" dirty="0">
                <a:solidFill>
                  <a:srgbClr val="000000"/>
                </a:solidFill>
                <a:latin typeface="맑은 고딕"/>
              </a:rPr>
              <a:t>답변 조합 생성</a:t>
            </a: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26E4D4F-94D4-4FDB-A63A-B9B9F268A365}"/>
              </a:ext>
            </a:extLst>
          </p:cNvPr>
          <p:cNvSpPr/>
          <p:nvPr/>
        </p:nvSpPr>
        <p:spPr bwMode="auto">
          <a:xfrm>
            <a:off x="2893393" y="2947341"/>
            <a:ext cx="1135094" cy="179151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 type="none" w="sm" len="sm"/>
            <a:tailEnd type="none" w="sm" len="sm"/>
          </a:ln>
          <a:effectLst/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음성 변환 영역</a:t>
            </a: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D8C761C-A34E-4569-83AE-816D5D49A614}"/>
              </a:ext>
            </a:extLst>
          </p:cNvPr>
          <p:cNvSpPr/>
          <p:nvPr/>
        </p:nvSpPr>
        <p:spPr bwMode="auto">
          <a:xfrm>
            <a:off x="1474137" y="4209822"/>
            <a:ext cx="842422" cy="18763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algn="ctr">
            <a:solidFill>
              <a:sysClr val="windowText" lastClr="0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ko-KR" altLang="en-US" sz="800" kern="0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ko-KR" altLang="en-US" sz="800" kern="0" dirty="0" err="1">
                <a:solidFill>
                  <a:prstClr val="black"/>
                </a:solidFill>
                <a:latin typeface="맑은 고딕" pitchFamily="50" charset="-127"/>
              </a:rPr>
              <a:t>계정계</a:t>
            </a:r>
            <a:endParaRPr lang="ko-KR" altLang="en-US" sz="800" kern="0" dirty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3B1A79B9-C365-4C1B-B1A7-C473129C470C}"/>
              </a:ext>
            </a:extLst>
          </p:cNvPr>
          <p:cNvSpPr/>
          <p:nvPr/>
        </p:nvSpPr>
        <p:spPr bwMode="auto">
          <a:xfrm>
            <a:off x="4344857" y="4161642"/>
            <a:ext cx="1171996" cy="1392536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en-US" altLang="ko-KR" sz="900" b="1" kern="0" dirty="0">
                <a:solidFill>
                  <a:prstClr val="black"/>
                </a:solidFill>
                <a:latin typeface="맑은 고딕" pitchFamily="50" charset="-127"/>
              </a:rPr>
              <a:t>AI </a:t>
            </a:r>
            <a:r>
              <a:rPr lang="ko-KR" altLang="en-US" sz="900" b="1" kern="0" dirty="0">
                <a:solidFill>
                  <a:prstClr val="black"/>
                </a:solidFill>
                <a:latin typeface="맑은 고딕" pitchFamily="50" charset="-127"/>
              </a:rPr>
              <a:t>엔진</a:t>
            </a:r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endParaRPr lang="en-US" altLang="ko-KR" sz="900" b="1" kern="0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endParaRPr lang="en-US" altLang="ko-KR" sz="8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250D7283-AA6A-4F49-9127-C735AAB1AB7A}"/>
              </a:ext>
            </a:extLst>
          </p:cNvPr>
          <p:cNvSpPr/>
          <p:nvPr/>
        </p:nvSpPr>
        <p:spPr bwMode="auto">
          <a:xfrm>
            <a:off x="4450983" y="5109885"/>
            <a:ext cx="933214" cy="146016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ko-KR" altLang="en-US" sz="800" kern="0" dirty="0">
                <a:solidFill>
                  <a:prstClr val="black"/>
                </a:solidFill>
                <a:latin typeface="맑은 고딕" pitchFamily="50" charset="-127"/>
              </a:rPr>
              <a:t>대화모델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6BC4AEFC-767F-4F67-A654-13DDEE624407}"/>
              </a:ext>
            </a:extLst>
          </p:cNvPr>
          <p:cNvSpPr/>
          <p:nvPr/>
        </p:nvSpPr>
        <p:spPr bwMode="auto">
          <a:xfrm>
            <a:off x="4450983" y="4638057"/>
            <a:ext cx="933214" cy="146016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en-US" altLang="ko-KR" sz="800" kern="0" dirty="0">
                <a:solidFill>
                  <a:prstClr val="black"/>
                </a:solidFill>
                <a:latin typeface="맑은 고딕" pitchFamily="50" charset="-127"/>
              </a:rPr>
              <a:t>NLU</a:t>
            </a:r>
            <a:r>
              <a:rPr lang="en-US" altLang="ko-KR" sz="800" kern="0" baseline="30000" dirty="0">
                <a:solidFill>
                  <a:prstClr val="black"/>
                </a:solidFill>
                <a:latin typeface="맑은 고딕" pitchFamily="50" charset="-127"/>
              </a:rPr>
              <a:t>2)</a:t>
            </a:r>
            <a:endParaRPr lang="ko-KR" altLang="en-US" sz="800" kern="0" dirty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E4EEC6DF-9323-42AB-AC43-D04303F2E832}"/>
              </a:ext>
            </a:extLst>
          </p:cNvPr>
          <p:cNvSpPr/>
          <p:nvPr/>
        </p:nvSpPr>
        <p:spPr bwMode="auto">
          <a:xfrm>
            <a:off x="4450983" y="4406720"/>
            <a:ext cx="933214" cy="146016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en-US" altLang="ko-KR" sz="800" kern="0" dirty="0">
                <a:solidFill>
                  <a:prstClr val="black"/>
                </a:solidFill>
                <a:latin typeface="맑은 고딕" pitchFamily="50" charset="-127"/>
              </a:rPr>
              <a:t>NLP</a:t>
            </a:r>
            <a:r>
              <a:rPr lang="en-US" altLang="ko-KR" sz="800" kern="0" baseline="30000" dirty="0">
                <a:solidFill>
                  <a:prstClr val="black"/>
                </a:solidFill>
                <a:latin typeface="맑은 고딕" pitchFamily="50" charset="-127"/>
              </a:rPr>
              <a:t>1)</a:t>
            </a:r>
            <a:endParaRPr lang="ko-KR" altLang="en-US" sz="800" kern="0" baseline="30000" dirty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0C2395E-4990-4DDC-A5F1-00604F1BBAF3}"/>
              </a:ext>
            </a:extLst>
          </p:cNvPr>
          <p:cNvSpPr/>
          <p:nvPr/>
        </p:nvSpPr>
        <p:spPr bwMode="auto">
          <a:xfrm>
            <a:off x="4450983" y="5297912"/>
            <a:ext cx="933214" cy="146016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en-US" altLang="ko-KR" sz="800" kern="0" dirty="0">
                <a:solidFill>
                  <a:prstClr val="black"/>
                </a:solidFill>
                <a:latin typeface="맑은 고딕" pitchFamily="50" charset="-127"/>
              </a:rPr>
              <a:t>NLG</a:t>
            </a:r>
            <a:r>
              <a:rPr lang="en-US" altLang="ko-KR" sz="800" kern="0" baseline="30000" dirty="0">
                <a:solidFill>
                  <a:prstClr val="black"/>
                </a:solidFill>
                <a:latin typeface="맑은 고딕" pitchFamily="50" charset="-127"/>
              </a:rPr>
              <a:t>3)</a:t>
            </a:r>
            <a:endParaRPr lang="ko-KR" altLang="en-US" sz="800" kern="0" baseline="30000" dirty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D468452-70F4-40D0-9972-38FCEA10D6E5}"/>
              </a:ext>
            </a:extLst>
          </p:cNvPr>
          <p:cNvSpPr/>
          <p:nvPr/>
        </p:nvSpPr>
        <p:spPr bwMode="auto">
          <a:xfrm>
            <a:off x="4450983" y="4825247"/>
            <a:ext cx="933214" cy="146016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ko-KR" altLang="en-US" sz="800" kern="0" dirty="0">
                <a:solidFill>
                  <a:prstClr val="black"/>
                </a:solidFill>
                <a:latin typeface="맑은 고딕" pitchFamily="50" charset="-127"/>
              </a:rPr>
              <a:t>앙상블 엔진</a:t>
            </a: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4BD2B372-CC59-4768-9B07-DCCF7F77C51A}"/>
              </a:ext>
            </a:extLst>
          </p:cNvPr>
          <p:cNvGrpSpPr/>
          <p:nvPr/>
        </p:nvGrpSpPr>
        <p:grpSpPr>
          <a:xfrm>
            <a:off x="1477798" y="4635704"/>
            <a:ext cx="847906" cy="985165"/>
            <a:chOff x="1058670" y="2282220"/>
            <a:chExt cx="911895" cy="1801847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B416300-E34B-40A5-84FD-E165C97E93A9}"/>
                </a:ext>
              </a:extLst>
            </p:cNvPr>
            <p:cNvSpPr/>
            <p:nvPr/>
          </p:nvSpPr>
          <p:spPr bwMode="auto">
            <a:xfrm>
              <a:off x="1058670" y="2282220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PBX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32FBCBB-565B-4E95-AA24-461EC50ADEBD}"/>
                </a:ext>
              </a:extLst>
            </p:cNvPr>
            <p:cNvSpPr/>
            <p:nvPr/>
          </p:nvSpPr>
          <p:spPr bwMode="auto">
            <a:xfrm>
              <a:off x="1058670" y="2654261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IVR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5F8F2EC1-B819-4A42-80F6-DC9A9F302666}"/>
                </a:ext>
              </a:extLst>
            </p:cNvPr>
            <p:cNvSpPr/>
            <p:nvPr/>
          </p:nvSpPr>
          <p:spPr bwMode="auto">
            <a:xfrm>
              <a:off x="1058670" y="3026302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CTI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A7321391-8828-4D72-8063-9EE81E3F1DA0}"/>
                </a:ext>
              </a:extLst>
            </p:cNvPr>
            <p:cNvSpPr/>
            <p:nvPr/>
          </p:nvSpPr>
          <p:spPr bwMode="auto">
            <a:xfrm>
              <a:off x="1058670" y="3398343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800" kern="0" dirty="0">
                  <a:solidFill>
                    <a:prstClr val="black"/>
                  </a:solidFill>
                  <a:latin typeface="맑은 고딕" pitchFamily="50" charset="-127"/>
                </a:rPr>
                <a:t>녹취</a:t>
              </a: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902C626F-6776-4EA0-A168-B585433F9F75}"/>
                </a:ext>
              </a:extLst>
            </p:cNvPr>
            <p:cNvSpPr/>
            <p:nvPr/>
          </p:nvSpPr>
          <p:spPr bwMode="auto">
            <a:xfrm>
              <a:off x="1064568" y="3780248"/>
              <a:ext cx="905997" cy="3038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Text" lastClr="00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800" kern="0" dirty="0">
                  <a:solidFill>
                    <a:prstClr val="black"/>
                  </a:solidFill>
                  <a:latin typeface="맑은 고딕" pitchFamily="50" charset="-127"/>
                </a:rPr>
                <a:t> </a:t>
              </a:r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ACS</a:t>
              </a:r>
              <a:endParaRPr lang="ko-KR" altLang="en-US" sz="8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72F37247-531A-42FC-A19A-5F2553B6F4DF}"/>
              </a:ext>
            </a:extLst>
          </p:cNvPr>
          <p:cNvSpPr/>
          <p:nvPr/>
        </p:nvSpPr>
        <p:spPr bwMode="auto">
          <a:xfrm>
            <a:off x="1488766" y="5701483"/>
            <a:ext cx="842422" cy="18763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algn="ctr">
            <a:solidFill>
              <a:sysClr val="windowText" lastClr="0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ko-KR" altLang="en-US" sz="800" kern="0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ko-KR" altLang="en-US" sz="800" kern="0" dirty="0" err="1">
                <a:solidFill>
                  <a:prstClr val="black"/>
                </a:solidFill>
                <a:latin typeface="맑은 고딕" pitchFamily="50" charset="-127"/>
              </a:rPr>
              <a:t>계정계</a:t>
            </a:r>
            <a:endParaRPr lang="ko-KR" altLang="en-US" sz="800" kern="0" dirty="0">
              <a:solidFill>
                <a:prstClr val="black"/>
              </a:solidFill>
              <a:latin typeface="맑은 고딕" pitchFamily="50" charset="-127"/>
            </a:endParaRPr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C8C744B3-ECAD-40B5-B173-8C230351D180}"/>
              </a:ext>
            </a:extLst>
          </p:cNvPr>
          <p:cNvGrpSpPr/>
          <p:nvPr/>
        </p:nvGrpSpPr>
        <p:grpSpPr>
          <a:xfrm>
            <a:off x="4344857" y="3177652"/>
            <a:ext cx="5044611" cy="697826"/>
            <a:chOff x="4028188" y="1803048"/>
            <a:chExt cx="5209288" cy="982199"/>
          </a:xfrm>
          <a:noFill/>
        </p:grpSpPr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E78435B3-79C7-4F5D-93B0-ABAEB8BC6EB6}"/>
                </a:ext>
              </a:extLst>
            </p:cNvPr>
            <p:cNvSpPr/>
            <p:nvPr/>
          </p:nvSpPr>
          <p:spPr bwMode="auto">
            <a:xfrm>
              <a:off x="4028188" y="1803048"/>
              <a:ext cx="5209288" cy="982199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endParaRPr lang="ko-KR" altLang="en-US" sz="12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D698DC63-A958-4F92-9B2B-FEEF2D786C98}"/>
                </a:ext>
              </a:extLst>
            </p:cNvPr>
            <p:cNvSpPr/>
            <p:nvPr/>
          </p:nvSpPr>
          <p:spPr bwMode="auto">
            <a:xfrm>
              <a:off x="5042699" y="1850911"/>
              <a:ext cx="3193557" cy="244672"/>
            </a:xfrm>
            <a:prstGeom prst="rect">
              <a:avLst/>
            </a:prstGeom>
            <a:grpFill/>
            <a:ln w="6350" algn="ctr">
              <a:noFill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900" b="1" kern="0" dirty="0">
                  <a:solidFill>
                    <a:prstClr val="black"/>
                  </a:solidFill>
                  <a:latin typeface="맑은 고딕" pitchFamily="50" charset="-127"/>
                </a:rPr>
                <a:t>AI</a:t>
              </a:r>
              <a:r>
                <a:rPr lang="ko-KR" altLang="en-US" sz="900" b="1" kern="0" dirty="0">
                  <a:solidFill>
                    <a:prstClr val="black"/>
                  </a:solidFill>
                  <a:latin typeface="맑은 고딕" pitchFamily="50" charset="-127"/>
                </a:rPr>
                <a:t> 관리</a:t>
              </a:r>
              <a:r>
                <a:rPr lang="en-US" altLang="ko-KR" sz="900" b="1" kern="0" dirty="0">
                  <a:solidFill>
                    <a:prstClr val="black"/>
                  </a:solidFill>
                  <a:latin typeface="맑은 고딕" pitchFamily="50" charset="-127"/>
                </a:rPr>
                <a:t>(Web/Was)</a:t>
              </a:r>
              <a:endParaRPr lang="ko-KR" altLang="en-US" sz="900" b="1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A44C1D9D-D7AA-4F1C-8A2C-743B1EC02104}"/>
                </a:ext>
              </a:extLst>
            </p:cNvPr>
            <p:cNvGrpSpPr/>
            <p:nvPr/>
          </p:nvGrpSpPr>
          <p:grpSpPr>
            <a:xfrm>
              <a:off x="4156128" y="2147975"/>
              <a:ext cx="5015383" cy="573736"/>
              <a:chOff x="4156128" y="2147975"/>
              <a:chExt cx="5015383" cy="573736"/>
            </a:xfrm>
            <a:grpFill/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A20B8F7D-DDBE-42B2-8C4B-C2AB81053B75}"/>
                  </a:ext>
                </a:extLst>
              </p:cNvPr>
              <p:cNvSpPr/>
              <p:nvPr/>
            </p:nvSpPr>
            <p:spPr bwMode="auto">
              <a:xfrm>
                <a:off x="4207735" y="2151530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대시보드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/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통계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/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보고서</a:t>
                </a: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070943E3-832E-43A4-A8B6-C2A7B6B0C3B6}"/>
                  </a:ext>
                </a:extLst>
              </p:cNvPr>
              <p:cNvSpPr/>
              <p:nvPr/>
            </p:nvSpPr>
            <p:spPr bwMode="auto">
              <a:xfrm>
                <a:off x="5889104" y="2548191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학습 관리</a:t>
                </a:r>
              </a:p>
            </p:txBody>
          </p:sp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0AAD379C-E380-43DB-8023-FDA0235E4421}"/>
                  </a:ext>
                </a:extLst>
              </p:cNvPr>
              <p:cNvSpPr/>
              <p:nvPr/>
            </p:nvSpPr>
            <p:spPr bwMode="auto">
              <a:xfrm>
                <a:off x="4207735" y="2548191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대화 시나리오</a:t>
                </a: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5F45B8B7-6D0F-4840-99BF-EF9B2FB7E5EC}"/>
                  </a:ext>
                </a:extLst>
              </p:cNvPr>
              <p:cNvSpPr/>
              <p:nvPr/>
            </p:nvSpPr>
            <p:spPr bwMode="auto">
              <a:xfrm>
                <a:off x="5890499" y="2147975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사전관리</a:t>
                </a:r>
              </a:p>
            </p:txBody>
          </p:sp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606EFA58-D212-4D77-A41A-E7B4142F0DEB}"/>
                  </a:ext>
                </a:extLst>
              </p:cNvPr>
              <p:cNvSpPr/>
              <p:nvPr/>
            </p:nvSpPr>
            <p:spPr bwMode="auto">
              <a:xfrm>
                <a:off x="4207735" y="2349860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계정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/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권한 관리</a:t>
                </a: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6605876A-3399-4269-8283-09E7F083FADF}"/>
                  </a:ext>
                </a:extLst>
              </p:cNvPr>
              <p:cNvSpPr/>
              <p:nvPr/>
            </p:nvSpPr>
            <p:spPr bwMode="auto">
              <a:xfrm>
                <a:off x="7550299" y="2346306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음성 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G/W 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관리</a:t>
                </a:r>
              </a:p>
            </p:txBody>
          </p:sp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CB7F2966-B4B6-409F-8183-DA2A5A0220C5}"/>
                  </a:ext>
                </a:extLst>
              </p:cNvPr>
              <p:cNvSpPr/>
              <p:nvPr/>
            </p:nvSpPr>
            <p:spPr bwMode="auto">
              <a:xfrm>
                <a:off x="5890499" y="2346306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>
                    <a:solidFill>
                      <a:prstClr val="black"/>
                    </a:solidFill>
                    <a:latin typeface="맑은 고딕" pitchFamily="50" charset="-127"/>
                  </a:rPr>
                  <a:t> 모델 관리</a:t>
                </a:r>
                <a:endParaRPr lang="ko-KR" altLang="en-US" sz="700" kern="0" dirty="0">
                  <a:solidFill>
                    <a:prstClr val="black"/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A734F507-9888-41D7-8A1F-BA2A269A7017}"/>
                  </a:ext>
                </a:extLst>
              </p:cNvPr>
              <p:cNvSpPr/>
              <p:nvPr/>
            </p:nvSpPr>
            <p:spPr bwMode="auto">
              <a:xfrm>
                <a:off x="7550299" y="2148080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로그 관리</a:t>
                </a:r>
              </a:p>
            </p:txBody>
          </p:sp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FBBD6642-B36B-4EF2-88D2-72991149FD65}"/>
                  </a:ext>
                </a:extLst>
              </p:cNvPr>
              <p:cNvSpPr/>
              <p:nvPr/>
            </p:nvSpPr>
            <p:spPr bwMode="auto">
              <a:xfrm>
                <a:off x="4156128" y="2457047"/>
                <a:ext cx="3600" cy="45719"/>
              </a:xfrm>
              <a:prstGeom prst="ellipse">
                <a:avLst/>
              </a:prstGeom>
              <a:grpFill/>
              <a:ln w="6350" algn="ctr">
                <a:noFill/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endParaRPr lang="ko-KR" altLang="en-US" sz="1200" kern="0" dirty="0">
                  <a:solidFill>
                    <a:prstClr val="black"/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BDE01EB7-7279-45AC-BFE7-0C41D139EDE6}"/>
                  </a:ext>
                </a:extLst>
              </p:cNvPr>
              <p:cNvSpPr/>
              <p:nvPr/>
            </p:nvSpPr>
            <p:spPr bwMode="auto">
              <a:xfrm>
                <a:off x="7550299" y="2548191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테스트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/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시뮬레이터</a:t>
                </a:r>
              </a:p>
            </p:txBody>
          </p:sp>
        </p:grpSp>
      </p:grp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4A1BB978-DFDD-4693-8965-45DE834FFC32}"/>
              </a:ext>
            </a:extLst>
          </p:cNvPr>
          <p:cNvSpPr/>
          <p:nvPr/>
        </p:nvSpPr>
        <p:spPr bwMode="auto">
          <a:xfrm>
            <a:off x="2900791" y="5322812"/>
            <a:ext cx="1119117" cy="17915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 type="none" w="sm" len="sm"/>
            <a:tailEnd type="none" w="sm" len="sm"/>
          </a:ln>
          <a:effectLst/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중계영역</a:t>
            </a: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6E6FB283-F8DA-47C8-91F7-7006AB0981E9}"/>
              </a:ext>
            </a:extLst>
          </p:cNvPr>
          <p:cNvSpPr/>
          <p:nvPr/>
        </p:nvSpPr>
        <p:spPr bwMode="auto">
          <a:xfrm>
            <a:off x="4344856" y="2947341"/>
            <a:ext cx="5044611" cy="179151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 type="none" w="sm" len="sm"/>
            <a:tailEnd type="none" w="sm" len="sm"/>
          </a:ln>
          <a:effectLst/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AI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영역</a:t>
            </a:r>
          </a:p>
        </p:txBody>
      </p:sp>
      <p:cxnSp>
        <p:nvCxnSpPr>
          <p:cNvPr id="318" name="직선 화살표 연결선 35">
            <a:extLst>
              <a:ext uri="{FF2B5EF4-FFF2-40B4-BE49-F238E27FC236}">
                <a16:creationId xmlns:a16="http://schemas.microsoft.com/office/drawing/2014/main" id="{A2AA3EC3-9752-4979-A815-6B2D4E9A718A}"/>
              </a:ext>
            </a:extLst>
          </p:cNvPr>
          <p:cNvCxnSpPr>
            <a:cxnSpLocks/>
            <a:stCxn id="404" idx="3"/>
            <a:endCxn id="416" idx="1"/>
          </p:cNvCxnSpPr>
          <p:nvPr/>
        </p:nvCxnSpPr>
        <p:spPr bwMode="auto">
          <a:xfrm>
            <a:off x="2316559" y="3235129"/>
            <a:ext cx="768747" cy="195202"/>
          </a:xfrm>
          <a:prstGeom prst="bentConnector3">
            <a:avLst>
              <a:gd name="adj1" fmla="val 50000"/>
            </a:avLst>
          </a:prstGeom>
          <a:solidFill>
            <a:srgbClr val="4F81BD"/>
          </a:solidFill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9" name="직선 화살표 연결선 35">
            <a:extLst>
              <a:ext uri="{FF2B5EF4-FFF2-40B4-BE49-F238E27FC236}">
                <a16:creationId xmlns:a16="http://schemas.microsoft.com/office/drawing/2014/main" id="{61D8B67D-2090-494C-BC94-7884A43A7F7B}"/>
              </a:ext>
            </a:extLst>
          </p:cNvPr>
          <p:cNvCxnSpPr>
            <a:cxnSpLocks/>
            <a:stCxn id="392" idx="3"/>
            <a:endCxn id="416" idx="1"/>
          </p:cNvCxnSpPr>
          <p:nvPr/>
        </p:nvCxnSpPr>
        <p:spPr bwMode="auto">
          <a:xfrm flipV="1">
            <a:off x="2320220" y="3430331"/>
            <a:ext cx="765085" cy="1288430"/>
          </a:xfrm>
          <a:prstGeom prst="bentConnector3">
            <a:avLst>
              <a:gd name="adj1" fmla="val 49074"/>
            </a:avLst>
          </a:prstGeom>
          <a:solidFill>
            <a:srgbClr val="4F81BD"/>
          </a:solidFill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0" name="연결선: 꺾임 47">
            <a:extLst>
              <a:ext uri="{FF2B5EF4-FFF2-40B4-BE49-F238E27FC236}">
                <a16:creationId xmlns:a16="http://schemas.microsoft.com/office/drawing/2014/main" id="{F4E914D2-BFA2-4875-BD0B-AD2C578C3A2C}"/>
              </a:ext>
            </a:extLst>
          </p:cNvPr>
          <p:cNvCxnSpPr>
            <a:stCxn id="306" idx="3"/>
            <a:endCxn id="299" idx="1"/>
          </p:cNvCxnSpPr>
          <p:nvPr/>
        </p:nvCxnSpPr>
        <p:spPr bwMode="auto">
          <a:xfrm>
            <a:off x="2316559" y="4303640"/>
            <a:ext cx="578265" cy="1383112"/>
          </a:xfrm>
          <a:prstGeom prst="bentConnector3">
            <a:avLst/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1" name="연결선: 꺾임 203">
            <a:extLst>
              <a:ext uri="{FF2B5EF4-FFF2-40B4-BE49-F238E27FC236}">
                <a16:creationId xmlns:a16="http://schemas.microsoft.com/office/drawing/2014/main" id="{C3B61081-8CC5-406D-8164-8484EF795F41}"/>
              </a:ext>
            </a:extLst>
          </p:cNvPr>
          <p:cNvCxnSpPr>
            <a:cxnSpLocks/>
            <a:stCxn id="314" idx="3"/>
            <a:endCxn id="299" idx="1"/>
          </p:cNvCxnSpPr>
          <p:nvPr/>
        </p:nvCxnSpPr>
        <p:spPr bwMode="auto">
          <a:xfrm flipV="1">
            <a:off x="2331188" y="5686752"/>
            <a:ext cx="563636" cy="108549"/>
          </a:xfrm>
          <a:prstGeom prst="bentConnector3">
            <a:avLst>
              <a:gd name="adj1" fmla="val 48743"/>
            </a:avLst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2" name="연결선: 꺾임 55">
            <a:extLst>
              <a:ext uri="{FF2B5EF4-FFF2-40B4-BE49-F238E27FC236}">
                <a16:creationId xmlns:a16="http://schemas.microsoft.com/office/drawing/2014/main" id="{DC98FB2B-097D-48D9-9D60-AFDBAE181127}"/>
              </a:ext>
            </a:extLst>
          </p:cNvPr>
          <p:cNvCxnSpPr>
            <a:stCxn id="379" idx="2"/>
            <a:endCxn id="307" idx="0"/>
          </p:cNvCxnSpPr>
          <p:nvPr/>
        </p:nvCxnSpPr>
        <p:spPr bwMode="auto">
          <a:xfrm rot="5400000">
            <a:off x="5755927" y="3050406"/>
            <a:ext cx="286164" cy="1936308"/>
          </a:xfrm>
          <a:prstGeom prst="bentConnector3">
            <a:avLst/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3" name="연결선: 꺾임 215">
            <a:extLst>
              <a:ext uri="{FF2B5EF4-FFF2-40B4-BE49-F238E27FC236}">
                <a16:creationId xmlns:a16="http://schemas.microsoft.com/office/drawing/2014/main" id="{6DDF4113-B487-4064-BE41-3629609D5D25}"/>
              </a:ext>
            </a:extLst>
          </p:cNvPr>
          <p:cNvCxnSpPr>
            <a:cxnSpLocks/>
            <a:stCxn id="379" idx="2"/>
            <a:endCxn id="409" idx="0"/>
          </p:cNvCxnSpPr>
          <p:nvPr/>
        </p:nvCxnSpPr>
        <p:spPr bwMode="auto">
          <a:xfrm rot="5400000">
            <a:off x="6454674" y="3747217"/>
            <a:ext cx="284230" cy="540749"/>
          </a:xfrm>
          <a:prstGeom prst="bentConnector3">
            <a:avLst>
              <a:gd name="adj1" fmla="val 50000"/>
            </a:avLst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4" name="연결선: 꺾임 216">
            <a:extLst>
              <a:ext uri="{FF2B5EF4-FFF2-40B4-BE49-F238E27FC236}">
                <a16:creationId xmlns:a16="http://schemas.microsoft.com/office/drawing/2014/main" id="{C4C4C496-451A-44FD-972A-FD2200DDB02C}"/>
              </a:ext>
            </a:extLst>
          </p:cNvPr>
          <p:cNvCxnSpPr>
            <a:cxnSpLocks/>
            <a:stCxn id="379" idx="2"/>
            <a:endCxn id="403" idx="0"/>
          </p:cNvCxnSpPr>
          <p:nvPr/>
        </p:nvCxnSpPr>
        <p:spPr bwMode="auto">
          <a:xfrm rot="16200000" flipH="1">
            <a:off x="7374550" y="3368090"/>
            <a:ext cx="306874" cy="1321649"/>
          </a:xfrm>
          <a:prstGeom prst="bentConnector3">
            <a:avLst>
              <a:gd name="adj1" fmla="val 50000"/>
            </a:avLst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5" name="연결선: 꺾임 452">
            <a:extLst>
              <a:ext uri="{FF2B5EF4-FFF2-40B4-BE49-F238E27FC236}">
                <a16:creationId xmlns:a16="http://schemas.microsoft.com/office/drawing/2014/main" id="{BE012685-D902-49F5-857A-E7FC135B38B5}"/>
              </a:ext>
            </a:extLst>
          </p:cNvPr>
          <p:cNvCxnSpPr>
            <a:cxnSpLocks/>
            <a:stCxn id="308" idx="1"/>
            <a:endCxn id="299" idx="3"/>
          </p:cNvCxnSpPr>
          <p:nvPr/>
        </p:nvCxnSpPr>
        <p:spPr bwMode="auto">
          <a:xfrm rot="10800000" flipV="1">
            <a:off x="4019908" y="5182893"/>
            <a:ext cx="431075" cy="503858"/>
          </a:xfrm>
          <a:prstGeom prst="bentConnector3">
            <a:avLst>
              <a:gd name="adj1" fmla="val 50000"/>
            </a:avLst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326" name="연결선: 꺾임 454">
            <a:extLst>
              <a:ext uri="{FF2B5EF4-FFF2-40B4-BE49-F238E27FC236}">
                <a16:creationId xmlns:a16="http://schemas.microsoft.com/office/drawing/2014/main" id="{DC5A356C-A569-408D-B96F-F741A38139A5}"/>
              </a:ext>
            </a:extLst>
          </p:cNvPr>
          <p:cNvCxnSpPr>
            <a:cxnSpLocks/>
            <a:stCxn id="312" idx="3"/>
            <a:endCxn id="409" idx="1"/>
          </p:cNvCxnSpPr>
          <p:nvPr/>
        </p:nvCxnSpPr>
        <p:spPr bwMode="auto">
          <a:xfrm flipV="1">
            <a:off x="5384197" y="4855975"/>
            <a:ext cx="356218" cy="42280"/>
          </a:xfrm>
          <a:prstGeom prst="bentConnector3">
            <a:avLst/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7" name="연결선: 꺾임 456">
            <a:extLst>
              <a:ext uri="{FF2B5EF4-FFF2-40B4-BE49-F238E27FC236}">
                <a16:creationId xmlns:a16="http://schemas.microsoft.com/office/drawing/2014/main" id="{61A4DFD1-DD19-4462-A4CD-C4C025D295E5}"/>
              </a:ext>
            </a:extLst>
          </p:cNvPr>
          <p:cNvCxnSpPr>
            <a:cxnSpLocks/>
            <a:stCxn id="417" idx="3"/>
            <a:endCxn id="307" idx="1"/>
          </p:cNvCxnSpPr>
          <p:nvPr/>
        </p:nvCxnSpPr>
        <p:spPr bwMode="auto">
          <a:xfrm>
            <a:off x="3854187" y="3867824"/>
            <a:ext cx="490670" cy="990086"/>
          </a:xfrm>
          <a:prstGeom prst="bentConnector3">
            <a:avLst>
              <a:gd name="adj1" fmla="val 73104"/>
            </a:avLst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8E13F732-3469-4CD2-A7CB-4A8572F017B8}"/>
              </a:ext>
            </a:extLst>
          </p:cNvPr>
          <p:cNvSpPr/>
          <p:nvPr/>
        </p:nvSpPr>
        <p:spPr bwMode="auto">
          <a:xfrm>
            <a:off x="5741034" y="5735639"/>
            <a:ext cx="1171377" cy="295605"/>
          </a:xfrm>
          <a:prstGeom prst="rect">
            <a:avLst/>
          </a:prstGeom>
          <a:solidFill>
            <a:srgbClr val="83B448"/>
          </a:solidFill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en-US" altLang="ko-KR" sz="900" b="1" kern="0" dirty="0" smtClean="0">
                <a:solidFill>
                  <a:prstClr val="black"/>
                </a:solidFill>
                <a:latin typeface="맑은 고딕" pitchFamily="50" charset="-127"/>
              </a:rPr>
              <a:t>Google </a:t>
            </a:r>
          </a:p>
          <a:p>
            <a:pPr algn="ctr" latinLnBrk="0"/>
            <a:r>
              <a:rPr lang="en-US" altLang="ko-KR" sz="900" kern="0" dirty="0" smtClean="0">
                <a:solidFill>
                  <a:prstClr val="black"/>
                </a:solidFill>
                <a:latin typeface="맑은 고딕" pitchFamily="50" charset="-127"/>
              </a:rPr>
              <a:t>(</a:t>
            </a:r>
            <a:r>
              <a:rPr lang="en-US" altLang="ko-KR" sz="900" kern="0" dirty="0">
                <a:solidFill>
                  <a:prstClr val="black"/>
                </a:solidFill>
                <a:latin typeface="맑은 고딕" pitchFamily="50" charset="-127"/>
              </a:rPr>
              <a:t>NLP/NLU)</a:t>
            </a:r>
          </a:p>
        </p:txBody>
      </p:sp>
      <p:cxnSp>
        <p:nvCxnSpPr>
          <p:cNvPr id="329" name="연결선: 꺾임 228">
            <a:extLst>
              <a:ext uri="{FF2B5EF4-FFF2-40B4-BE49-F238E27FC236}">
                <a16:creationId xmlns:a16="http://schemas.microsoft.com/office/drawing/2014/main" id="{681DCAD3-3D3A-4B53-911F-E8182B96ED8D}"/>
              </a:ext>
            </a:extLst>
          </p:cNvPr>
          <p:cNvCxnSpPr>
            <a:cxnSpLocks/>
            <a:stCxn id="312" idx="3"/>
            <a:endCxn id="328" idx="1"/>
          </p:cNvCxnSpPr>
          <p:nvPr/>
        </p:nvCxnSpPr>
        <p:spPr bwMode="auto">
          <a:xfrm>
            <a:off x="5384197" y="4898255"/>
            <a:ext cx="356838" cy="985186"/>
          </a:xfrm>
          <a:prstGeom prst="bentConnector3">
            <a:avLst>
              <a:gd name="adj1" fmla="val 50000"/>
            </a:avLst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0" name="직선 화살표 연결선 329">
            <a:extLst>
              <a:ext uri="{FF2B5EF4-FFF2-40B4-BE49-F238E27FC236}">
                <a16:creationId xmlns:a16="http://schemas.microsoft.com/office/drawing/2014/main" id="{1B2DB9DC-00A1-4AA8-9BE7-A143E7DCC924}"/>
              </a:ext>
            </a:extLst>
          </p:cNvPr>
          <p:cNvCxnSpPr>
            <a:cxnSpLocks/>
            <a:stCxn id="409" idx="3"/>
            <a:endCxn id="397" idx="1"/>
          </p:cNvCxnSpPr>
          <p:nvPr/>
        </p:nvCxnSpPr>
        <p:spPr bwMode="auto">
          <a:xfrm>
            <a:off x="6912411" y="4855975"/>
            <a:ext cx="203261" cy="4034"/>
          </a:xfrm>
          <a:prstGeom prst="straightConnector1">
            <a:avLst/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6A413D39-A9A3-483F-97C9-85A3294042A9}"/>
              </a:ext>
            </a:extLst>
          </p:cNvPr>
          <p:cNvSpPr/>
          <p:nvPr/>
        </p:nvSpPr>
        <p:spPr bwMode="auto">
          <a:xfrm>
            <a:off x="4394300" y="4597808"/>
            <a:ext cx="1020335" cy="407424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6CFE34C6-082A-43EC-9FCA-6B64BB7B8D66}"/>
              </a:ext>
            </a:extLst>
          </p:cNvPr>
          <p:cNvSpPr/>
          <p:nvPr/>
        </p:nvSpPr>
        <p:spPr bwMode="auto">
          <a:xfrm>
            <a:off x="4401313" y="5072416"/>
            <a:ext cx="1020335" cy="407424"/>
          </a:xfrm>
          <a:prstGeom prst="rect">
            <a:avLst/>
          </a:prstGeom>
          <a:noFill/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cxnSp>
        <p:nvCxnSpPr>
          <p:cNvPr id="333" name="연결선: 꺾임 15">
            <a:extLst>
              <a:ext uri="{FF2B5EF4-FFF2-40B4-BE49-F238E27FC236}">
                <a16:creationId xmlns:a16="http://schemas.microsoft.com/office/drawing/2014/main" id="{1951886E-4DF3-4E01-BEC4-C86B1D47BF46}"/>
              </a:ext>
            </a:extLst>
          </p:cNvPr>
          <p:cNvCxnSpPr>
            <a:cxnSpLocks/>
            <a:stCxn id="420" idx="1"/>
            <a:endCxn id="293" idx="1"/>
          </p:cNvCxnSpPr>
          <p:nvPr/>
        </p:nvCxnSpPr>
        <p:spPr bwMode="auto">
          <a:xfrm rot="10800000" flipV="1">
            <a:off x="2897722" y="4013655"/>
            <a:ext cx="187585" cy="626708"/>
          </a:xfrm>
          <a:prstGeom prst="bentConnector3">
            <a:avLst>
              <a:gd name="adj1" fmla="val 160434"/>
            </a:avLst>
          </a:prstGeom>
          <a:solidFill>
            <a:srgbClr val="4F81BD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6C612B7-7782-4BB5-AC0E-D58FC8C70566}"/>
              </a:ext>
            </a:extLst>
          </p:cNvPr>
          <p:cNvGrpSpPr/>
          <p:nvPr/>
        </p:nvGrpSpPr>
        <p:grpSpPr>
          <a:xfrm>
            <a:off x="2894823" y="3177652"/>
            <a:ext cx="1138164" cy="1246170"/>
            <a:chOff x="2351494" y="2024844"/>
            <a:chExt cx="1224058" cy="1754001"/>
          </a:xfrm>
          <a:noFill/>
        </p:grpSpPr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AF84C655-DC47-4A97-B48C-87D3DC40B35E}"/>
                </a:ext>
              </a:extLst>
            </p:cNvPr>
            <p:cNvSpPr/>
            <p:nvPr/>
          </p:nvSpPr>
          <p:spPr bwMode="auto">
            <a:xfrm>
              <a:off x="2359450" y="2024844"/>
              <a:ext cx="1216102" cy="1754001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endParaRPr lang="en-US" altLang="ko-KR" sz="9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A2FD0925-27F4-4C93-AFBB-9C9287A65CB3}"/>
                </a:ext>
              </a:extLst>
            </p:cNvPr>
            <p:cNvSpPr/>
            <p:nvPr/>
          </p:nvSpPr>
          <p:spPr bwMode="auto">
            <a:xfrm>
              <a:off x="2351494" y="2050653"/>
              <a:ext cx="1211529" cy="253809"/>
            </a:xfrm>
            <a:prstGeom prst="rect">
              <a:avLst/>
            </a:prstGeom>
            <a:grpFill/>
            <a:ln w="6350" algn="ctr">
              <a:noFill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900" b="1" kern="0" dirty="0">
                  <a:solidFill>
                    <a:prstClr val="black"/>
                  </a:solidFill>
                  <a:latin typeface="맑은 고딕" pitchFamily="50" charset="-127"/>
                </a:rPr>
                <a:t>음성</a:t>
              </a:r>
              <a:r>
                <a:rPr lang="en-US" altLang="ko-KR" sz="900" b="1" kern="0" dirty="0">
                  <a:solidFill>
                    <a:prstClr val="black"/>
                  </a:solidFill>
                  <a:latin typeface="맑은 고딕" pitchFamily="50" charset="-127"/>
                </a:rPr>
                <a:t>G/W</a:t>
              </a:r>
              <a:endParaRPr lang="ko-KR" altLang="en-US" sz="900" b="1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C665AFF-504F-4415-A665-2B2248C9519B}"/>
                </a:ext>
              </a:extLst>
            </p:cNvPr>
            <p:cNvSpPr/>
            <p:nvPr/>
          </p:nvSpPr>
          <p:spPr bwMode="auto">
            <a:xfrm>
              <a:off x="2557890" y="2298068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SIP 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모듈</a:t>
              </a: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288DA84-D551-410F-9D85-B79AB0369872}"/>
                </a:ext>
              </a:extLst>
            </p:cNvPr>
            <p:cNvSpPr/>
            <p:nvPr/>
          </p:nvSpPr>
          <p:spPr bwMode="auto">
            <a:xfrm>
              <a:off x="2557890" y="2913845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AI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연동</a:t>
              </a: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BBE50770-0D91-4392-8282-94519FA76E3E}"/>
                </a:ext>
              </a:extLst>
            </p:cNvPr>
            <p:cNvSpPr/>
            <p:nvPr/>
          </p:nvSpPr>
          <p:spPr bwMode="auto">
            <a:xfrm>
              <a:off x="2557890" y="3324363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ACS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연동</a:t>
              </a: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E91B6844-B993-43C0-9558-47749B39375C}"/>
                </a:ext>
              </a:extLst>
            </p:cNvPr>
            <p:cNvSpPr/>
            <p:nvPr/>
          </p:nvSpPr>
          <p:spPr bwMode="auto">
            <a:xfrm>
              <a:off x="2557890" y="2503327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CTI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 </a:t>
              </a:r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Library</a:t>
              </a:r>
              <a:endParaRPr lang="ko-KR" altLang="en-US" sz="7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BFD8D4DA-758F-461F-BF8F-FF7FCAB70563}"/>
                </a:ext>
              </a:extLst>
            </p:cNvPr>
            <p:cNvSpPr/>
            <p:nvPr/>
          </p:nvSpPr>
          <p:spPr bwMode="auto">
            <a:xfrm>
              <a:off x="2557890" y="3119104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STT 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연동</a:t>
              </a: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22850FFB-2B2A-4665-A62C-115D42C90956}"/>
                </a:ext>
              </a:extLst>
            </p:cNvPr>
            <p:cNvSpPr/>
            <p:nvPr/>
          </p:nvSpPr>
          <p:spPr bwMode="auto">
            <a:xfrm>
              <a:off x="2557890" y="2708586"/>
              <a:ext cx="826906" cy="164852"/>
            </a:xfrm>
            <a:prstGeom prst="rect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녹취</a:t>
              </a:r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 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연동</a:t>
              </a:r>
            </a:p>
          </p:txBody>
        </p:sp>
      </p:grp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44A76FB3-E1BC-431A-95E6-77CB6FD1B431}"/>
              </a:ext>
            </a:extLst>
          </p:cNvPr>
          <p:cNvSpPr/>
          <p:nvPr/>
        </p:nvSpPr>
        <p:spPr bwMode="auto">
          <a:xfrm>
            <a:off x="2897721" y="4487362"/>
            <a:ext cx="1130766" cy="316276"/>
          </a:xfrm>
          <a:prstGeom prst="rect">
            <a:avLst/>
          </a:prstGeom>
          <a:solidFill>
            <a:srgbClr val="FFC000"/>
          </a:solidFill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en-US" altLang="ko-KR" sz="900" b="1" kern="0" dirty="0">
                <a:solidFill>
                  <a:prstClr val="black"/>
                </a:solidFill>
                <a:latin typeface="맑은 고딕" pitchFamily="50" charset="-127"/>
              </a:rPr>
              <a:t>  STT </a:t>
            </a:r>
            <a:r>
              <a:rPr lang="ko-KR" altLang="en-US" sz="900" b="1" kern="0" dirty="0">
                <a:solidFill>
                  <a:prstClr val="black"/>
                </a:solidFill>
                <a:latin typeface="맑은 고딕" pitchFamily="50" charset="-127"/>
              </a:rPr>
              <a:t>서버</a:t>
            </a:r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r>
              <a:rPr lang="en-US" altLang="ko-KR" sz="900" b="1" kern="0" dirty="0">
                <a:solidFill>
                  <a:prstClr val="black"/>
                </a:solidFill>
                <a:latin typeface="맑은 고딕" pitchFamily="50" charset="-127"/>
              </a:rPr>
              <a:t>(GPU)</a:t>
            </a:r>
          </a:p>
        </p:txBody>
      </p: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00BCCA6C-3111-4E21-A675-5EB8E0E33BE7}"/>
              </a:ext>
            </a:extLst>
          </p:cNvPr>
          <p:cNvGrpSpPr/>
          <p:nvPr/>
        </p:nvGrpSpPr>
        <p:grpSpPr>
          <a:xfrm>
            <a:off x="4348528" y="3177652"/>
            <a:ext cx="5044611" cy="697826"/>
            <a:chOff x="4028188" y="1803048"/>
            <a:chExt cx="5209288" cy="982199"/>
          </a:xfrm>
          <a:noFill/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52326C18-ED5B-43B1-964E-329092347912}"/>
                </a:ext>
              </a:extLst>
            </p:cNvPr>
            <p:cNvSpPr/>
            <p:nvPr/>
          </p:nvSpPr>
          <p:spPr bwMode="auto">
            <a:xfrm>
              <a:off x="4028188" y="1803048"/>
              <a:ext cx="5209288" cy="982199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endParaRPr lang="ko-KR" altLang="en-US" sz="12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0BC11303-931D-404C-BC4D-9017A3042A24}"/>
                </a:ext>
              </a:extLst>
            </p:cNvPr>
            <p:cNvSpPr/>
            <p:nvPr/>
          </p:nvSpPr>
          <p:spPr bwMode="auto">
            <a:xfrm>
              <a:off x="5042699" y="1850911"/>
              <a:ext cx="3193557" cy="244672"/>
            </a:xfrm>
            <a:prstGeom prst="rect">
              <a:avLst/>
            </a:prstGeom>
            <a:grpFill/>
            <a:ln w="6350" algn="ctr">
              <a:noFill/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900" b="1" kern="0" dirty="0">
                  <a:solidFill>
                    <a:prstClr val="black"/>
                  </a:solidFill>
                  <a:latin typeface="맑은 고딕" pitchFamily="50" charset="-127"/>
                </a:rPr>
                <a:t>AI</a:t>
              </a:r>
              <a:r>
                <a:rPr lang="ko-KR" altLang="en-US" sz="900" b="1" kern="0" dirty="0">
                  <a:solidFill>
                    <a:prstClr val="black"/>
                  </a:solidFill>
                  <a:latin typeface="맑은 고딕" pitchFamily="50" charset="-127"/>
                </a:rPr>
                <a:t> 관리</a:t>
              </a:r>
              <a:r>
                <a:rPr lang="en-US" altLang="ko-KR" sz="900" b="1" kern="0" dirty="0">
                  <a:solidFill>
                    <a:prstClr val="black"/>
                  </a:solidFill>
                  <a:latin typeface="맑은 고딕" pitchFamily="50" charset="-127"/>
                </a:rPr>
                <a:t>(Web/Was)</a:t>
              </a:r>
              <a:endParaRPr lang="ko-KR" altLang="en-US" sz="900" b="1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C8A2E751-789A-4B94-9E21-BEFA6B7D703F}"/>
                </a:ext>
              </a:extLst>
            </p:cNvPr>
            <p:cNvGrpSpPr/>
            <p:nvPr/>
          </p:nvGrpSpPr>
          <p:grpSpPr>
            <a:xfrm>
              <a:off x="4156128" y="2147975"/>
              <a:ext cx="5015383" cy="573736"/>
              <a:chOff x="4156128" y="2147975"/>
              <a:chExt cx="5015383" cy="573736"/>
            </a:xfrm>
            <a:grpFill/>
          </p:grpSpPr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C9B5CA5B-D358-4973-B0B3-9413E49CB34B}"/>
                  </a:ext>
                </a:extLst>
              </p:cNvPr>
              <p:cNvSpPr/>
              <p:nvPr/>
            </p:nvSpPr>
            <p:spPr bwMode="auto">
              <a:xfrm>
                <a:off x="4207735" y="2151530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대시보드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/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통계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/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보고서</a:t>
                </a: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E57A92D6-D55D-4D08-B99C-2DD66253C8EB}"/>
                  </a:ext>
                </a:extLst>
              </p:cNvPr>
              <p:cNvSpPr/>
              <p:nvPr/>
            </p:nvSpPr>
            <p:spPr bwMode="auto">
              <a:xfrm>
                <a:off x="5889104" y="2548191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학습 관리</a:t>
                </a: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40965DD9-5BBD-4655-9358-F4959DC9B608}"/>
                  </a:ext>
                </a:extLst>
              </p:cNvPr>
              <p:cNvSpPr/>
              <p:nvPr/>
            </p:nvSpPr>
            <p:spPr bwMode="auto">
              <a:xfrm>
                <a:off x="4207735" y="2548191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대화 시나리오</a:t>
                </a: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499B533E-DA5E-41E0-936B-872ECFBE2AD7}"/>
                  </a:ext>
                </a:extLst>
              </p:cNvPr>
              <p:cNvSpPr/>
              <p:nvPr/>
            </p:nvSpPr>
            <p:spPr bwMode="auto">
              <a:xfrm>
                <a:off x="5890499" y="2147975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사전관리</a:t>
                </a: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30CAABCA-40C9-42C7-BA9B-DDC176A901FD}"/>
                  </a:ext>
                </a:extLst>
              </p:cNvPr>
              <p:cNvSpPr/>
              <p:nvPr/>
            </p:nvSpPr>
            <p:spPr bwMode="auto">
              <a:xfrm>
                <a:off x="4207735" y="2349860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계정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/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권한 관리</a:t>
                </a: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AFE2B3DA-24A8-4EF7-9A3B-3AD3127A1EC8}"/>
                  </a:ext>
                </a:extLst>
              </p:cNvPr>
              <p:cNvSpPr/>
              <p:nvPr/>
            </p:nvSpPr>
            <p:spPr bwMode="auto">
              <a:xfrm>
                <a:off x="7550299" y="2346306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음성 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G/W 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관리</a:t>
                </a: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A7BB01D1-1494-401A-BCE3-5D1F56BE2584}"/>
                  </a:ext>
                </a:extLst>
              </p:cNvPr>
              <p:cNvSpPr/>
              <p:nvPr/>
            </p:nvSpPr>
            <p:spPr bwMode="auto">
              <a:xfrm>
                <a:off x="5890499" y="2346306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>
                    <a:solidFill>
                      <a:prstClr val="black"/>
                    </a:solidFill>
                    <a:latin typeface="맑은 고딕" pitchFamily="50" charset="-127"/>
                  </a:rPr>
                  <a:t> 모델 관리</a:t>
                </a:r>
                <a:endParaRPr lang="ko-KR" altLang="en-US" sz="700" kern="0" dirty="0">
                  <a:solidFill>
                    <a:prstClr val="black"/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8486F0D2-437C-45ED-8FEF-0265D84A273D}"/>
                  </a:ext>
                </a:extLst>
              </p:cNvPr>
              <p:cNvSpPr/>
              <p:nvPr/>
            </p:nvSpPr>
            <p:spPr bwMode="auto">
              <a:xfrm>
                <a:off x="7550299" y="2148080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로그 관리</a:t>
                </a:r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F92BF8C0-43E2-43A9-A1B4-5565E01AEA33}"/>
                  </a:ext>
                </a:extLst>
              </p:cNvPr>
              <p:cNvSpPr/>
              <p:nvPr/>
            </p:nvSpPr>
            <p:spPr bwMode="auto">
              <a:xfrm>
                <a:off x="4156128" y="2457047"/>
                <a:ext cx="3600" cy="45719"/>
              </a:xfrm>
              <a:prstGeom prst="ellipse">
                <a:avLst/>
              </a:prstGeom>
              <a:grpFill/>
              <a:ln w="6350" algn="ctr">
                <a:noFill/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endParaRPr lang="ko-KR" altLang="en-US" sz="1200" kern="0" dirty="0">
                  <a:solidFill>
                    <a:prstClr val="black"/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9DB486DC-0A5E-4AB0-A50D-A454A160B07B}"/>
                  </a:ext>
                </a:extLst>
              </p:cNvPr>
              <p:cNvSpPr/>
              <p:nvPr/>
            </p:nvSpPr>
            <p:spPr bwMode="auto">
              <a:xfrm>
                <a:off x="7550299" y="2548191"/>
                <a:ext cx="1621212" cy="173520"/>
              </a:xfrm>
              <a:prstGeom prst="rect">
                <a:avLst/>
              </a:prstGeom>
              <a:grpFill/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algn="ctr" latinLnBrk="0"/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 테스트</a:t>
                </a:r>
                <a:r>
                  <a:rPr lang="en-US" altLang="ko-KR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/</a:t>
                </a:r>
                <a:r>
                  <a:rPr lang="ko-KR" altLang="en-US" sz="700" kern="0" dirty="0">
                    <a:solidFill>
                      <a:prstClr val="black"/>
                    </a:solidFill>
                    <a:latin typeface="맑은 고딕" pitchFamily="50" charset="-127"/>
                  </a:rPr>
                  <a:t>시뮬레이터</a:t>
                </a:r>
              </a:p>
            </p:txBody>
          </p:sp>
        </p:grpSp>
      </p:grpSp>
      <p:sp>
        <p:nvSpPr>
          <p:cNvPr id="338" name="원통형 125">
            <a:extLst>
              <a:ext uri="{FF2B5EF4-FFF2-40B4-BE49-F238E27FC236}">
                <a16:creationId xmlns:a16="http://schemas.microsoft.com/office/drawing/2014/main" id="{87DFC515-EFD1-4951-AC9E-FFF0795855D4}"/>
              </a:ext>
            </a:extLst>
          </p:cNvPr>
          <p:cNvSpPr/>
          <p:nvPr/>
        </p:nvSpPr>
        <p:spPr bwMode="auto">
          <a:xfrm>
            <a:off x="8670357" y="4406373"/>
            <a:ext cx="656290" cy="795084"/>
          </a:xfrm>
          <a:prstGeom prst="can">
            <a:avLst/>
          </a:prstGeom>
          <a:solidFill>
            <a:srgbClr val="FFC000"/>
          </a:solidFill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ko-KR" altLang="en-US" sz="700" kern="0" dirty="0">
                <a:solidFill>
                  <a:prstClr val="black"/>
                </a:solidFill>
                <a:latin typeface="맑은 고딕" pitchFamily="50" charset="-127"/>
              </a:rPr>
              <a:t>메타</a:t>
            </a:r>
            <a:r>
              <a:rPr lang="en-US" altLang="ko-KR" sz="700" kern="0" dirty="0">
                <a:solidFill>
                  <a:prstClr val="black"/>
                </a:solidFill>
                <a:latin typeface="맑은 고딕" pitchFamily="50" charset="-127"/>
              </a:rPr>
              <a:t>/</a:t>
            </a:r>
          </a:p>
          <a:p>
            <a:pPr algn="ctr" latinLnBrk="0"/>
            <a:r>
              <a:rPr lang="ko-KR" altLang="en-US" sz="700" kern="0" dirty="0">
                <a:solidFill>
                  <a:prstClr val="black"/>
                </a:solidFill>
                <a:latin typeface="맑은 고딕" pitchFamily="50" charset="-127"/>
              </a:rPr>
              <a:t>관리데이터</a:t>
            </a:r>
            <a:endParaRPr lang="en-US" altLang="ko-KR" sz="700" kern="0" dirty="0">
              <a:solidFill>
                <a:prstClr val="black"/>
              </a:solidFill>
              <a:latin typeface="맑은 고딕" pitchFamily="50" charset="-127"/>
            </a:endParaRPr>
          </a:p>
          <a:p>
            <a:pPr algn="ctr" latinLnBrk="0"/>
            <a:r>
              <a:rPr lang="ko-KR" altLang="en-US" sz="700" kern="0" dirty="0">
                <a:solidFill>
                  <a:prstClr val="black"/>
                </a:solidFill>
                <a:latin typeface="맑은 고딕" pitchFamily="50" charset="-127"/>
              </a:rPr>
              <a:t>로그</a:t>
            </a:r>
            <a:endParaRPr lang="en-US" altLang="ko-KR" sz="700" kern="0" dirty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8C471E4-8D2A-4D19-9FC9-F2CE17E8A680}"/>
              </a:ext>
            </a:extLst>
          </p:cNvPr>
          <p:cNvSpPr/>
          <p:nvPr/>
        </p:nvSpPr>
        <p:spPr bwMode="auto">
          <a:xfrm>
            <a:off x="2893806" y="5531000"/>
            <a:ext cx="1125084" cy="302414"/>
          </a:xfrm>
          <a:prstGeom prst="rect">
            <a:avLst/>
          </a:prstGeom>
          <a:solidFill>
            <a:srgbClr val="FFC000"/>
          </a:solidFill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ko-KR" altLang="en-US" sz="900" b="1" kern="0" dirty="0" err="1" smtClean="0">
                <a:solidFill>
                  <a:prstClr val="black"/>
                </a:solidFill>
                <a:latin typeface="맑은 고딕" pitchFamily="50" charset="-127"/>
              </a:rPr>
              <a:t>중계서버</a:t>
            </a:r>
            <a:endParaRPr lang="en-US" altLang="ko-KR" sz="900" b="1" kern="0" dirty="0">
              <a:solidFill>
                <a:prstClr val="black"/>
              </a:solidFill>
              <a:latin typeface="맑은 고딕" pitchFamily="50" charset="-127"/>
            </a:endParaRPr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F1472F12-AE04-4D43-9EEA-C65571D6865A}"/>
              </a:ext>
            </a:extLst>
          </p:cNvPr>
          <p:cNvGrpSpPr/>
          <p:nvPr/>
        </p:nvGrpSpPr>
        <p:grpSpPr>
          <a:xfrm>
            <a:off x="7203372" y="4406096"/>
            <a:ext cx="1390032" cy="795084"/>
            <a:chOff x="7249580" y="3911340"/>
            <a:chExt cx="1494933" cy="1119091"/>
          </a:xfrm>
          <a:solidFill>
            <a:srgbClr val="FFFF00"/>
          </a:solidFill>
        </p:grpSpPr>
        <p:sp>
          <p:nvSpPr>
            <p:cNvPr id="353" name="원통형 127">
              <a:extLst>
                <a:ext uri="{FF2B5EF4-FFF2-40B4-BE49-F238E27FC236}">
                  <a16:creationId xmlns:a16="http://schemas.microsoft.com/office/drawing/2014/main" id="{B448A917-FCE7-42D0-B1D3-D19F4CE02DFB}"/>
                </a:ext>
              </a:extLst>
            </p:cNvPr>
            <p:cNvSpPr/>
            <p:nvPr/>
          </p:nvSpPr>
          <p:spPr bwMode="auto">
            <a:xfrm>
              <a:off x="7249580" y="3911340"/>
              <a:ext cx="705818" cy="1119091"/>
            </a:xfrm>
            <a:prstGeom prst="can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사전</a:t>
              </a:r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/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용어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QA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세트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의도세트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시나리오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54" name="원통형 128">
              <a:extLst>
                <a:ext uri="{FF2B5EF4-FFF2-40B4-BE49-F238E27FC236}">
                  <a16:creationId xmlns:a16="http://schemas.microsoft.com/office/drawing/2014/main" id="{E817C834-B82D-4D24-AACB-6BB0C19EBAD0}"/>
                </a:ext>
              </a:extLst>
            </p:cNvPr>
            <p:cNvSpPr/>
            <p:nvPr/>
          </p:nvSpPr>
          <p:spPr bwMode="auto">
            <a:xfrm>
              <a:off x="8038695" y="3911340"/>
              <a:ext cx="705818" cy="1119091"/>
            </a:xfrm>
            <a:prstGeom prst="can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사전</a:t>
              </a:r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/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용어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en-US" altLang="ko-KR" sz="700" kern="0" dirty="0">
                  <a:solidFill>
                    <a:prstClr val="black"/>
                  </a:solidFill>
                  <a:latin typeface="맑은 고딕" pitchFamily="50" charset="-127"/>
                </a:rPr>
                <a:t>QA</a:t>
              </a:r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세트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의도세트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  <a:p>
              <a:pPr algn="ctr" latinLnBrk="0"/>
              <a:r>
                <a:rPr lang="ko-KR" altLang="en-US" sz="700" kern="0" dirty="0">
                  <a:solidFill>
                    <a:prstClr val="black"/>
                  </a:solidFill>
                  <a:latin typeface="맑은 고딕" pitchFamily="50" charset="-127"/>
                </a:rPr>
                <a:t>시나리오</a:t>
              </a:r>
              <a:endParaRPr lang="en-US" altLang="ko-KR" sz="700" kern="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0A843FAC-760E-40EF-A541-875B93243301}"/>
              </a:ext>
            </a:extLst>
          </p:cNvPr>
          <p:cNvGrpSpPr/>
          <p:nvPr/>
        </p:nvGrpSpPr>
        <p:grpSpPr>
          <a:xfrm>
            <a:off x="7201196" y="4405196"/>
            <a:ext cx="1390032" cy="795084"/>
            <a:chOff x="10298827" y="3911340"/>
            <a:chExt cx="1494933" cy="1119091"/>
          </a:xfrm>
          <a:solidFill>
            <a:srgbClr val="F79646">
              <a:lumMod val="60000"/>
              <a:lumOff val="40000"/>
            </a:srgbClr>
          </a:solidFill>
        </p:grpSpPr>
        <p:sp>
          <p:nvSpPr>
            <p:cNvPr id="351" name="원통형 129">
              <a:extLst>
                <a:ext uri="{FF2B5EF4-FFF2-40B4-BE49-F238E27FC236}">
                  <a16:creationId xmlns:a16="http://schemas.microsoft.com/office/drawing/2014/main" id="{FF167B87-911A-454B-8177-EA72BDB6A777}"/>
                </a:ext>
              </a:extLst>
            </p:cNvPr>
            <p:cNvSpPr/>
            <p:nvPr/>
          </p:nvSpPr>
          <p:spPr bwMode="auto">
            <a:xfrm>
              <a:off x="10298827" y="3911340"/>
              <a:ext cx="705818" cy="1119091"/>
            </a:xfrm>
            <a:prstGeom prst="can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사전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/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용어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QA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세트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의도세트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시나리오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endParaRPr>
            </a:p>
          </p:txBody>
        </p:sp>
        <p:sp>
          <p:nvSpPr>
            <p:cNvPr id="352" name="원통형 130">
              <a:extLst>
                <a:ext uri="{FF2B5EF4-FFF2-40B4-BE49-F238E27FC236}">
                  <a16:creationId xmlns:a16="http://schemas.microsoft.com/office/drawing/2014/main" id="{40F7F4EC-B530-443D-8217-D2453E44D8AD}"/>
                </a:ext>
              </a:extLst>
            </p:cNvPr>
            <p:cNvSpPr/>
            <p:nvPr/>
          </p:nvSpPr>
          <p:spPr bwMode="auto">
            <a:xfrm>
              <a:off x="11087942" y="3911340"/>
              <a:ext cx="705818" cy="1119091"/>
            </a:xfrm>
            <a:prstGeom prst="can">
              <a:avLst/>
            </a:prstGeom>
            <a:grpFill/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사전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/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용어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QA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세트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의도세트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</a:rPr>
                <a:t>시나리오</a:t>
              </a:r>
              <a:endPara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endParaRPr>
            </a:p>
          </p:txBody>
        </p:sp>
      </p:grp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169573D-4D36-4242-A82E-AD58AA7BDEC9}"/>
              </a:ext>
            </a:extLst>
          </p:cNvPr>
          <p:cNvSpPr/>
          <p:nvPr/>
        </p:nvSpPr>
        <p:spPr bwMode="auto">
          <a:xfrm>
            <a:off x="8400045" y="5978738"/>
            <a:ext cx="1041475" cy="123028"/>
          </a:xfrm>
          <a:prstGeom prst="rect">
            <a:avLst/>
          </a:prstGeom>
          <a:solidFill>
            <a:srgbClr val="92D050"/>
          </a:solidFill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ko-KR" altLang="en-US" sz="800" kern="0" dirty="0" err="1" smtClean="0">
                <a:solidFill>
                  <a:prstClr val="black"/>
                </a:solidFill>
                <a:latin typeface="맑은 고딕" pitchFamily="50" charset="-127"/>
              </a:rPr>
              <a:t>외부클라우드</a:t>
            </a:r>
            <a:endParaRPr lang="ko-KR" altLang="en-US" sz="800" kern="0" dirty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7E5DA15F-3BF8-4A17-AA5D-FA0069837F63}"/>
              </a:ext>
            </a:extLst>
          </p:cNvPr>
          <p:cNvSpPr/>
          <p:nvPr/>
        </p:nvSpPr>
        <p:spPr bwMode="auto">
          <a:xfrm>
            <a:off x="8396631" y="6173976"/>
            <a:ext cx="1041475" cy="123028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내부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</a:rPr>
              <a:t>외부 공통</a:t>
            </a:r>
          </a:p>
        </p:txBody>
      </p:sp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20AD9350-7E8B-4CC9-9421-90A64595E8DD}"/>
              </a:ext>
            </a:extLst>
          </p:cNvPr>
          <p:cNvGrpSpPr/>
          <p:nvPr/>
        </p:nvGrpSpPr>
        <p:grpSpPr>
          <a:xfrm>
            <a:off x="4453079" y="4405485"/>
            <a:ext cx="933214" cy="1037209"/>
            <a:chOff x="4294722" y="3907173"/>
            <a:chExt cx="1003641" cy="1459885"/>
          </a:xfrm>
        </p:grpSpPr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8DEE7518-4250-4797-B084-68DCA3ACF28C}"/>
                </a:ext>
              </a:extLst>
            </p:cNvPr>
            <p:cNvSpPr/>
            <p:nvPr/>
          </p:nvSpPr>
          <p:spPr bwMode="auto">
            <a:xfrm>
              <a:off x="4294722" y="4896888"/>
              <a:ext cx="1003641" cy="205520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800" kern="0" dirty="0">
                  <a:solidFill>
                    <a:prstClr val="black"/>
                  </a:solidFill>
                  <a:latin typeface="맑은 고딕" pitchFamily="50" charset="-127"/>
                </a:rPr>
                <a:t>대화모델</a:t>
              </a: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1A3347C-6139-4B89-8AF5-FF8A5BBD487A}"/>
                </a:ext>
              </a:extLst>
            </p:cNvPr>
            <p:cNvSpPr/>
            <p:nvPr/>
          </p:nvSpPr>
          <p:spPr bwMode="auto">
            <a:xfrm>
              <a:off x="4294722" y="3907173"/>
              <a:ext cx="1003641" cy="205520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NLP</a:t>
              </a:r>
              <a:r>
                <a:rPr lang="en-US" altLang="ko-KR" sz="800" kern="0" baseline="30000" dirty="0">
                  <a:solidFill>
                    <a:prstClr val="black"/>
                  </a:solidFill>
                  <a:latin typeface="맑은 고딕" pitchFamily="50" charset="-127"/>
                </a:rPr>
                <a:t>1)</a:t>
              </a:r>
              <a:endParaRPr lang="ko-KR" altLang="en-US" sz="800" kern="0" baseline="3000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7A568D9-B94D-45FA-880A-3BC5A85584C5}"/>
                </a:ext>
              </a:extLst>
            </p:cNvPr>
            <p:cNvSpPr/>
            <p:nvPr/>
          </p:nvSpPr>
          <p:spPr bwMode="auto">
            <a:xfrm>
              <a:off x="4294722" y="5161538"/>
              <a:ext cx="1003641" cy="205520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en-US" altLang="ko-KR" sz="800" kern="0" dirty="0">
                  <a:solidFill>
                    <a:prstClr val="black"/>
                  </a:solidFill>
                  <a:latin typeface="맑은 고딕" pitchFamily="50" charset="-127"/>
                </a:rPr>
                <a:t>NLG</a:t>
              </a:r>
              <a:r>
                <a:rPr lang="en-US" altLang="ko-KR" sz="800" kern="0" baseline="30000" dirty="0">
                  <a:solidFill>
                    <a:prstClr val="black"/>
                  </a:solidFill>
                  <a:latin typeface="맑은 고딕" pitchFamily="50" charset="-127"/>
                </a:rPr>
                <a:t>3)</a:t>
              </a:r>
              <a:endParaRPr lang="ko-KR" altLang="en-US" sz="800" kern="0" baseline="30000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EB4F0FE0-D68D-431E-9C28-BE1C854C5DE0}"/>
                </a:ext>
              </a:extLst>
            </p:cNvPr>
            <p:cNvSpPr/>
            <p:nvPr/>
          </p:nvSpPr>
          <p:spPr bwMode="auto">
            <a:xfrm>
              <a:off x="4294722" y="4496256"/>
              <a:ext cx="1003641" cy="205520"/>
            </a:xfrm>
            <a:prstGeom prst="rect">
              <a:avLst/>
            </a:prstGeom>
            <a:solidFill>
              <a:srgbClr val="FFC000"/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algn="ctr" latinLnBrk="0"/>
              <a:r>
                <a:rPr lang="ko-KR" altLang="en-US" sz="800" kern="0" dirty="0">
                  <a:solidFill>
                    <a:prstClr val="black"/>
                  </a:solidFill>
                  <a:latin typeface="맑은 고딕" pitchFamily="50" charset="-127"/>
                </a:rPr>
                <a:t>앙상블 엔진</a:t>
              </a:r>
            </a:p>
          </p:txBody>
        </p: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169573D-4D36-4242-A82E-AD58AA7BDEC9}"/>
              </a:ext>
            </a:extLst>
          </p:cNvPr>
          <p:cNvSpPr/>
          <p:nvPr/>
        </p:nvSpPr>
        <p:spPr bwMode="auto">
          <a:xfrm>
            <a:off x="8396630" y="5753146"/>
            <a:ext cx="1041475" cy="123028"/>
          </a:xfrm>
          <a:prstGeom prst="rect">
            <a:avLst/>
          </a:prstGeom>
          <a:solidFill>
            <a:srgbClr val="FFC000"/>
          </a:solidFill>
          <a:ln w="6350" algn="ctr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lIns="36000" tIns="44653" rIns="36000" bIns="44653" rtlCol="0" anchor="ctr"/>
          <a:lstStyle/>
          <a:p>
            <a:pPr algn="ctr" latinLnBrk="0"/>
            <a:r>
              <a:rPr lang="ko-KR" altLang="en-US" sz="800" kern="0" dirty="0">
                <a:solidFill>
                  <a:prstClr val="black"/>
                </a:solidFill>
                <a:latin typeface="맑은 고딕" pitchFamily="50" charset="-127"/>
              </a:rPr>
              <a:t>내부</a:t>
            </a:r>
            <a:r>
              <a:rPr lang="en-US" altLang="ko-KR" sz="800" kern="0" dirty="0" smtClean="0">
                <a:solidFill>
                  <a:prstClr val="black"/>
                </a:solidFill>
                <a:latin typeface="맑은 고딕" pitchFamily="50" charset="-127"/>
              </a:rPr>
              <a:t>(IDC</a:t>
            </a:r>
            <a:r>
              <a:rPr lang="en-US" altLang="ko-KR" sz="800" kern="0" dirty="0">
                <a:solidFill>
                  <a:prstClr val="black"/>
                </a:solidFill>
                <a:latin typeface="맑은 고딕" pitchFamily="50" charset="-127"/>
              </a:rPr>
              <a:t>)</a:t>
            </a:r>
            <a:endParaRPr lang="ko-KR" altLang="en-US" sz="800" kern="0" dirty="0">
              <a:solidFill>
                <a:prstClr val="black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1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04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44852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고객사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맞춤형 상담 </a:t>
              </a:r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어드바이저와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대시보드 시스템 구축</a:t>
              </a:r>
              <a:endParaRPr lang="ko-KR" altLang="en-US" sz="16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2134559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상담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어드바이저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서비스 </a:t>
            </a: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플로우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02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1" name="그룹 150"/>
          <p:cNvGrpSpPr/>
          <p:nvPr/>
        </p:nvGrpSpPr>
        <p:grpSpPr>
          <a:xfrm>
            <a:off x="594731" y="2228179"/>
            <a:ext cx="8562272" cy="4084146"/>
            <a:chOff x="164205" y="1717584"/>
            <a:chExt cx="9397308" cy="4699091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81F6927-D0A3-4DDB-B1C1-FF4B6383240A}"/>
                </a:ext>
              </a:extLst>
            </p:cNvPr>
            <p:cNvSpPr/>
            <p:nvPr/>
          </p:nvSpPr>
          <p:spPr bwMode="auto">
            <a:xfrm>
              <a:off x="1158017" y="2109484"/>
              <a:ext cx="843043" cy="287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음성 </a:t>
              </a:r>
              <a:r>
                <a:rPr lang="en-US" altLang="ko-KR" sz="9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G/W</a:t>
              </a:r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FE54B09F-6345-4EE6-ACD4-B09B7EE2E28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79539" y="2397382"/>
              <a:ext cx="0" cy="40192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6EE6FDF-BE4A-45D7-B892-2CBCE31C7699}"/>
                </a:ext>
              </a:extLst>
            </p:cNvPr>
            <p:cNvSpPr/>
            <p:nvPr/>
          </p:nvSpPr>
          <p:spPr bwMode="auto">
            <a:xfrm>
              <a:off x="2545976" y="2109484"/>
              <a:ext cx="843043" cy="287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STT</a:t>
              </a: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B95D145E-1E7F-4061-A140-88593FF141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7498" y="2397382"/>
              <a:ext cx="0" cy="40192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A37C184E-4ED3-4678-8C1A-65E962736477}"/>
                </a:ext>
              </a:extLst>
            </p:cNvPr>
            <p:cNvSpPr/>
            <p:nvPr/>
          </p:nvSpPr>
          <p:spPr bwMode="auto">
            <a:xfrm>
              <a:off x="5321895" y="2109484"/>
              <a:ext cx="843043" cy="287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AI</a:t>
              </a:r>
              <a:r>
                <a:rPr lang="ko-KR" altLang="en-US" sz="9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엔진</a:t>
              </a:r>
              <a:endParaRPr lang="en-US" altLang="ko-KR" sz="900" b="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54FC2B2B-16A4-4CCE-BDF3-EE2B3DAD91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3417" y="2397382"/>
              <a:ext cx="0" cy="40192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58" name="Picture 12" descr="C:\Users\wslee\Desktop\29.png">
              <a:extLst>
                <a:ext uri="{FF2B5EF4-FFF2-40B4-BE49-F238E27FC236}">
                  <a16:creationId xmlns:a16="http://schemas.microsoft.com/office/drawing/2014/main" id="{CEAF2FC6-9235-4238-B4DB-B9BB8EAE8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420622" y="1717584"/>
              <a:ext cx="317833" cy="30682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Picture 12" descr="C:\Users\wslee\Desktop\29.png">
              <a:extLst>
                <a:ext uri="{FF2B5EF4-FFF2-40B4-BE49-F238E27FC236}">
                  <a16:creationId xmlns:a16="http://schemas.microsoft.com/office/drawing/2014/main" id="{DF38277E-4132-4E17-B41D-398CF3E92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808582" y="1717584"/>
              <a:ext cx="317833" cy="30682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Picture 12" descr="C:\Users\wslee\Desktop\29.png">
              <a:extLst>
                <a:ext uri="{FF2B5EF4-FFF2-40B4-BE49-F238E27FC236}">
                  <a16:creationId xmlns:a16="http://schemas.microsoft.com/office/drawing/2014/main" id="{4046D4E1-DEFE-4E7D-B691-7FDEDC144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584501" y="1717584"/>
              <a:ext cx="317833" cy="30682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1" name="Picture 12" descr="C:\Users\wslee\Desktop\29.png">
              <a:extLst>
                <a:ext uri="{FF2B5EF4-FFF2-40B4-BE49-F238E27FC236}">
                  <a16:creationId xmlns:a16="http://schemas.microsoft.com/office/drawing/2014/main" id="{83D36C93-9BDC-495B-8F43-20801104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72459" y="1717584"/>
              <a:ext cx="317833" cy="30682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BCF7C90-5F83-4DAB-943F-B491B8B512D1}"/>
                </a:ext>
              </a:extLst>
            </p:cNvPr>
            <p:cNvSpPr/>
            <p:nvPr/>
          </p:nvSpPr>
          <p:spPr bwMode="auto">
            <a:xfrm>
              <a:off x="6709854" y="2109484"/>
              <a:ext cx="843043" cy="287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Legacy</a:t>
              </a: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BF4ABBF1-1350-4918-892A-30DD19C85C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31376" y="2397382"/>
              <a:ext cx="0" cy="40192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31DC8581-79F4-4F99-8483-2A2073F7CD5A}"/>
                </a:ext>
              </a:extLst>
            </p:cNvPr>
            <p:cNvGrpSpPr/>
            <p:nvPr/>
          </p:nvGrpSpPr>
          <p:grpSpPr>
            <a:xfrm>
              <a:off x="7962815" y="1717584"/>
              <a:ext cx="1597955" cy="4699091"/>
              <a:chOff x="7955999" y="1373710"/>
              <a:chExt cx="1632302" cy="4966480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EF1F2F28-FF73-4F77-82CA-E43E8B6ED36C}"/>
                  </a:ext>
                </a:extLst>
              </p:cNvPr>
              <p:cNvSpPr/>
              <p:nvPr/>
            </p:nvSpPr>
            <p:spPr bwMode="auto">
              <a:xfrm>
                <a:off x="7955999" y="1453381"/>
                <a:ext cx="432127" cy="484796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 algn="ctr">
                <a:noFill/>
                <a:miter lim="800000"/>
                <a:headEnd type="none" w="sm" len="sm"/>
                <a:tailEnd type="none" w="sm" len="sm"/>
              </a:ln>
            </p:spPr>
            <p:txBody>
              <a:bodyPr vert="eaVert" lIns="36000" tIns="44653" rIns="36000" bIns="44653" rtlCol="0" anchor="ctr"/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b="0" kern="0" dirty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VPN/Firewall/Proxy</a:t>
                </a: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476CB41-2974-45C2-A6F1-7B58F44C55BA}"/>
                  </a:ext>
                </a:extLst>
              </p:cNvPr>
              <p:cNvSpPr/>
              <p:nvPr/>
            </p:nvSpPr>
            <p:spPr bwMode="auto">
              <a:xfrm>
                <a:off x="8727137" y="1787910"/>
                <a:ext cx="861164" cy="3042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900" b="0" kern="0" dirty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Cloud (AI/TTS)</a:t>
                </a:r>
              </a:p>
            </p:txBody>
          </p:sp>
          <p:pic>
            <p:nvPicPr>
              <p:cNvPr id="237" name="Picture 2" descr="클라우드란">
                <a:extLst>
                  <a:ext uri="{FF2B5EF4-FFF2-40B4-BE49-F238E27FC236}">
                    <a16:creationId xmlns:a16="http://schemas.microsoft.com/office/drawing/2014/main" id="{7FDC3030-282B-4820-8D22-4D6084F1D4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5993" y="1373710"/>
                <a:ext cx="623452" cy="399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19FC10BF-12FB-4847-B125-7F391C66FA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57719" y="2092190"/>
                <a:ext cx="0" cy="42480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FE91A7F5-F9BF-4B2E-A7D5-823B6682DFF8}"/>
                </a:ext>
              </a:extLst>
            </p:cNvPr>
            <p:cNvGrpSpPr/>
            <p:nvPr/>
          </p:nvGrpSpPr>
          <p:grpSpPr>
            <a:xfrm>
              <a:off x="5739316" y="3669430"/>
              <a:ext cx="3401833" cy="348958"/>
              <a:chOff x="5684707" y="3436620"/>
              <a:chExt cx="3474954" cy="368814"/>
            </a:xfrm>
          </p:grpSpPr>
          <p:sp>
            <p:nvSpPr>
              <p:cNvPr id="233" name="자유형: 도형 144">
                <a:extLst>
                  <a:ext uri="{FF2B5EF4-FFF2-40B4-BE49-F238E27FC236}">
                    <a16:creationId xmlns:a16="http://schemas.microsoft.com/office/drawing/2014/main" id="{AEA90506-9F4F-49DB-B98F-A58ED04FF8E1}"/>
                  </a:ext>
                </a:extLst>
              </p:cNvPr>
              <p:cNvSpPr/>
              <p:nvPr/>
            </p:nvSpPr>
            <p:spPr bwMode="auto">
              <a:xfrm flipH="1">
                <a:off x="5684707" y="3536932"/>
                <a:ext cx="3474954" cy="45719"/>
              </a:xfrm>
              <a:custGeom>
                <a:avLst/>
                <a:gdLst>
                  <a:gd name="connsiteX0" fmla="*/ 0 w 1685925"/>
                  <a:gd name="connsiteY0" fmla="*/ 0 h 0"/>
                  <a:gd name="connsiteX1" fmla="*/ 1685925 w 16859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5925">
                    <a:moveTo>
                      <a:pt x="0" y="0"/>
                    </a:moveTo>
                    <a:lnTo>
                      <a:pt x="1685925" y="0"/>
                    </a:lnTo>
                  </a:path>
                </a:pathLst>
              </a:custGeom>
              <a:ln>
                <a:solidFill>
                  <a:srgbClr val="C00000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618935F4-16A8-487D-8042-9165392001EA}"/>
                  </a:ext>
                </a:extLst>
              </p:cNvPr>
              <p:cNvSpPr txBox="1"/>
              <p:nvPr/>
            </p:nvSpPr>
            <p:spPr>
              <a:xfrm>
                <a:off x="7748708" y="3436620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b="0" spc="-5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인텐트</a:t>
                </a:r>
                <a:r>
                  <a:rPr lang="en-US" altLang="ko-KR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리턴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FEE64A3-1570-49F8-A885-29DA19069249}"/>
                </a:ext>
              </a:extLst>
            </p:cNvPr>
            <p:cNvGrpSpPr/>
            <p:nvPr/>
          </p:nvGrpSpPr>
          <p:grpSpPr>
            <a:xfrm>
              <a:off x="1576077" y="2938541"/>
              <a:ext cx="4275032" cy="348958"/>
              <a:chOff x="1431981" y="2664142"/>
              <a:chExt cx="4366922" cy="368814"/>
            </a:xfrm>
          </p:grpSpPr>
          <p:sp>
            <p:nvSpPr>
              <p:cNvPr id="231" name="자유형: 도형 142">
                <a:extLst>
                  <a:ext uri="{FF2B5EF4-FFF2-40B4-BE49-F238E27FC236}">
                    <a16:creationId xmlns:a16="http://schemas.microsoft.com/office/drawing/2014/main" id="{16EE011D-1138-4F08-887F-94D94BF432A8}"/>
                  </a:ext>
                </a:extLst>
              </p:cNvPr>
              <p:cNvSpPr/>
              <p:nvPr/>
            </p:nvSpPr>
            <p:spPr bwMode="auto">
              <a:xfrm>
                <a:off x="1431981" y="2912980"/>
                <a:ext cx="4254976" cy="77718"/>
              </a:xfrm>
              <a:custGeom>
                <a:avLst/>
                <a:gdLst>
                  <a:gd name="connsiteX0" fmla="*/ 0 w 1685925"/>
                  <a:gd name="connsiteY0" fmla="*/ 0 h 0"/>
                  <a:gd name="connsiteX1" fmla="*/ 1685925 w 16859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5925">
                    <a:moveTo>
                      <a:pt x="0" y="0"/>
                    </a:moveTo>
                    <a:lnTo>
                      <a:pt x="1685925" y="0"/>
                    </a:lnTo>
                  </a:path>
                </a:pathLst>
              </a:custGeom>
              <a:ln>
                <a:headEnd type="none" w="med" len="med"/>
                <a:tailEnd type="stealth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C0EC6FC0-F279-4266-AAE6-58419FE1007F}"/>
                  </a:ext>
                </a:extLst>
              </p:cNvPr>
              <p:cNvSpPr txBox="1"/>
              <p:nvPr/>
            </p:nvSpPr>
            <p:spPr>
              <a:xfrm>
                <a:off x="4953000" y="2664142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Text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전송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A1A2E545-588A-40B8-81EF-C0AA878182DD}"/>
                </a:ext>
              </a:extLst>
            </p:cNvPr>
            <p:cNvGrpSpPr/>
            <p:nvPr/>
          </p:nvGrpSpPr>
          <p:grpSpPr>
            <a:xfrm>
              <a:off x="5739052" y="4015312"/>
              <a:ext cx="1398738" cy="348958"/>
              <a:chOff x="5684437" y="3573016"/>
              <a:chExt cx="1428803" cy="368814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AFC7B6DA-116F-40F1-B228-B6CA6B493BB2}"/>
                  </a:ext>
                </a:extLst>
              </p:cNvPr>
              <p:cNvSpPr txBox="1"/>
              <p:nvPr/>
            </p:nvSpPr>
            <p:spPr>
              <a:xfrm>
                <a:off x="6267337" y="3573016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b="0" spc="-5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계정계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전문 호출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0" name="자유형: 도형 159">
                <a:extLst>
                  <a:ext uri="{FF2B5EF4-FFF2-40B4-BE49-F238E27FC236}">
                    <a16:creationId xmlns:a16="http://schemas.microsoft.com/office/drawing/2014/main" id="{278465D2-FEA9-45E5-B193-AD922D2C64DF}"/>
                  </a:ext>
                </a:extLst>
              </p:cNvPr>
              <p:cNvSpPr/>
              <p:nvPr/>
            </p:nvSpPr>
            <p:spPr bwMode="auto">
              <a:xfrm>
                <a:off x="5684437" y="3830870"/>
                <a:ext cx="1420306" cy="0"/>
              </a:xfrm>
              <a:custGeom>
                <a:avLst/>
                <a:gdLst>
                  <a:gd name="connsiteX0" fmla="*/ 0 w 1685925"/>
                  <a:gd name="connsiteY0" fmla="*/ 0 h 0"/>
                  <a:gd name="connsiteX1" fmla="*/ 1685925 w 16859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5925">
                    <a:moveTo>
                      <a:pt x="0" y="0"/>
                    </a:moveTo>
                    <a:lnTo>
                      <a:pt x="1685925" y="0"/>
                    </a:lnTo>
                  </a:path>
                </a:pathLst>
              </a:custGeom>
              <a:ln>
                <a:headEnd type="none" w="med" len="med"/>
                <a:tailEnd type="stealth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CB89C89-0090-45F3-97A7-CA1714E57537}"/>
                </a:ext>
              </a:extLst>
            </p:cNvPr>
            <p:cNvGrpSpPr/>
            <p:nvPr/>
          </p:nvGrpSpPr>
          <p:grpSpPr>
            <a:xfrm>
              <a:off x="5739052" y="4219706"/>
              <a:ext cx="1398738" cy="348958"/>
              <a:chOff x="5684437" y="3789040"/>
              <a:chExt cx="1428803" cy="368814"/>
            </a:xfrm>
          </p:grpSpPr>
          <p:sp>
            <p:nvSpPr>
              <p:cNvPr id="227" name="자유형: 도형 161">
                <a:extLst>
                  <a:ext uri="{FF2B5EF4-FFF2-40B4-BE49-F238E27FC236}">
                    <a16:creationId xmlns:a16="http://schemas.microsoft.com/office/drawing/2014/main" id="{F1FFF2A3-6B55-4936-9F7D-199250713937}"/>
                  </a:ext>
                </a:extLst>
              </p:cNvPr>
              <p:cNvSpPr/>
              <p:nvPr/>
            </p:nvSpPr>
            <p:spPr bwMode="auto">
              <a:xfrm flipH="1">
                <a:off x="5684437" y="3894688"/>
                <a:ext cx="1420306" cy="0"/>
              </a:xfrm>
              <a:custGeom>
                <a:avLst/>
                <a:gdLst>
                  <a:gd name="connsiteX0" fmla="*/ 0 w 1685925"/>
                  <a:gd name="connsiteY0" fmla="*/ 0 h 0"/>
                  <a:gd name="connsiteX1" fmla="*/ 1685925 w 16859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5925">
                    <a:moveTo>
                      <a:pt x="0" y="0"/>
                    </a:moveTo>
                    <a:lnTo>
                      <a:pt x="1685925" y="0"/>
                    </a:lnTo>
                  </a:path>
                </a:pathLst>
              </a:custGeom>
              <a:ln>
                <a:headEnd type="none" w="med" len="med"/>
                <a:tailEnd type="stealth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780BEBAA-FC2C-43B5-A3B9-3AFE17A9564D}"/>
                  </a:ext>
                </a:extLst>
              </p:cNvPr>
              <p:cNvSpPr txBox="1"/>
              <p:nvPr/>
            </p:nvSpPr>
            <p:spPr>
              <a:xfrm>
                <a:off x="6267337" y="3789040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b="0" spc="-5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계정계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전문 응답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17B6BFC-3661-4721-9B47-24136EC89192}"/>
                </a:ext>
              </a:extLst>
            </p:cNvPr>
            <p:cNvGrpSpPr/>
            <p:nvPr/>
          </p:nvGrpSpPr>
          <p:grpSpPr>
            <a:xfrm>
              <a:off x="1582041" y="4778083"/>
              <a:ext cx="4158613" cy="348958"/>
              <a:chOff x="1438073" y="4487202"/>
              <a:chExt cx="4248000" cy="368814"/>
            </a:xfrm>
          </p:grpSpPr>
          <p:sp>
            <p:nvSpPr>
              <p:cNvPr id="225" name="자유형: 도형 163">
                <a:extLst>
                  <a:ext uri="{FF2B5EF4-FFF2-40B4-BE49-F238E27FC236}">
                    <a16:creationId xmlns:a16="http://schemas.microsoft.com/office/drawing/2014/main" id="{0D019F54-176E-44F9-B879-D521F39B0256}"/>
                  </a:ext>
                </a:extLst>
              </p:cNvPr>
              <p:cNvSpPr/>
              <p:nvPr/>
            </p:nvSpPr>
            <p:spPr bwMode="auto">
              <a:xfrm flipH="1">
                <a:off x="1438073" y="4740592"/>
                <a:ext cx="4248000" cy="45719"/>
              </a:xfrm>
              <a:custGeom>
                <a:avLst/>
                <a:gdLst>
                  <a:gd name="connsiteX0" fmla="*/ 0 w 1685925"/>
                  <a:gd name="connsiteY0" fmla="*/ 0 h 0"/>
                  <a:gd name="connsiteX1" fmla="*/ 1685925 w 16859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5925">
                    <a:moveTo>
                      <a:pt x="0" y="0"/>
                    </a:moveTo>
                    <a:lnTo>
                      <a:pt x="1685925" y="0"/>
                    </a:lnTo>
                  </a:path>
                </a:pathLst>
              </a:custGeom>
              <a:ln>
                <a:headEnd type="none" w="med" len="med"/>
                <a:tailEnd type="stealth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14CC3724-7903-4845-9FB4-0B3F175785E2}"/>
                  </a:ext>
                </a:extLst>
              </p:cNvPr>
              <p:cNvSpPr txBox="1"/>
              <p:nvPr/>
            </p:nvSpPr>
            <p:spPr>
              <a:xfrm>
                <a:off x="4189099" y="4487202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b="0" spc="-5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답변 </a:t>
                </a:r>
                <a:r>
                  <a:rPr lang="en-US" altLang="ko-KR" sz="700" b="0" spc="-5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Text or </a:t>
                </a:r>
                <a:r>
                  <a:rPr lang="en-US" altLang="ko-KR" sz="700" spc="-5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Cord</a:t>
                </a:r>
                <a:r>
                  <a:rPr lang="en-US" altLang="ko-KR" sz="700" b="0" spc="-5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전송</a:t>
                </a:r>
                <a:r>
                  <a:rPr lang="en-US" altLang="ko-KR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( 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개인정보 </a:t>
                </a:r>
                <a:r>
                  <a:rPr lang="ko-KR" altLang="en-US" sz="700" b="0" spc="-5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구분자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포함</a:t>
                </a:r>
                <a:r>
                  <a:rPr lang="en-US" altLang="ko-KR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) </a:t>
                </a: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87EF0AA-9145-42E8-B4C4-712EE2196393}"/>
                </a:ext>
              </a:extLst>
            </p:cNvPr>
            <p:cNvGrpSpPr/>
            <p:nvPr/>
          </p:nvGrpSpPr>
          <p:grpSpPr>
            <a:xfrm>
              <a:off x="5739316" y="3418863"/>
              <a:ext cx="3821455" cy="451811"/>
              <a:chOff x="5684707" y="3171796"/>
              <a:chExt cx="3903595" cy="477520"/>
            </a:xfrm>
          </p:grpSpPr>
          <p:sp>
            <p:nvSpPr>
              <p:cNvPr id="222" name="자유형: 도형 143">
                <a:extLst>
                  <a:ext uri="{FF2B5EF4-FFF2-40B4-BE49-F238E27FC236}">
                    <a16:creationId xmlns:a16="http://schemas.microsoft.com/office/drawing/2014/main" id="{D1097E01-4273-4FDF-83F6-B14760F65137}"/>
                  </a:ext>
                </a:extLst>
              </p:cNvPr>
              <p:cNvSpPr/>
              <p:nvPr/>
            </p:nvSpPr>
            <p:spPr bwMode="auto">
              <a:xfrm>
                <a:off x="5684707" y="3466733"/>
                <a:ext cx="3474954" cy="45719"/>
              </a:xfrm>
              <a:custGeom>
                <a:avLst/>
                <a:gdLst>
                  <a:gd name="connsiteX0" fmla="*/ 0 w 1685925"/>
                  <a:gd name="connsiteY0" fmla="*/ 0 h 0"/>
                  <a:gd name="connsiteX1" fmla="*/ 1685925 w 16859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5925">
                    <a:moveTo>
                      <a:pt x="0" y="0"/>
                    </a:moveTo>
                    <a:lnTo>
                      <a:pt x="1685925" y="0"/>
                    </a:lnTo>
                  </a:path>
                </a:pathLst>
              </a:custGeom>
              <a:ln>
                <a:solidFill>
                  <a:srgbClr val="C00000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A8795A4F-A07E-45C8-9BF5-1F58FB92758B}"/>
                  </a:ext>
                </a:extLst>
              </p:cNvPr>
              <p:cNvSpPr txBox="1"/>
              <p:nvPr/>
            </p:nvSpPr>
            <p:spPr>
              <a:xfrm>
                <a:off x="7761312" y="3171796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Text(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개인정보 제거</a:t>
                </a:r>
                <a:r>
                  <a:rPr lang="en-US" altLang="ko-KR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전달</a:t>
                </a:r>
                <a:r>
                  <a:rPr lang="en-US" altLang="ko-KR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/ </a:t>
                </a:r>
                <a:r>
                  <a:rPr lang="ko-KR" altLang="en-US" sz="700" b="0" spc="-5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인텐트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분석</a:t>
                </a:r>
                <a:r>
                  <a:rPr lang="en-US" altLang="ko-KR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(NLU) 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요청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32B93E47-425A-4B1E-AFC8-9EB70292B115}"/>
                  </a:ext>
                </a:extLst>
              </p:cNvPr>
              <p:cNvSpPr/>
              <p:nvPr/>
            </p:nvSpPr>
            <p:spPr bwMode="auto">
              <a:xfrm>
                <a:off x="9192138" y="3345036"/>
                <a:ext cx="396164" cy="3042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900" b="0" kern="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NLU</a:t>
                </a:r>
                <a:endParaRPr lang="en-US" altLang="ko-KR" sz="9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267C96C2-8F7F-4984-AEE5-05EC0D60C110}"/>
                </a:ext>
              </a:extLst>
            </p:cNvPr>
            <p:cNvGrpSpPr/>
            <p:nvPr/>
          </p:nvGrpSpPr>
          <p:grpSpPr>
            <a:xfrm>
              <a:off x="5301187" y="4457352"/>
              <a:ext cx="1480587" cy="348958"/>
              <a:chOff x="5237160" y="4269377"/>
              <a:chExt cx="1512411" cy="36881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EF2E7896-5BF2-462B-94E0-37B2ED4EF25C}"/>
                  </a:ext>
                </a:extLst>
              </p:cNvPr>
              <p:cNvSpPr txBox="1"/>
              <p:nvPr/>
            </p:nvSpPr>
            <p:spPr>
              <a:xfrm>
                <a:off x="5903668" y="4269377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b="0" spc="-5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계정계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정보 조합</a:t>
                </a:r>
                <a:r>
                  <a:rPr lang="en-US" altLang="ko-KR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/</a:t>
                </a:r>
              </a:p>
              <a:p>
                <a:pPr marL="0" marR="0" lvl="0" indent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답변 완성</a:t>
                </a:r>
                <a:r>
                  <a:rPr kumimoji="0" lang="en-US" altLang="ko-KR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kumimoji="0" lang="ko-KR" altLang="en-US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개인정보</a:t>
                </a:r>
                <a:r>
                  <a:rPr kumimoji="0" lang="en-US" altLang="ko-KR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700" b="0" i="0" u="none" strike="noStrike" kern="1200" cap="none" spc="-5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구분자</a:t>
                </a:r>
                <a:r>
                  <a:rPr kumimoji="0" lang="ko-KR" altLang="en-US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 포함</a:t>
                </a:r>
                <a:r>
                  <a:rPr kumimoji="0" lang="en-US" altLang="ko-KR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0" name="왼쪽 대괄호 219">
                <a:extLst>
                  <a:ext uri="{FF2B5EF4-FFF2-40B4-BE49-F238E27FC236}">
                    <a16:creationId xmlns:a16="http://schemas.microsoft.com/office/drawing/2014/main" id="{CA769168-183B-4FEB-8216-463346727471}"/>
                  </a:ext>
                </a:extLst>
              </p:cNvPr>
              <p:cNvSpPr/>
              <p:nvPr/>
            </p:nvSpPr>
            <p:spPr bwMode="auto">
              <a:xfrm flipH="1">
                <a:off x="5693368" y="4279987"/>
                <a:ext cx="164580" cy="315129"/>
              </a:xfrm>
              <a:prstGeom prst="leftBracket">
                <a:avLst>
                  <a:gd name="adj" fmla="val 79079"/>
                </a:avLst>
              </a:prstGeom>
              <a:ln>
                <a:headEnd type="stealth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0F158FEC-4F3D-4784-8638-7C580573AA0B}"/>
                  </a:ext>
                </a:extLst>
              </p:cNvPr>
              <p:cNvSpPr/>
              <p:nvPr/>
            </p:nvSpPr>
            <p:spPr bwMode="auto">
              <a:xfrm>
                <a:off x="5237160" y="4270236"/>
                <a:ext cx="396164" cy="3042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900" b="0" kern="0" dirty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NLG</a:t>
                </a: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52F1121C-1231-4C8F-8249-3018733C2842}"/>
                </a:ext>
              </a:extLst>
            </p:cNvPr>
            <p:cNvGrpSpPr/>
            <p:nvPr/>
          </p:nvGrpSpPr>
          <p:grpSpPr>
            <a:xfrm>
              <a:off x="1573809" y="5121696"/>
              <a:ext cx="2556000" cy="166268"/>
              <a:chOff x="1429664" y="4971524"/>
              <a:chExt cx="7728055" cy="175729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5873A9A-A7DC-4B6D-9B59-A9DD219404FA}"/>
                  </a:ext>
                </a:extLst>
              </p:cNvPr>
              <p:cNvSpPr txBox="1"/>
              <p:nvPr/>
            </p:nvSpPr>
            <p:spPr>
              <a:xfrm>
                <a:off x="2555088" y="4971524"/>
                <a:ext cx="1972589" cy="1757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b="0" spc="-50" dirty="0">
                    <a:solidFill>
                      <a:schemeClr val="accent6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답변 </a:t>
                </a:r>
                <a:r>
                  <a:rPr lang="en-US" altLang="ko-KR" sz="700" b="0" spc="-50" dirty="0">
                    <a:solidFill>
                      <a:schemeClr val="accent6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Text </a:t>
                </a:r>
                <a:r>
                  <a:rPr lang="en-US" altLang="ko-KR" sz="700" spc="-50" smtClean="0">
                    <a:solidFill>
                      <a:schemeClr val="accent6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or KMS </a:t>
                </a:r>
                <a:r>
                  <a:rPr lang="ko-KR" altLang="en-US" sz="700" spc="-50" smtClean="0">
                    <a:solidFill>
                      <a:schemeClr val="accent6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검색 질의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AA5FC059-CF60-4E63-AC59-784C462AE7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29664" y="5144739"/>
                <a:ext cx="7728055" cy="1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8652137B-4374-48BA-8B57-614A62E36909}"/>
                </a:ext>
              </a:extLst>
            </p:cNvPr>
            <p:cNvGrpSpPr/>
            <p:nvPr/>
          </p:nvGrpSpPr>
          <p:grpSpPr>
            <a:xfrm>
              <a:off x="1579675" y="5343870"/>
              <a:ext cx="2554851" cy="172824"/>
              <a:chOff x="1435656" y="5206340"/>
              <a:chExt cx="7728055" cy="182658"/>
            </a:xfrm>
          </p:grpSpPr>
          <p:cxnSp>
            <p:nvCxnSpPr>
              <p:cNvPr id="215" name="직선 화살표 연결선 214">
                <a:extLst>
                  <a:ext uri="{FF2B5EF4-FFF2-40B4-BE49-F238E27FC236}">
                    <a16:creationId xmlns:a16="http://schemas.microsoft.com/office/drawing/2014/main" id="{72EFC48C-A882-4E52-B00B-97155E7256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35656" y="5206340"/>
                <a:ext cx="7728055" cy="1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C00000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5A1AF8D6-2DD4-4C1E-9A30-F20BFA7D6410}"/>
                  </a:ext>
                </a:extLst>
              </p:cNvPr>
              <p:cNvSpPr txBox="1"/>
              <p:nvPr/>
            </p:nvSpPr>
            <p:spPr>
              <a:xfrm>
                <a:off x="6473003" y="5209970"/>
                <a:ext cx="1656196" cy="1790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700" b="0" spc="-50" dirty="0" smtClean="0">
                    <a:solidFill>
                      <a:schemeClr val="accent6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KMS </a:t>
                </a:r>
                <a:r>
                  <a:rPr lang="ko-KR" altLang="en-US" sz="700" b="0" spc="-50" dirty="0" smtClean="0">
                    <a:solidFill>
                      <a:schemeClr val="accent6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결과와 </a:t>
                </a:r>
                <a:r>
                  <a:rPr lang="en-US" altLang="ko-KR" sz="700" b="0" spc="-50" dirty="0" smtClean="0">
                    <a:solidFill>
                      <a:schemeClr val="accent6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MRC </a:t>
                </a:r>
                <a:r>
                  <a:rPr lang="ko-KR" altLang="en-US" sz="700" b="0" spc="-50" dirty="0" smtClean="0">
                    <a:solidFill>
                      <a:schemeClr val="accent6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정답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3BDC6759-CAE4-47A2-AA9C-79BE497E9936}"/>
                </a:ext>
              </a:extLst>
            </p:cNvPr>
            <p:cNvGrpSpPr/>
            <p:nvPr/>
          </p:nvGrpSpPr>
          <p:grpSpPr>
            <a:xfrm>
              <a:off x="1576077" y="2832318"/>
              <a:ext cx="1392337" cy="348958"/>
              <a:chOff x="1431981" y="2551875"/>
              <a:chExt cx="1422265" cy="368814"/>
            </a:xfrm>
          </p:grpSpPr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BE6FF4F5-27B4-40C6-A2D7-A7FB57C52E34}"/>
                  </a:ext>
                </a:extLst>
              </p:cNvPr>
              <p:cNvSpPr txBox="1"/>
              <p:nvPr/>
            </p:nvSpPr>
            <p:spPr>
              <a:xfrm>
                <a:off x="1713497" y="2551875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Text </a:t>
                </a:r>
                <a:r>
                  <a:rPr kumimoji="0" lang="ko-KR" altLang="en-US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전송</a:t>
                </a:r>
              </a:p>
            </p:txBody>
          </p:sp>
          <p:sp>
            <p:nvSpPr>
              <p:cNvPr id="214" name="자유형: 도형 141">
                <a:extLst>
                  <a:ext uri="{FF2B5EF4-FFF2-40B4-BE49-F238E27FC236}">
                    <a16:creationId xmlns:a16="http://schemas.microsoft.com/office/drawing/2014/main" id="{D981593D-0FAC-49ED-A494-66AAAF85BB1F}"/>
                  </a:ext>
                </a:extLst>
              </p:cNvPr>
              <p:cNvSpPr/>
              <p:nvPr/>
            </p:nvSpPr>
            <p:spPr bwMode="auto">
              <a:xfrm flipH="1">
                <a:off x="1431981" y="2633235"/>
                <a:ext cx="1422265" cy="0"/>
              </a:xfrm>
              <a:custGeom>
                <a:avLst/>
                <a:gdLst>
                  <a:gd name="connsiteX0" fmla="*/ 0 w 1685925"/>
                  <a:gd name="connsiteY0" fmla="*/ 0 h 0"/>
                  <a:gd name="connsiteX1" fmla="*/ 1685925 w 16859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5925">
                    <a:moveTo>
                      <a:pt x="0" y="0"/>
                    </a:moveTo>
                    <a:lnTo>
                      <a:pt x="1685925" y="0"/>
                    </a:lnTo>
                  </a:path>
                </a:pathLst>
              </a:custGeom>
              <a:ln>
                <a:headEnd type="none" w="med" len="med"/>
                <a:tailEnd type="stealth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B7243E42-2357-4F51-9923-FA1865706ED0}"/>
                </a:ext>
              </a:extLst>
            </p:cNvPr>
            <p:cNvGrpSpPr/>
            <p:nvPr/>
          </p:nvGrpSpPr>
          <p:grpSpPr>
            <a:xfrm>
              <a:off x="1579263" y="2515013"/>
              <a:ext cx="1392337" cy="348958"/>
              <a:chOff x="1435236" y="2216515"/>
              <a:chExt cx="1422265" cy="368814"/>
            </a:xfrm>
          </p:grpSpPr>
          <p:sp>
            <p:nvSpPr>
              <p:cNvPr id="211" name="자유형: 도형 14">
                <a:extLst>
                  <a:ext uri="{FF2B5EF4-FFF2-40B4-BE49-F238E27FC236}">
                    <a16:creationId xmlns:a16="http://schemas.microsoft.com/office/drawing/2014/main" id="{D9D215CE-4CA0-429C-ADC1-D55C5B19DDB4}"/>
                  </a:ext>
                </a:extLst>
              </p:cNvPr>
              <p:cNvSpPr/>
              <p:nvPr/>
            </p:nvSpPr>
            <p:spPr bwMode="auto">
              <a:xfrm>
                <a:off x="1435236" y="2512867"/>
                <a:ext cx="1422265" cy="0"/>
              </a:xfrm>
              <a:custGeom>
                <a:avLst/>
                <a:gdLst>
                  <a:gd name="connsiteX0" fmla="*/ 0 w 1685925"/>
                  <a:gd name="connsiteY0" fmla="*/ 0 h 0"/>
                  <a:gd name="connsiteX1" fmla="*/ 1685925 w 16859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5925">
                    <a:moveTo>
                      <a:pt x="0" y="0"/>
                    </a:moveTo>
                    <a:lnTo>
                      <a:pt x="1685925" y="0"/>
                    </a:lnTo>
                  </a:path>
                </a:pathLst>
              </a:custGeom>
              <a:ln>
                <a:headEnd type="none" w="med" len="med"/>
                <a:tailEnd type="stealth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8031F455-9CD2-4552-85F3-5992F68231EB}"/>
                  </a:ext>
                </a:extLst>
              </p:cNvPr>
              <p:cNvSpPr txBox="1"/>
              <p:nvPr/>
            </p:nvSpPr>
            <p:spPr>
              <a:xfrm>
                <a:off x="1713497" y="2216515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RTP/ </a:t>
                </a:r>
                <a:r>
                  <a:rPr kumimoji="0" lang="ko-KR" altLang="en-US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음성 전송</a:t>
                </a:r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A08E14C6-A47D-477A-BAFB-AE022B6BC343}"/>
                </a:ext>
              </a:extLst>
            </p:cNvPr>
            <p:cNvGrpSpPr/>
            <p:nvPr/>
          </p:nvGrpSpPr>
          <p:grpSpPr>
            <a:xfrm>
              <a:off x="229496" y="2250928"/>
              <a:ext cx="1356799" cy="455749"/>
              <a:chOff x="56456" y="1937402"/>
              <a:chExt cx="1385963" cy="481682"/>
            </a:xfrm>
          </p:grpSpPr>
          <p:pic>
            <p:nvPicPr>
              <p:cNvPr id="207" name="Picture 68">
                <a:extLst>
                  <a:ext uri="{FF2B5EF4-FFF2-40B4-BE49-F238E27FC236}">
                    <a16:creationId xmlns:a16="http://schemas.microsoft.com/office/drawing/2014/main" id="{418AABEE-51F5-4577-9ACE-F4D7C27D508B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24" y="2143902"/>
                <a:ext cx="244244" cy="244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8" name="자유형: 도형 170">
                <a:extLst>
                  <a:ext uri="{FF2B5EF4-FFF2-40B4-BE49-F238E27FC236}">
                    <a16:creationId xmlns:a16="http://schemas.microsoft.com/office/drawing/2014/main" id="{2FEC7988-F91F-4F20-897E-00333C856E28}"/>
                  </a:ext>
                </a:extLst>
              </p:cNvPr>
              <p:cNvSpPr/>
              <p:nvPr/>
            </p:nvSpPr>
            <p:spPr bwMode="auto">
              <a:xfrm>
                <a:off x="541371" y="2260497"/>
                <a:ext cx="900000" cy="45719"/>
              </a:xfrm>
              <a:custGeom>
                <a:avLst/>
                <a:gdLst>
                  <a:gd name="connsiteX0" fmla="*/ 0 w 1685925"/>
                  <a:gd name="connsiteY0" fmla="*/ 0 h 0"/>
                  <a:gd name="connsiteX1" fmla="*/ 1685925 w 16859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5925">
                    <a:moveTo>
                      <a:pt x="0" y="0"/>
                    </a:moveTo>
                    <a:lnTo>
                      <a:pt x="1685925" y="0"/>
                    </a:lnTo>
                  </a:path>
                </a:pathLst>
              </a:custGeom>
              <a:ln>
                <a:solidFill>
                  <a:srgbClr val="C00000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49DC28C-6ADC-421C-AC1F-311D6C25AA5E}"/>
                  </a:ext>
                </a:extLst>
              </p:cNvPr>
              <p:cNvSpPr txBox="1"/>
              <p:nvPr/>
            </p:nvSpPr>
            <p:spPr>
              <a:xfrm>
                <a:off x="596516" y="2276872"/>
                <a:ext cx="845903" cy="1422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RTP/</a:t>
                </a: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음성 스트리밍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D5DD30C-B9C9-4509-AEF0-4CDF6BA923B5}"/>
                  </a:ext>
                </a:extLst>
              </p:cNvPr>
              <p:cNvSpPr txBox="1"/>
              <p:nvPr/>
            </p:nvSpPr>
            <p:spPr>
              <a:xfrm>
                <a:off x="56456" y="1937402"/>
                <a:ext cx="667017" cy="231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1200" cap="none" spc="-5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전화인입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C1B51937-FB83-4997-B57E-01B349CD24D5}"/>
                </a:ext>
              </a:extLst>
            </p:cNvPr>
            <p:cNvGrpSpPr/>
            <p:nvPr/>
          </p:nvGrpSpPr>
          <p:grpSpPr>
            <a:xfrm>
              <a:off x="4704553" y="3149807"/>
              <a:ext cx="1461793" cy="581055"/>
              <a:chOff x="4627702" y="2887430"/>
              <a:chExt cx="1493214" cy="614118"/>
            </a:xfrm>
          </p:grpSpPr>
          <p:sp>
            <p:nvSpPr>
              <p:cNvPr id="203" name="왼쪽 대괄호 202">
                <a:extLst>
                  <a:ext uri="{FF2B5EF4-FFF2-40B4-BE49-F238E27FC236}">
                    <a16:creationId xmlns:a16="http://schemas.microsoft.com/office/drawing/2014/main" id="{AFFD4E6A-C10A-4BAE-B6FD-C3EC22717AB5}"/>
                  </a:ext>
                </a:extLst>
              </p:cNvPr>
              <p:cNvSpPr/>
              <p:nvPr/>
            </p:nvSpPr>
            <p:spPr bwMode="auto">
              <a:xfrm>
                <a:off x="5526565" y="3021247"/>
                <a:ext cx="164580" cy="315129"/>
              </a:xfrm>
              <a:prstGeom prst="leftBracket">
                <a:avLst>
                  <a:gd name="adj" fmla="val 79079"/>
                </a:avLst>
              </a:prstGeom>
              <a:ln>
                <a:headEnd type="stealth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06E4C8D-FF14-4CAF-9C61-A9D7142F9223}"/>
                  </a:ext>
                </a:extLst>
              </p:cNvPr>
              <p:cNvSpPr txBox="1"/>
              <p:nvPr/>
            </p:nvSpPr>
            <p:spPr>
              <a:xfrm>
                <a:off x="4627702" y="3002817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b="0" spc="-50" dirty="0">
                    <a:solidFill>
                      <a:srgbClr val="C00000"/>
                    </a:solidFill>
                    <a:latin typeface="맑은 고딕" pitchFamily="50" charset="-127"/>
                    <a:ea typeface="맑은 고딕" pitchFamily="50" charset="-127"/>
                  </a:rPr>
                  <a:t>개인정보</a:t>
                </a:r>
                <a:r>
                  <a:rPr lang="en-US" altLang="ko-KR" sz="700" b="0" spc="-50" dirty="0">
                    <a:solidFill>
                      <a:srgbClr val="C00000"/>
                    </a:solidFill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700" b="0" spc="-50" dirty="0">
                    <a:solidFill>
                      <a:srgbClr val="C00000"/>
                    </a:solidFill>
                    <a:latin typeface="맑은 고딕" pitchFamily="50" charset="-127"/>
                    <a:ea typeface="맑은 고딕" pitchFamily="50" charset="-127"/>
                  </a:rPr>
                  <a:t>민감정보</a:t>
                </a:r>
                <a:r>
                  <a:rPr lang="en-US" altLang="ko-KR" sz="700" b="0" spc="-50" dirty="0">
                    <a:solidFill>
                      <a:srgbClr val="C00000"/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b="0" spc="-50" dirty="0">
                    <a:solidFill>
                      <a:srgbClr val="C00000"/>
                    </a:solidFill>
                    <a:latin typeface="맑은 고딕" pitchFamily="50" charset="-127"/>
                    <a:ea typeface="맑은 고딕" pitchFamily="50" charset="-127"/>
                  </a:rPr>
                  <a:t>필터</a:t>
                </a:r>
                <a:r>
                  <a:rPr lang="en-US" altLang="ko-KR" sz="700" b="0" spc="-50" dirty="0">
                    <a:solidFill>
                      <a:srgbClr val="C00000"/>
                    </a:solidFill>
                    <a:latin typeface="맑은 고딕" pitchFamily="50" charset="-127"/>
                    <a:ea typeface="맑은 고딕" pitchFamily="50" charset="-127"/>
                  </a:rPr>
                  <a:t>/ </a:t>
                </a:r>
                <a:r>
                  <a:rPr lang="ko-KR" altLang="en-US" sz="700" b="0" spc="-50" dirty="0">
                    <a:solidFill>
                      <a:srgbClr val="C00000"/>
                    </a:solidFill>
                    <a:latin typeface="맑은 고딕" pitchFamily="50" charset="-127"/>
                    <a:ea typeface="맑은 고딕" pitchFamily="50" charset="-127"/>
                  </a:rPr>
                  <a:t>구문 분리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61755150-9C22-4171-B9A3-A6C8A19E18A6}"/>
                  </a:ext>
                </a:extLst>
              </p:cNvPr>
              <p:cNvSpPr/>
              <p:nvPr/>
            </p:nvSpPr>
            <p:spPr bwMode="auto">
              <a:xfrm>
                <a:off x="5724752" y="2887430"/>
                <a:ext cx="396164" cy="3042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900" b="0" kern="0" dirty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NLP</a:t>
                </a: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A786DAEE-882D-45D2-B07F-BD732CE2CB77}"/>
                  </a:ext>
                </a:extLst>
              </p:cNvPr>
              <p:cNvSpPr txBox="1"/>
              <p:nvPr/>
            </p:nvSpPr>
            <p:spPr>
              <a:xfrm>
                <a:off x="4725195" y="3270413"/>
                <a:ext cx="845903" cy="2311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개체 추출</a:t>
                </a:r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A2489ACE-918A-4DD7-B1C2-951CC7E675BB}"/>
                </a:ext>
              </a:extLst>
            </p:cNvPr>
            <p:cNvGrpSpPr/>
            <p:nvPr/>
          </p:nvGrpSpPr>
          <p:grpSpPr>
            <a:xfrm>
              <a:off x="5123777" y="3874686"/>
              <a:ext cx="1601033" cy="287898"/>
              <a:chOff x="5071177" y="3653556"/>
              <a:chExt cx="1635446" cy="304280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0FEEAE5-1C9E-4D17-90B9-495EA33A6584}"/>
                  </a:ext>
                </a:extLst>
              </p:cNvPr>
              <p:cNvSpPr/>
              <p:nvPr/>
            </p:nvSpPr>
            <p:spPr bwMode="auto">
              <a:xfrm>
                <a:off x="5071177" y="3653556"/>
                <a:ext cx="563006" cy="3042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700" b="0" kern="0" dirty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대화모델</a:t>
                </a:r>
                <a:endParaRPr lang="en-US" altLang="ko-KR" sz="7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5" name="왼쪽 대괄호 194">
                <a:extLst>
                  <a:ext uri="{FF2B5EF4-FFF2-40B4-BE49-F238E27FC236}">
                    <a16:creationId xmlns:a16="http://schemas.microsoft.com/office/drawing/2014/main" id="{D3F7E061-598B-4D41-A5EB-5C1CE7C62990}"/>
                  </a:ext>
                </a:extLst>
              </p:cNvPr>
              <p:cNvSpPr/>
              <p:nvPr/>
            </p:nvSpPr>
            <p:spPr bwMode="auto">
              <a:xfrm flipH="1">
                <a:off x="5709084" y="3683124"/>
                <a:ext cx="142143" cy="234591"/>
              </a:xfrm>
              <a:prstGeom prst="leftBracket">
                <a:avLst>
                  <a:gd name="adj" fmla="val 79079"/>
                </a:avLst>
              </a:prstGeom>
              <a:ln>
                <a:headEnd type="stealth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529C92C-79E1-4A55-99D0-E32EA37DAFCD}"/>
                  </a:ext>
                </a:extLst>
              </p:cNvPr>
              <p:cNvSpPr txBox="1"/>
              <p:nvPr/>
            </p:nvSpPr>
            <p:spPr>
              <a:xfrm>
                <a:off x="5860720" y="3683192"/>
                <a:ext cx="845903" cy="2311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1200" cap="none" spc="-5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시나리오 분기</a:t>
                </a:r>
              </a:p>
            </p:txBody>
          </p:sp>
        </p:grp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0226ABB6-A991-4EC7-9B0C-11C8DCC3E0C9}"/>
                </a:ext>
              </a:extLst>
            </p:cNvPr>
            <p:cNvGrpSpPr/>
            <p:nvPr/>
          </p:nvGrpSpPr>
          <p:grpSpPr>
            <a:xfrm>
              <a:off x="457853" y="2817306"/>
              <a:ext cx="1128442" cy="3467962"/>
              <a:chOff x="289721" y="2536010"/>
              <a:chExt cx="1152697" cy="3665298"/>
            </a:xfrm>
          </p:grpSpPr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CBD8CE15-E9DC-4F11-A434-7C87C632FDF6}"/>
                  </a:ext>
                </a:extLst>
              </p:cNvPr>
              <p:cNvSpPr txBox="1"/>
              <p:nvPr/>
            </p:nvSpPr>
            <p:spPr>
              <a:xfrm>
                <a:off x="596515" y="5827937"/>
                <a:ext cx="845903" cy="368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1200" cap="none" spc="-50" normalizeH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상담 가이드</a:t>
                </a:r>
                <a:endParaRPr kumimoji="0" lang="ko-KR" altLang="en-US" sz="700" b="0" i="0" u="none" strike="noStrike" kern="1200" cap="none" spc="-5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B6A12D73-54DE-4F22-A40E-AC9C88AED9E6}"/>
                  </a:ext>
                </a:extLst>
              </p:cNvPr>
              <p:cNvSpPr txBox="1"/>
              <p:nvPr/>
            </p:nvSpPr>
            <p:spPr>
              <a:xfrm rot="5400000">
                <a:off x="126351" y="2699380"/>
                <a:ext cx="550384" cy="2236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b="0" spc="-5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음성 답변</a:t>
                </a:r>
                <a:endParaRPr lang="en-US" altLang="ko-KR" sz="700" b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93" name="직선 화살표 연결선 64">
                <a:extLst>
                  <a:ext uri="{FF2B5EF4-FFF2-40B4-BE49-F238E27FC236}">
                    <a16:creationId xmlns:a16="http://schemas.microsoft.com/office/drawing/2014/main" id="{701927CB-7C64-4371-B74F-9707F38EC9C8}"/>
                  </a:ext>
                </a:extLst>
              </p:cNvPr>
              <p:cNvCxnSpPr>
                <a:endCxn id="187" idx="2"/>
              </p:cNvCxnSpPr>
              <p:nvPr/>
            </p:nvCxnSpPr>
            <p:spPr bwMode="auto">
              <a:xfrm rot="16200000" flipV="1">
                <a:off x="-219028" y="4553700"/>
                <a:ext cx="2286981" cy="1008236"/>
              </a:xfrm>
              <a:prstGeom prst="bentConnector3">
                <a:avLst>
                  <a:gd name="adj1" fmla="val 18072"/>
                </a:avLst>
              </a:prstGeom>
              <a:solidFill>
                <a:schemeClr val="accent1"/>
              </a:solidFill>
              <a:ln w="63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E9A6E4A-31A4-4B1E-B49F-3811959B6339}"/>
                </a:ext>
              </a:extLst>
            </p:cNvPr>
            <p:cNvSpPr/>
            <p:nvPr/>
          </p:nvSpPr>
          <p:spPr bwMode="auto">
            <a:xfrm>
              <a:off x="5868919" y="4143411"/>
              <a:ext cx="374560" cy="287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6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중계</a:t>
              </a:r>
              <a:endParaRPr lang="en-US" altLang="ko-KR" sz="600" b="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6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서버</a:t>
              </a:r>
              <a:endParaRPr lang="en-US" altLang="ko-KR" sz="600" b="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6011A54-2B12-4340-A72E-6F611D2A500B}"/>
                </a:ext>
              </a:extLst>
            </p:cNvPr>
            <p:cNvGrpSpPr/>
            <p:nvPr/>
          </p:nvGrpSpPr>
          <p:grpSpPr>
            <a:xfrm>
              <a:off x="8718470" y="1717584"/>
              <a:ext cx="843043" cy="4699091"/>
              <a:chOff x="8727137" y="1373710"/>
              <a:chExt cx="861164" cy="4966480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0984AA86-A329-47CC-B52C-8A5A05359C2D}"/>
                  </a:ext>
                </a:extLst>
              </p:cNvPr>
              <p:cNvSpPr/>
              <p:nvPr/>
            </p:nvSpPr>
            <p:spPr bwMode="auto">
              <a:xfrm>
                <a:off x="8727137" y="1787910"/>
                <a:ext cx="861164" cy="3042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 algn="ctr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36000" tIns="44653" rIns="36000" bIns="44653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900" kern="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Google</a:t>
                </a:r>
              </a:p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900" b="0" kern="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Dialogflow</a:t>
                </a:r>
                <a:endParaRPr lang="en-US" altLang="ko-KR" sz="900" b="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9" name="직선 연결선 188">
                <a:extLst>
                  <a:ext uri="{FF2B5EF4-FFF2-40B4-BE49-F238E27FC236}">
                    <a16:creationId xmlns:a16="http://schemas.microsoft.com/office/drawing/2014/main" id="{B8A60B8A-CAFF-44DC-AB4D-773A616D3C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57719" y="2092190"/>
                <a:ext cx="0" cy="42480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diamond" w="med" len="med"/>
                <a:tailEnd type="diamond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90" name="Picture 12" descr="C:\Users\wslee\Desktop\29.png">
                <a:extLst>
                  <a:ext uri="{FF2B5EF4-FFF2-40B4-BE49-F238E27FC236}">
                    <a16:creationId xmlns:a16="http://schemas.microsoft.com/office/drawing/2014/main" id="{7DE1BB6A-5E28-48A3-A9AA-059D6562C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9029804" y="1373710"/>
                <a:ext cx="324665" cy="32428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8DDA5B1-A5A0-4BED-84B5-7B8402758767}"/>
                </a:ext>
              </a:extLst>
            </p:cNvPr>
            <p:cNvSpPr/>
            <p:nvPr/>
          </p:nvSpPr>
          <p:spPr bwMode="auto">
            <a:xfrm>
              <a:off x="5321200" y="2109622"/>
              <a:ext cx="843043" cy="2878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Advisor/TA</a:t>
              </a:r>
              <a:endParaRPr lang="en-US" altLang="ko-KR" sz="900" b="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6EE6FDF-BE4A-45D7-B892-2CBCE31C7699}"/>
                </a:ext>
              </a:extLst>
            </p:cNvPr>
            <p:cNvSpPr/>
            <p:nvPr/>
          </p:nvSpPr>
          <p:spPr bwMode="auto">
            <a:xfrm>
              <a:off x="3910018" y="2109484"/>
              <a:ext cx="843043" cy="287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KMS</a:t>
              </a:r>
              <a:endParaRPr lang="en-US" altLang="ko-KR" sz="900" b="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B95D145E-1E7F-4061-A140-88593FF141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1540" y="2397382"/>
              <a:ext cx="0" cy="40192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85" name="Picture 12" descr="C:\Users\wslee\Desktop\29.png">
              <a:extLst>
                <a:ext uri="{FF2B5EF4-FFF2-40B4-BE49-F238E27FC236}">
                  <a16:creationId xmlns:a16="http://schemas.microsoft.com/office/drawing/2014/main" id="{DF38277E-4132-4E17-B41D-398CF3E92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172624" y="1717584"/>
              <a:ext cx="317833" cy="30682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BF7B45A2-A20D-4754-BEC1-E74B5BC98C24}"/>
                </a:ext>
              </a:extLst>
            </p:cNvPr>
            <p:cNvSpPr/>
            <p:nvPr/>
          </p:nvSpPr>
          <p:spPr bwMode="auto">
            <a:xfrm>
              <a:off x="4134251" y="5180305"/>
              <a:ext cx="387828" cy="287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MRC</a:t>
              </a:r>
              <a:endParaRPr lang="en-US" altLang="ko-KR" sz="900" b="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81F6927-D0A3-4DDB-B1C1-FF4B6383240A}"/>
                </a:ext>
              </a:extLst>
            </p:cNvPr>
            <p:cNvSpPr/>
            <p:nvPr/>
          </p:nvSpPr>
          <p:spPr bwMode="auto">
            <a:xfrm>
              <a:off x="164205" y="3458521"/>
              <a:ext cx="843043" cy="662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lIns="36000" tIns="44653" rIns="36000" bIns="44653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상담</a:t>
              </a:r>
              <a:endParaRPr lang="en-US" altLang="ko-KR" sz="900" kern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kern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어드바이저</a:t>
              </a:r>
              <a:endParaRPr lang="en-US" altLang="ko-KR" sz="900" b="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69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04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44852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고객사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맞춤형 상담 </a:t>
              </a:r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어드바이저와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대시보드 시스템 구축</a:t>
              </a:r>
              <a:endParaRPr lang="ko-KR" altLang="en-US" sz="16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043141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관리자를 위한 실시간 감청 및 모니터링 제공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03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51" name="직선 연결선 150"/>
          <p:cNvCxnSpPr/>
          <p:nvPr/>
        </p:nvCxnSpPr>
        <p:spPr>
          <a:xfrm>
            <a:off x="5320502" y="2672427"/>
            <a:ext cx="3396" cy="3600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각 삼각형 151"/>
          <p:cNvSpPr/>
          <p:nvPr/>
        </p:nvSpPr>
        <p:spPr>
          <a:xfrm rot="10800000">
            <a:off x="5229861" y="2581467"/>
            <a:ext cx="94037" cy="97240"/>
          </a:xfrm>
          <a:prstGeom prst="rtTriangle">
            <a:avLst/>
          </a:prstGeom>
          <a:solidFill>
            <a:srgbClr val="28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" rIns="36000" bIns="7200"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한쪽 모서리가 잘린 사각형 152"/>
          <p:cNvSpPr/>
          <p:nvPr/>
        </p:nvSpPr>
        <p:spPr>
          <a:xfrm>
            <a:off x="5229860" y="2297810"/>
            <a:ext cx="4141391" cy="297218"/>
          </a:xfrm>
          <a:prstGeom prst="snip1Rect">
            <a:avLst>
              <a:gd name="adj" fmla="val 3136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cxnSp>
        <p:nvCxnSpPr>
          <p:cNvPr id="154" name="직선 연결선 153"/>
          <p:cNvCxnSpPr/>
          <p:nvPr/>
        </p:nvCxnSpPr>
        <p:spPr>
          <a:xfrm>
            <a:off x="548843" y="2666184"/>
            <a:ext cx="3396" cy="3600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각 삼각형 154"/>
          <p:cNvSpPr/>
          <p:nvPr/>
        </p:nvSpPr>
        <p:spPr>
          <a:xfrm rot="10800000">
            <a:off x="458202" y="2575224"/>
            <a:ext cx="94037" cy="97240"/>
          </a:xfrm>
          <a:prstGeom prst="rtTriangle">
            <a:avLst/>
          </a:prstGeom>
          <a:solidFill>
            <a:srgbClr val="28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" rIns="36000" bIns="7200"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한쪽 모서리가 잘린 사각형 155"/>
          <p:cNvSpPr/>
          <p:nvPr/>
        </p:nvSpPr>
        <p:spPr>
          <a:xfrm>
            <a:off x="458201" y="2291566"/>
            <a:ext cx="4637396" cy="297218"/>
          </a:xfrm>
          <a:prstGeom prst="snip1Rect">
            <a:avLst>
              <a:gd name="adj" fmla="val 3136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479538" y="2346476"/>
            <a:ext cx="14939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멀티 모니터링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70557" y="2334897"/>
            <a:ext cx="134011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실시간 감청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03758F69-E606-4587-93B3-F8681B75A7C2}"/>
              </a:ext>
            </a:extLst>
          </p:cNvPr>
          <p:cNvGrpSpPr/>
          <p:nvPr/>
        </p:nvGrpSpPr>
        <p:grpSpPr>
          <a:xfrm>
            <a:off x="861995" y="2717721"/>
            <a:ext cx="3960197" cy="2967368"/>
            <a:chOff x="1014349" y="2260377"/>
            <a:chExt cx="3374568" cy="2551156"/>
          </a:xfrm>
        </p:grpSpPr>
        <p:pic>
          <p:nvPicPr>
            <p:cNvPr id="173" name="그림 65">
              <a:extLst>
                <a:ext uri="{FF2B5EF4-FFF2-40B4-BE49-F238E27FC236}">
                  <a16:creationId xmlns:a16="http://schemas.microsoft.com/office/drawing/2014/main" id="{0CE90BD6-EE24-4AFB-A9E3-846161662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349" y="2260377"/>
              <a:ext cx="3374568" cy="2517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4" name="그림 78">
              <a:extLst>
                <a:ext uri="{FF2B5EF4-FFF2-40B4-BE49-F238E27FC236}">
                  <a16:creationId xmlns:a16="http://schemas.microsoft.com/office/drawing/2014/main" id="{A8119C98-D6A1-4881-8344-726A2BE4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2685" y="2326683"/>
              <a:ext cx="2032757" cy="2275089"/>
            </a:xfrm>
            <a:prstGeom prst="rect">
              <a:avLst/>
            </a:prstGeom>
          </p:spPr>
        </p:pic>
        <p:sp>
          <p:nvSpPr>
            <p:cNvPr id="175" name="직사각형 2">
              <a:extLst>
                <a:ext uri="{FF2B5EF4-FFF2-40B4-BE49-F238E27FC236}">
                  <a16:creationId xmlns:a16="http://schemas.microsoft.com/office/drawing/2014/main" id="{30EE441C-08D5-4B45-8A23-FCE20187E244}"/>
                </a:ext>
              </a:extLst>
            </p:cNvPr>
            <p:cNvSpPr/>
            <p:nvPr/>
          </p:nvSpPr>
          <p:spPr>
            <a:xfrm>
              <a:off x="2860062" y="4443407"/>
              <a:ext cx="622394" cy="15836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6" name="Graphic 9">
              <a:extLst>
                <a:ext uri="{FF2B5EF4-FFF2-40B4-BE49-F238E27FC236}">
                  <a16:creationId xmlns:a16="http://schemas.microsoft.com/office/drawing/2014/main" id="{AA6246AB-9716-4ADF-9947-E5E4E23B7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101" y="4471374"/>
              <a:ext cx="340159" cy="340159"/>
            </a:xfrm>
            <a:prstGeom prst="rect">
              <a:avLst/>
            </a:prstGeom>
          </p:spPr>
        </p:pic>
      </p:grpSp>
      <p:sp>
        <p:nvSpPr>
          <p:cNvPr id="177" name="object 42">
            <a:extLst>
              <a:ext uri="{FF2B5EF4-FFF2-40B4-BE49-F238E27FC236}">
                <a16:creationId xmlns:a16="http://schemas.microsoft.com/office/drawing/2014/main" id="{48CCE20E-1890-40A3-812C-4B74867C34E2}"/>
              </a:ext>
            </a:extLst>
          </p:cNvPr>
          <p:cNvSpPr txBox="1"/>
          <p:nvPr/>
        </p:nvSpPr>
        <p:spPr>
          <a:xfrm>
            <a:off x="874355" y="5775419"/>
            <a:ext cx="3960197" cy="37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622" indent="-139303" defTabSz="84748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94" spc="-12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돋움체 Medium"/>
              </a:rPr>
              <a:t>관리자</a:t>
            </a:r>
            <a:r>
              <a:rPr lang="en-US" altLang="ko-KR" sz="894" spc="-12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돋움체 Medium"/>
              </a:rPr>
              <a:t> </a:t>
            </a:r>
            <a:r>
              <a:rPr lang="ko-KR" altLang="en-US" sz="894" spc="-12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돋움체 Medium"/>
              </a:rPr>
              <a:t>별 실시간 감청가능</a:t>
            </a:r>
            <a:endParaRPr lang="en-US" altLang="ko-KR" sz="894" spc="-12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돋움체 Medium"/>
            </a:endParaRPr>
          </a:p>
          <a:p>
            <a:pPr marL="149622" indent="-139303" defTabSz="84748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94" spc="-4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관리자가 실시간 청취가 가능하여 빠르고 쉽게 상담 코칭에 활용</a:t>
            </a:r>
            <a:endParaRPr sz="894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돋움체 Medium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F23BD12-18DA-4F7F-AA09-AA7D2A46A674}"/>
              </a:ext>
            </a:extLst>
          </p:cNvPr>
          <p:cNvGrpSpPr/>
          <p:nvPr/>
        </p:nvGrpSpPr>
        <p:grpSpPr>
          <a:xfrm>
            <a:off x="5489252" y="2761375"/>
            <a:ext cx="3796150" cy="2885107"/>
            <a:chOff x="5183524" y="2435120"/>
            <a:chExt cx="3476510" cy="2353812"/>
          </a:xfrm>
        </p:grpSpPr>
        <p:pic>
          <p:nvPicPr>
            <p:cNvPr id="179" name="그림 39">
              <a:extLst>
                <a:ext uri="{FF2B5EF4-FFF2-40B4-BE49-F238E27FC236}">
                  <a16:creationId xmlns:a16="http://schemas.microsoft.com/office/drawing/2014/main" id="{8108C40A-74B4-4243-AF22-459EBF0E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3524" y="2435120"/>
              <a:ext cx="3476510" cy="23538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0" name="직사각형 2">
              <a:extLst>
                <a:ext uri="{FF2B5EF4-FFF2-40B4-BE49-F238E27FC236}">
                  <a16:creationId xmlns:a16="http://schemas.microsoft.com/office/drawing/2014/main" id="{7649BB43-837E-4892-8BC3-7759F7ED1E3E}"/>
                </a:ext>
              </a:extLst>
            </p:cNvPr>
            <p:cNvSpPr/>
            <p:nvPr/>
          </p:nvSpPr>
          <p:spPr>
            <a:xfrm>
              <a:off x="5908333" y="2568311"/>
              <a:ext cx="2751700" cy="208177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81" name="Graphic 76">
              <a:extLst>
                <a:ext uri="{FF2B5EF4-FFF2-40B4-BE49-F238E27FC236}">
                  <a16:creationId xmlns:a16="http://schemas.microsoft.com/office/drawing/2014/main" id="{617BD6DA-D816-4946-9993-9C3E71DA5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2478" y="3220966"/>
              <a:ext cx="340159" cy="340159"/>
            </a:xfrm>
            <a:prstGeom prst="rect">
              <a:avLst/>
            </a:prstGeom>
          </p:spPr>
        </p:pic>
      </p:grpSp>
      <p:sp>
        <p:nvSpPr>
          <p:cNvPr id="182" name="object 42">
            <a:extLst>
              <a:ext uri="{FF2B5EF4-FFF2-40B4-BE49-F238E27FC236}">
                <a16:creationId xmlns:a16="http://schemas.microsoft.com/office/drawing/2014/main" id="{00B0B5EF-6D97-41D6-9AAE-810D3EE54940}"/>
              </a:ext>
            </a:extLst>
          </p:cNvPr>
          <p:cNvSpPr txBox="1"/>
          <p:nvPr/>
        </p:nvSpPr>
        <p:spPr>
          <a:xfrm>
            <a:off x="5469765" y="5809736"/>
            <a:ext cx="4427460" cy="368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622" indent="-139303" defTabSz="84748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94" spc="-12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돋움체 Medium"/>
              </a:rPr>
              <a:t>관리자가 모니터링 화면을 통해 </a:t>
            </a:r>
            <a:r>
              <a:rPr lang="ko-KR" altLang="en-US" sz="894" spc="-12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돋움체 Medium"/>
              </a:rPr>
              <a:t>여러 상담사의 대화 내용을 한 화면에서 표시</a:t>
            </a:r>
            <a:endParaRPr lang="en-US" altLang="ko-KR" sz="894" spc="-4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149622" indent="-139303" defTabSz="84748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94" spc="-4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관리자가 모니터링 중 여러 상담 내용을 파악하여 긴급 상담 코칭에 활용</a:t>
            </a:r>
            <a:endParaRPr sz="894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746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04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44852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고객사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맞춤형 상담 </a:t>
              </a:r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어드바이저와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대시보드 시스템 구축</a:t>
              </a:r>
              <a:endParaRPr lang="ko-KR" altLang="en-US" sz="16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3415037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실시간 상담 </a:t>
            </a: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어드바이저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UI/UX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기획 및 데모 시연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04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3" y="2522976"/>
            <a:ext cx="5708800" cy="32112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061137" y="2019295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-3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-3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983759" y="2205618"/>
            <a:ext cx="8398367" cy="4242315"/>
            <a:chOff x="1005506" y="1958188"/>
            <a:chExt cx="8448830" cy="3719043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6535741" y="1958888"/>
              <a:ext cx="0" cy="3718343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dash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6676619" y="2164203"/>
              <a:ext cx="2777717" cy="23123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92075" marR="0" lvl="0" indent="-92075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1920x1080 </a:t>
              </a:r>
              <a:r>
                <a:rPr kumimoji="0" lang="ko-KR" altLang="en-US" sz="900" b="0" i="0" u="none" strike="noStrike" kern="0" cap="none" spc="0" normalizeH="0" baseline="0" noProof="0" dirty="0" err="1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와이드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모니터 사용</a:t>
              </a:r>
              <a:endParaRPr kumimoji="0" lang="en-US" altLang="ko-KR" sz="900" b="0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marR="0" lvl="0" indent="-92075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 영역을  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단으로 구성하여 각 단에 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대화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’, ‘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스크립트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’, ’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 결과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’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정보를  명확하게 배치</a:t>
              </a:r>
              <a:endParaRPr kumimoji="0" lang="en-US" altLang="ko-KR" sz="900" b="0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marR="0" lvl="0" indent="-92075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각 단의 폭 사이즈 조절 및 정보 노출 순서 조정이 가능</a:t>
              </a:r>
              <a:endParaRPr kumimoji="0" lang="en-US" altLang="ko-KR" sz="900" b="0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marR="0" lvl="0" indent="-92075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err="1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사용자별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폰트 크기 조절 가능</a:t>
              </a:r>
              <a:endParaRPr kumimoji="0" lang="en-US" altLang="ko-KR" sz="900" b="0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marR="0" lvl="0" indent="-92075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err="1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모달팝업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900" b="0" i="0" u="none" strike="noStrike" kern="0" cap="none" spc="0" normalizeH="0" baseline="0" noProof="0" dirty="0" err="1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레이어팝업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등을 이용해 페이지 이동 없이 현 페이지 내에서 모든 정보를 효율적으로 노출</a:t>
              </a:r>
              <a:endParaRPr kumimoji="0" lang="en-US" altLang="ko-KR" sz="900" b="0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marR="0" lvl="0" indent="-92075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 및 관련 정보에서 키워드를 도출하여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얻고자 하는 정보를 키워드 클릭만으로 손쉽게 정보 검색 가능</a:t>
              </a:r>
              <a:endParaRPr kumimoji="0" lang="en-US" altLang="ko-KR" sz="900" b="0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marR="0" lvl="0" indent="-92075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편의를 위해 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책갈피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‘, ‘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메모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’,  ‘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상담내용 저장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’, ‘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대화내용 다시 듣기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’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등의 기능을 제공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05506" y="5121238"/>
              <a:ext cx="766324" cy="22664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대화</a:t>
              </a:r>
              <a:endParaRPr kumimoji="0" lang="ko-KR" altLang="en-US" sz="900" b="1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041101" y="5121238"/>
              <a:ext cx="624412" cy="22664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스크립트</a:t>
              </a:r>
              <a:endParaRPr kumimoji="0" lang="ko-KR" altLang="en-US" sz="900" b="1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84795" y="5109073"/>
              <a:ext cx="656665" cy="22664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 결과</a:t>
              </a:r>
              <a:endParaRPr kumimoji="0" lang="ko-KR" altLang="en-US" sz="900" b="1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50760" y="1958188"/>
              <a:ext cx="405094" cy="22664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A50A1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헤더</a:t>
              </a:r>
              <a:endParaRPr kumimoji="0" lang="ko-KR" altLang="en-US" sz="900" b="1" i="0" u="none" strike="noStrike" kern="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422593" y="2507140"/>
            <a:ext cx="5708800" cy="29753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22593" y="2839876"/>
            <a:ext cx="1878647" cy="291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337669" y="2839876"/>
            <a:ext cx="1878647" cy="291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52745" y="2839876"/>
            <a:ext cx="1878647" cy="291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45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388"/>
            <a:ext cx="3250800" cy="387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356"/>
            <a:ext cx="3250800" cy="15170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364"/>
            <a:ext cx="3250800" cy="4024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812"/>
            <a:ext cx="3250800" cy="8152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7060"/>
            <a:ext cx="3250800" cy="40764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09"/>
          <a:stretch/>
        </p:blipFill>
        <p:spPr>
          <a:xfrm>
            <a:off x="0" y="4968508"/>
            <a:ext cx="3250800" cy="69061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62"/>
            <a:ext cx="3250800" cy="9184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90" y="1449976"/>
            <a:ext cx="3096000" cy="8424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90" y="2292461"/>
            <a:ext cx="3096000" cy="7184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90" y="3010898"/>
            <a:ext cx="3096000" cy="13179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90" y="1736725"/>
            <a:ext cx="3099600" cy="148008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90" y="3216537"/>
            <a:ext cx="3099600" cy="100817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90" y="4224986"/>
            <a:ext cx="3099600" cy="100817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5738944"/>
            <a:ext cx="656471" cy="180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9" y="5738944"/>
            <a:ext cx="460588" cy="180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15" y="5738944"/>
            <a:ext cx="338823" cy="180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16" y="5738944"/>
            <a:ext cx="338823" cy="18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17" y="5738944"/>
            <a:ext cx="862943" cy="1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5960170"/>
            <a:ext cx="391765" cy="1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4" y="5960170"/>
            <a:ext cx="333529" cy="1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2" y="5960170"/>
            <a:ext cx="333529" cy="1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89" y="5960170"/>
            <a:ext cx="333529" cy="1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90" y="1736725"/>
            <a:ext cx="3099600" cy="148008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90" y="4224986"/>
            <a:ext cx="3099600" cy="1008174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2346909" y="3924826"/>
            <a:ext cx="2693121" cy="1155072"/>
            <a:chOff x="2392032" y="3816669"/>
            <a:chExt cx="2693121" cy="1155072"/>
          </a:xfrm>
        </p:grpSpPr>
        <p:grpSp>
          <p:nvGrpSpPr>
            <p:cNvPr id="49" name="그룹 48"/>
            <p:cNvGrpSpPr/>
            <p:nvPr/>
          </p:nvGrpSpPr>
          <p:grpSpPr>
            <a:xfrm>
              <a:off x="2392032" y="3816669"/>
              <a:ext cx="2693121" cy="1155072"/>
              <a:chOff x="2392032" y="3816669"/>
              <a:chExt cx="2693121" cy="1155072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2392032" y="3816669"/>
                <a:ext cx="150220" cy="113856"/>
              </a:xfrm>
              <a:prstGeom prst="roundRect">
                <a:avLst/>
              </a:prstGeom>
              <a:solidFill>
                <a:srgbClr val="FF0000"/>
              </a:solidFill>
            </p:spPr>
            <p:txBody>
              <a:bodyPr wrap="square" lIns="0" tIns="18000" rIns="0" bIns="18000" rtlCol="0" anchor="ctr">
                <a:spAutoFit/>
              </a:bodyPr>
              <a:lstStyle/>
              <a:p>
                <a:pPr algn="ctr">
                  <a:lnSpc>
                    <a:spcPts val="500"/>
                  </a:lnSpc>
                </a:pPr>
                <a:r>
                  <a:rPr lang="en-US" altLang="ko-KR" sz="500" b="1" smtClean="0">
                    <a:solidFill>
                      <a:srgbClr val="FFFF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300</a:t>
                </a:r>
                <a:endParaRPr lang="ko-KR" altLang="en-US" sz="500" b="1" dirty="0" smtClean="0">
                  <a:solidFill>
                    <a:srgbClr val="FFFF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4933953" y="4856541"/>
                <a:ext cx="151200" cy="115200"/>
              </a:xfrm>
              <a:prstGeom prst="roundRect">
                <a:avLst/>
              </a:prstGeom>
              <a:solidFill>
                <a:srgbClr val="FF0000"/>
              </a:solidFill>
            </p:spPr>
            <p:txBody>
              <a:bodyPr wrap="square" lIns="0" tIns="18000" rIns="0" bIns="18000" rtlCol="0" anchor="ctr">
                <a:spAutoFit/>
              </a:bodyPr>
              <a:lstStyle/>
              <a:p>
                <a:pPr algn="ctr">
                  <a:lnSpc>
                    <a:spcPts val="500"/>
                  </a:lnSpc>
                </a:pPr>
                <a:r>
                  <a:rPr lang="en-US" altLang="ko-KR" sz="500" b="1" smtClean="0">
                    <a:solidFill>
                      <a:srgbClr val="FFFF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200</a:t>
                </a:r>
                <a:endParaRPr lang="ko-KR" altLang="en-US" sz="500" b="1" dirty="0" smtClean="0">
                  <a:solidFill>
                    <a:srgbClr val="FFFF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0" name="현 49"/>
            <p:cNvSpPr/>
            <p:nvPr/>
          </p:nvSpPr>
          <p:spPr>
            <a:xfrm rot="10065690">
              <a:off x="3497298" y="4874240"/>
              <a:ext cx="61200" cy="61200"/>
            </a:xfrm>
            <a:prstGeom prst="chord">
              <a:avLst>
                <a:gd name="adj1" fmla="val 5704706"/>
                <a:gd name="adj2" fmla="val 17163502"/>
              </a:avLst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073838" y="1219262"/>
            <a:ext cx="3403702" cy="429975"/>
            <a:chOff x="3071449" y="1246652"/>
            <a:chExt cx="3403702" cy="429975"/>
          </a:xfrm>
        </p:grpSpPr>
        <p:sp>
          <p:nvSpPr>
            <p:cNvPr id="54" name="TextBox 53"/>
            <p:cNvSpPr txBox="1"/>
            <p:nvPr/>
          </p:nvSpPr>
          <p:spPr>
            <a:xfrm>
              <a:off x="3071449" y="1246652"/>
              <a:ext cx="133617" cy="159462"/>
            </a:xfrm>
            <a:prstGeom prst="rect">
              <a:avLst/>
            </a:prstGeom>
            <a:solidFill>
              <a:srgbClr val="263238"/>
            </a:solidFill>
          </p:spPr>
          <p:txBody>
            <a:bodyPr wrap="none" lIns="36000" tIns="18000" rIns="36000" bIns="18000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8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341534" y="1517165"/>
              <a:ext cx="133617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8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90" y="3216537"/>
            <a:ext cx="3099600" cy="10081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5263"/>
            <a:ext cx="3250800" cy="407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43" y="3048006"/>
            <a:ext cx="2340000" cy="9714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1824"/>
            <a:ext cx="3250800" cy="9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899"/>
            <a:ext cx="3250800" cy="407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36" y="3771193"/>
            <a:ext cx="1368000" cy="126398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"/>
          <a:stretch/>
        </p:blipFill>
        <p:spPr>
          <a:xfrm>
            <a:off x="3396990" y="5233160"/>
            <a:ext cx="3099600" cy="86284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6" y="3918498"/>
            <a:ext cx="756000" cy="131250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3073838" y="1221929"/>
            <a:ext cx="3403702" cy="422911"/>
            <a:chOff x="3071449" y="1246652"/>
            <a:chExt cx="3403702" cy="422911"/>
          </a:xfrm>
        </p:grpSpPr>
        <p:sp>
          <p:nvSpPr>
            <p:cNvPr id="62" name="TextBox 61"/>
            <p:cNvSpPr txBox="1"/>
            <p:nvPr/>
          </p:nvSpPr>
          <p:spPr>
            <a:xfrm>
              <a:off x="3071449" y="1246652"/>
              <a:ext cx="133617" cy="159462"/>
            </a:xfrm>
            <a:prstGeom prst="rect">
              <a:avLst/>
            </a:prstGeom>
            <a:solidFill>
              <a:srgbClr val="263238"/>
            </a:solidFill>
          </p:spPr>
          <p:txBody>
            <a:bodyPr wrap="none" lIns="36000" tIns="18000" rIns="36000" bIns="18000" rtlCol="0">
              <a:spAutoFit/>
            </a:bodyPr>
            <a:lstStyle/>
            <a:p>
              <a:r>
                <a:rPr lang="en-US" altLang="ko-KR" sz="8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8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41534" y="1510101"/>
              <a:ext cx="133617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>
              <a:spAutoFit/>
            </a:bodyPr>
            <a:lstStyle/>
            <a:p>
              <a:r>
                <a:rPr lang="en-US" altLang="ko-KR" sz="8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8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89" y="3917523"/>
            <a:ext cx="431569" cy="133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3"/>
          <a:stretch/>
        </p:blipFill>
        <p:spPr>
          <a:xfrm>
            <a:off x="6651390" y="4334884"/>
            <a:ext cx="3096000" cy="13242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90" y="1447862"/>
            <a:ext cx="3096000" cy="13179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90" y="2765859"/>
            <a:ext cx="3096000" cy="185553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032"/>
            <a:ext cx="3250800" cy="5211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90" y="5230712"/>
            <a:ext cx="3096000" cy="8677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9842"/>
            <a:ext cx="3250800" cy="22704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700"/>
            <a:ext cx="3250800" cy="314760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0" y="642936"/>
            <a:ext cx="9906000" cy="5572125"/>
          </a:xfrm>
          <a:prstGeom prst="rect">
            <a:avLst/>
          </a:prstGeom>
          <a:solidFill>
            <a:srgbClr val="161E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00" y="1752604"/>
            <a:ext cx="4492800" cy="360000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44" y="4485422"/>
            <a:ext cx="608400" cy="45510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8034" y="58646"/>
            <a:ext cx="5745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 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  <a:r>
              <a:rPr lang="en-US" altLang="ko-KR" sz="1200" baseline="0" dirty="0" smtClean="0">
                <a:solidFill>
                  <a:srgbClr val="2583C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상담지원 시스템 개발</a:t>
            </a:r>
            <a:endParaRPr lang="ko-KR" altLang="en-US" sz="1200" baseline="0" dirty="0">
              <a:solidFill>
                <a:schemeClr val="accent1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>
          <a:xfrm>
            <a:off x="3896543" y="120952"/>
            <a:ext cx="2096893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200" kern="1200">
                <a:ln>
                  <a:solidFill>
                    <a:srgbClr val="28405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+mj-cs"/>
              </a:defRPr>
            </a:lvl1pPr>
          </a:lstStyle>
          <a:p>
            <a:pPr algn="ctr"/>
            <a:r>
              <a:rPr lang="ko-KR" altLang="en-US" smtClean="0"/>
              <a:t>데모 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86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6 0.02199 L -2.5641E-6 -0.5132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9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897E-6 4.81481E-6 L -4.35897E-6 -0.22848 " pathEditMode="relative" rAng="0" ptsTypes="AA">
                                      <p:cBhvr>
                                        <p:cTn id="1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35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897E-6 -0.03588 L -4.35897E-6 -0.22939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7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90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8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04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44852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고객사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맞춤형 상담 </a:t>
              </a:r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어드바이저와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대시보드 시스템 구축</a:t>
              </a:r>
              <a:endParaRPr lang="ko-KR" altLang="en-US" sz="16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2514471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대시보드 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–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이슈 알림 및 리스크 관리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05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그룹 3"/>
          <p:cNvGrpSpPr/>
          <p:nvPr/>
        </p:nvGrpSpPr>
        <p:grpSpPr>
          <a:xfrm>
            <a:off x="452500" y="2328458"/>
            <a:ext cx="9072500" cy="3846100"/>
            <a:chOff x="344487" y="1916832"/>
            <a:chExt cx="9298341" cy="446491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A67A98-2B3C-4F10-B26C-E3E4C4071967}"/>
                </a:ext>
              </a:extLst>
            </p:cNvPr>
            <p:cNvSpPr txBox="1"/>
            <p:nvPr/>
          </p:nvSpPr>
          <p:spPr bwMode="auto">
            <a:xfrm>
              <a:off x="7607417" y="2430811"/>
              <a:ext cx="2035411" cy="20842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85725" lvl="1" indent="-85725" eaLnBrk="0" fontAlgn="base" latinLnBrk="0" hangingPunct="0">
                <a:lnSpc>
                  <a:spcPct val="130000"/>
                </a:lnSpc>
                <a:spcAft>
                  <a:spcPts val="240"/>
                </a:spcAft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주요 리스크 유형 선 정의 후 유형별 점유율 분석 확인</a:t>
              </a:r>
            </a:p>
            <a:p>
              <a:pPr marL="85725" lvl="1" indent="-85725" eaLnBrk="0" fontAlgn="base" latinLnBrk="0" hangingPunct="0">
                <a:lnSpc>
                  <a:spcPct val="130000"/>
                </a:lnSpc>
                <a:spcAft>
                  <a:spcPts val="240"/>
                </a:spcAft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기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등록된 리스크 유형별 비중 분석</a:t>
              </a:r>
            </a:p>
            <a:p>
              <a:pPr marL="85725" lvl="1" indent="-85725" eaLnBrk="0" fontAlgn="base" latinLnBrk="0" hangingPunct="0">
                <a:lnSpc>
                  <a:spcPct val="130000"/>
                </a:lnSpc>
                <a:spcAft>
                  <a:spcPts val="240"/>
                </a:spcAft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리스크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원인 분석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(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패턴 기반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)</a:t>
              </a:r>
            </a:p>
            <a:p>
              <a:pPr marL="85725" lvl="1" indent="-85725" eaLnBrk="0" fontAlgn="base" latinLnBrk="0" hangingPunct="0">
                <a:lnSpc>
                  <a:spcPct val="130000"/>
                </a:lnSpc>
                <a:spcAft>
                  <a:spcPts val="240"/>
                </a:spcAft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10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다접촉</a:t>
              </a: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고객 관리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(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중복 콜 고객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/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민원 발생 가능성 판단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) </a:t>
              </a:r>
            </a:p>
            <a:p>
              <a:pPr marL="85725" lvl="1" indent="-85725" eaLnBrk="0" fontAlgn="base" latinLnBrk="0" hangingPunct="0">
                <a:lnSpc>
                  <a:spcPct val="130000"/>
                </a:lnSpc>
                <a:spcAft>
                  <a:spcPts val="240"/>
                </a:spcAft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리스크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키워드 확인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EE5832-83A3-467F-A0E5-2303647CFCDC}"/>
                </a:ext>
              </a:extLst>
            </p:cNvPr>
            <p:cNvSpPr txBox="1"/>
            <p:nvPr/>
          </p:nvSpPr>
          <p:spPr>
            <a:xfrm>
              <a:off x="7607417" y="1916832"/>
              <a:ext cx="1954094" cy="330696"/>
            </a:xfrm>
            <a:prstGeom prst="rect">
              <a:avLst/>
            </a:prstGeom>
            <a:solidFill>
              <a:srgbClr val="0069B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89319" tIns="44659" rIns="89319" bIns="44659" rtlCol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2pPr marL="0" lvl="1" algn="ctr" defTabSz="1042973">
                <a:defRPr sz="14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defRPr>
              </a:lvl2pPr>
            </a:lstStyle>
            <a:p>
              <a:pPr marL="0" marR="0" lvl="1" indent="0" algn="ctr" defTabSz="10429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  <a:sym typeface="Monotype Sorts"/>
                </a:rPr>
                <a:t>상세 내용</a:t>
              </a:r>
              <a:endParaRPr kumimoji="0" lang="en-US" altLang="ko-KR" sz="1200" b="1" i="0" u="none" strike="noStrike" kern="0" cap="none" spc="0" normalizeH="0" baseline="0" noProof="0" dirty="0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Monotype Sorts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44487" y="1916832"/>
              <a:ext cx="7115321" cy="4464918"/>
              <a:chOff x="560512" y="1916832"/>
              <a:chExt cx="6313503" cy="4464918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772CBEB-677C-476B-A401-DC9C2F321F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1" t="2392" r="1506" b="2456"/>
              <a:stretch/>
            </p:blipFill>
            <p:spPr>
              <a:xfrm>
                <a:off x="691487" y="2009703"/>
                <a:ext cx="6108271" cy="4231212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23FA1A-B4CE-4676-A490-BF9187A3D293}"/>
                  </a:ext>
                </a:extLst>
              </p:cNvPr>
              <p:cNvSpPr/>
              <p:nvPr/>
            </p:nvSpPr>
            <p:spPr bwMode="auto">
              <a:xfrm>
                <a:off x="560512" y="1916832"/>
                <a:ext cx="6313503" cy="4464918"/>
              </a:xfrm>
              <a:prstGeom prst="rect">
                <a:avLst/>
              </a:prstGeom>
              <a:noFill/>
              <a:ln w="3175" algn="ctr">
                <a:solidFill>
                  <a:sysClr val="window" lastClr="FFFFFF">
                    <a:lumMod val="85000"/>
                  </a:sysClr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38" name="Picture 5" descr="C:\Users\wsho\Desktop\Untitled-1.png">
                <a:extLst>
                  <a:ext uri="{FF2B5EF4-FFF2-40B4-BE49-F238E27FC236}">
                    <a16:creationId xmlns:a16="http://schemas.microsoft.com/office/drawing/2014/main" id="{5DA198D3-1987-4AAF-8F08-93E08F41F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60512" y="1916832"/>
                <a:ext cx="546320" cy="549735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8111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500" y="342816"/>
            <a:ext cx="7772400" cy="33855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수행전략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1178" y="985680"/>
            <a:ext cx="9183643" cy="579121"/>
            <a:chOff x="361178" y="1447164"/>
            <a:chExt cx="9183643" cy="5791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78" y="1447164"/>
              <a:ext cx="9183643" cy="57912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22592" y="1592128"/>
              <a:ext cx="4039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전략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9980" y="1725478"/>
              <a:ext cx="479298" cy="1154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98EC9"/>
                  </a:solidFill>
                  <a:latin typeface="KoPub돋움체 Bold" pitchFamily="18" charset="-127"/>
                  <a:ea typeface="KoPub돋움체 Bold" pitchFamily="18" charset="-127"/>
                </a:rPr>
                <a:t>STRATEGY</a:t>
              </a:r>
              <a:endParaRPr lang="ko-KR" altLang="en-US" sz="7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98EC9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67472" y="1592128"/>
              <a:ext cx="2244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1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FDB913"/>
                  </a:solidFill>
                  <a:latin typeface="Digital-Medium" pitchFamily="2" charset="0"/>
                  <a:ea typeface="KoPub돋움체 Bold" pitchFamily="18" charset="-127"/>
                </a:rPr>
                <a:t>04</a:t>
              </a:r>
              <a:endParaRPr lang="ko-KR" altLang="en-US" spc="-1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FDB913"/>
                </a:solidFill>
                <a:latin typeface="Digital-Medium" pitchFamily="2" charset="0"/>
                <a:ea typeface="KoPub돋움체 Bold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95716" y="1610416"/>
              <a:ext cx="44852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고객사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맞춤형 상담 </a:t>
              </a:r>
              <a:r>
                <a:rPr lang="ko-KR" altLang="en-US" sz="16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어드바이저와</a:t>
              </a:r>
              <a:r>
                <a:rPr lang="ko-KR" altLang="en-US" sz="16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 대시보드 시스템 구축</a:t>
              </a:r>
              <a:endParaRPr lang="ko-KR" altLang="en-US" sz="16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68798" y="1730629"/>
            <a:ext cx="9156202" cy="432000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06390" y="2049711"/>
            <a:ext cx="64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endParaRPr lang="ko-KR" altLang="en-US" sz="15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79051" y="1834422"/>
            <a:ext cx="2391039" cy="2154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>
              <a:spcAft>
                <a:spcPts val="100"/>
              </a:spcAft>
            </a:pP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대시보드 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– Biz </a:t>
            </a:r>
            <a:r>
              <a:rPr lang="ko-KR" altLang="en-US" sz="1400" spc="-3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인사이트</a:t>
            </a:r>
            <a:r>
              <a:rPr lang="en-US" altLang="ko-KR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1400" spc="-3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도출 지원</a:t>
            </a:r>
            <a:endParaRPr lang="ko-KR" altLang="en-US" sz="14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94731" y="1627391"/>
            <a:ext cx="1072142" cy="430887"/>
            <a:chOff x="5320743" y="1576642"/>
            <a:chExt cx="1072142" cy="430887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5330825" y="1962139"/>
              <a:ext cx="9328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20743" y="1723668"/>
              <a:ext cx="54822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284052"/>
                  </a:solidFill>
                  <a:latin typeface="KoPub돋움체 Bold" pitchFamily="18" charset="-127"/>
                  <a:ea typeface="KoPub돋움체 Bold" pitchFamily="18" charset="-127"/>
                </a:rPr>
                <a:t>Action</a:t>
              </a:r>
              <a:endParaRPr lang="ko-KR" altLang="en-US" sz="1500" dirty="0">
                <a:solidFill>
                  <a:srgbClr val="28405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5883084" y="1576642"/>
              <a:ext cx="509801" cy="430887"/>
              <a:chOff x="345122" y="4669860"/>
              <a:chExt cx="509801" cy="43088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45122" y="4669860"/>
                <a:ext cx="372538" cy="43088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217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Digital-Medium" pitchFamily="2" charset="0"/>
                    <a:ea typeface="KoPub돋움체 Medium" pitchFamily="18" charset="-127"/>
                  </a:rPr>
                  <a:t>05</a:t>
                </a:r>
                <a:endParaRPr kumimoji="1" lang="en-US" altLang="ko-KR" sz="28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Digital-Medium" pitchFamily="2" charset="0"/>
                  <a:ea typeface="KoPub돋움체 Medium" pitchFamily="18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585904" y="4843280"/>
                <a:ext cx="269019" cy="195965"/>
                <a:chOff x="5731500" y="1190228"/>
                <a:chExt cx="179793" cy="130969"/>
              </a:xfrm>
            </p:grpSpPr>
            <p:sp>
              <p:nvSpPr>
                <p:cNvPr id="86" name="직각 삼각형 85"/>
                <p:cNvSpPr/>
                <p:nvPr/>
              </p:nvSpPr>
              <p:spPr>
                <a:xfrm flipH="1">
                  <a:off x="5767968" y="1190228"/>
                  <a:ext cx="130969" cy="130969"/>
                </a:xfrm>
                <a:prstGeom prst="rtTriangle">
                  <a:avLst/>
                </a:prstGeom>
                <a:solidFill>
                  <a:srgbClr val="2484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100000">
                  <a:off x="5731500" y="1231807"/>
                  <a:ext cx="179793" cy="305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" name="그룹 4"/>
          <p:cNvGrpSpPr/>
          <p:nvPr/>
        </p:nvGrpSpPr>
        <p:grpSpPr>
          <a:xfrm>
            <a:off x="7144146" y="2248623"/>
            <a:ext cx="2249092" cy="4114471"/>
            <a:chOff x="7144146" y="2210915"/>
            <a:chExt cx="2249092" cy="427799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EB4FBCA-D10F-449E-A117-07FA65168537}"/>
                </a:ext>
              </a:extLst>
            </p:cNvPr>
            <p:cNvGrpSpPr/>
            <p:nvPr/>
          </p:nvGrpSpPr>
          <p:grpSpPr>
            <a:xfrm>
              <a:off x="7152771" y="2210915"/>
              <a:ext cx="2235274" cy="865277"/>
              <a:chOff x="6953250" y="2066925"/>
              <a:chExt cx="2743200" cy="1203632"/>
            </a:xfrm>
          </p:grpSpPr>
          <p:sp>
            <p:nvSpPr>
              <p:cNvPr id="40" name="Rectangle 10">
                <a:extLst>
                  <a:ext uri="{FF2B5EF4-FFF2-40B4-BE49-F238E27FC236}">
                    <a16:creationId xmlns:a16="http://schemas.microsoft.com/office/drawing/2014/main" id="{77C1C964-B8E4-4203-93B8-85EBEB6E6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0" y="2066925"/>
                <a:ext cx="361950" cy="31115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ko-KR" sz="1000" dirty="0">
                    <a:solidFill>
                      <a:prstClr val="white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1</a:t>
                </a:r>
              </a:p>
            </p:txBody>
          </p:sp>
          <p:sp>
            <p:nvSpPr>
              <p:cNvPr id="41" name="Rectangle 11">
                <a:extLst>
                  <a:ext uri="{FF2B5EF4-FFF2-40B4-BE49-F238E27FC236}">
                    <a16:creationId xmlns:a16="http://schemas.microsoft.com/office/drawing/2014/main" id="{8B3E4A07-10B0-4471-8EA2-06B31D1F0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2825" y="2066925"/>
                <a:ext cx="2333625" cy="3111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kumimoji="1" lang="ko-KR" altLang="en-US" sz="10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분석 조건</a:t>
                </a:r>
              </a:p>
            </p:txBody>
          </p:sp>
          <p:sp>
            <p:nvSpPr>
              <p:cNvPr id="42" name="Text Box 12">
                <a:extLst>
                  <a:ext uri="{FF2B5EF4-FFF2-40B4-BE49-F238E27FC236}">
                    <a16:creationId xmlns:a16="http://schemas.microsoft.com/office/drawing/2014/main" id="{426C1C68-520D-437F-8948-D6F43E9B97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3250" y="2371487"/>
                <a:ext cx="2737703" cy="899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80975" indent="-180975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채널 구분 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: 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전화 상담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, 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온라인 상담</a:t>
                </a:r>
                <a:endParaRPr lang="en-US" altLang="ko-KR" sz="80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조회 구분 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: 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일별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/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주별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/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월별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상담 유형 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: 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대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/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중 분류 제공</a:t>
                </a:r>
                <a:endParaRPr lang="en-US" altLang="ko-KR" sz="80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A575BE7-E744-4787-97D0-742813743DB9}"/>
                </a:ext>
              </a:extLst>
            </p:cNvPr>
            <p:cNvGrpSpPr/>
            <p:nvPr/>
          </p:nvGrpSpPr>
          <p:grpSpPr>
            <a:xfrm>
              <a:off x="7152773" y="3094139"/>
              <a:ext cx="2237593" cy="714480"/>
              <a:chOff x="6953250" y="2905299"/>
              <a:chExt cx="2746045" cy="894466"/>
            </a:xfrm>
          </p:grpSpPr>
          <p:sp>
            <p:nvSpPr>
              <p:cNvPr id="44" name="Rectangle 10">
                <a:extLst>
                  <a:ext uri="{FF2B5EF4-FFF2-40B4-BE49-F238E27FC236}">
                    <a16:creationId xmlns:a16="http://schemas.microsoft.com/office/drawing/2014/main" id="{4691FC0F-FC69-4788-B472-DBC4D9ECE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0" y="2905299"/>
                <a:ext cx="361950" cy="31115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ko-KR" sz="1000" dirty="0">
                    <a:solidFill>
                      <a:prstClr val="white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2</a:t>
                </a:r>
              </a:p>
            </p:txBody>
          </p:sp>
          <p:sp>
            <p:nvSpPr>
              <p:cNvPr id="45" name="Rectangle 11">
                <a:extLst>
                  <a:ext uri="{FF2B5EF4-FFF2-40B4-BE49-F238E27FC236}">
                    <a16:creationId xmlns:a16="http://schemas.microsoft.com/office/drawing/2014/main" id="{A3BF6BEA-A8FE-411B-BB2C-3C0D6E2F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2825" y="2905299"/>
                <a:ext cx="2333625" cy="3111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kumimoji="1" lang="ko-KR" altLang="en-US" sz="10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고객 행동 지표</a:t>
                </a:r>
              </a:p>
            </p:txBody>
          </p:sp>
          <p:sp>
            <p:nvSpPr>
              <p:cNvPr id="46" name="Text Box 12">
                <a:extLst>
                  <a:ext uri="{FF2B5EF4-FFF2-40B4-BE49-F238E27FC236}">
                    <a16:creationId xmlns:a16="http://schemas.microsoft.com/office/drawing/2014/main" id="{58D17795-F1D8-4178-8F14-758FE2F1DD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61593" y="3221801"/>
                <a:ext cx="2737702" cy="577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80975" indent="-180975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탭에 최근 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7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일 동안 가장 높은 빈도 변화를 보인 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3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개 키워드 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Line charts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로 제시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27B2529-683C-4DEB-A910-6BB8EFC4C1C1}"/>
                </a:ext>
              </a:extLst>
            </p:cNvPr>
            <p:cNvGrpSpPr/>
            <p:nvPr/>
          </p:nvGrpSpPr>
          <p:grpSpPr>
            <a:xfrm>
              <a:off x="7152771" y="3830928"/>
              <a:ext cx="2237593" cy="693628"/>
              <a:chOff x="6953250" y="4519613"/>
              <a:chExt cx="2743200" cy="940282"/>
            </a:xfrm>
          </p:grpSpPr>
          <p:sp>
            <p:nvSpPr>
              <p:cNvPr id="48" name="Rectangle 10">
                <a:extLst>
                  <a:ext uri="{FF2B5EF4-FFF2-40B4-BE49-F238E27FC236}">
                    <a16:creationId xmlns:a16="http://schemas.microsoft.com/office/drawing/2014/main" id="{43738DD9-8309-44F5-AC33-709EA9C67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0" y="4519613"/>
                <a:ext cx="361950" cy="31115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ko-KR" sz="1000" dirty="0">
                    <a:solidFill>
                      <a:prstClr val="white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3</a:t>
                </a:r>
              </a:p>
            </p:txBody>
          </p:sp>
          <p:sp>
            <p:nvSpPr>
              <p:cNvPr id="49" name="Rectangle 11">
                <a:extLst>
                  <a:ext uri="{FF2B5EF4-FFF2-40B4-BE49-F238E27FC236}">
                    <a16:creationId xmlns:a16="http://schemas.microsoft.com/office/drawing/2014/main" id="{3DCD0D0F-A032-483F-A1B5-F4FC6BBF3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2825" y="4519613"/>
                <a:ext cx="2333625" cy="3111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kumimoji="1" lang="ko-KR" altLang="en-US" sz="10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콜 처리 변화량</a:t>
                </a:r>
              </a:p>
            </p:txBody>
          </p:sp>
          <p:sp>
            <p:nvSpPr>
              <p:cNvPr id="50" name="Text Box 12">
                <a:extLst>
                  <a:ext uri="{FF2B5EF4-FFF2-40B4-BE49-F238E27FC236}">
                    <a16:creationId xmlns:a16="http://schemas.microsoft.com/office/drawing/2014/main" id="{A22ED465-0C9F-4BA9-90C8-90704293DA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3250" y="4834062"/>
                <a:ext cx="2743198" cy="625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80975" indent="-180975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선택한 키워드에 대한 콜 처리 변화량 다양한 차트로 제시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9BE02A1-DB2A-4FAB-A449-CCAA3B867291}"/>
                </a:ext>
              </a:extLst>
            </p:cNvPr>
            <p:cNvGrpSpPr/>
            <p:nvPr/>
          </p:nvGrpSpPr>
          <p:grpSpPr>
            <a:xfrm>
              <a:off x="7149894" y="4548078"/>
              <a:ext cx="2237593" cy="693628"/>
              <a:chOff x="6953250" y="4519613"/>
              <a:chExt cx="2743200" cy="940282"/>
            </a:xfrm>
          </p:grpSpPr>
          <p:sp>
            <p:nvSpPr>
              <p:cNvPr id="52" name="Rectangle 10">
                <a:extLst>
                  <a:ext uri="{FF2B5EF4-FFF2-40B4-BE49-F238E27FC236}">
                    <a16:creationId xmlns:a16="http://schemas.microsoft.com/office/drawing/2014/main" id="{5B3EF19D-867A-4727-8FCA-43E6E21E2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0" y="4519613"/>
                <a:ext cx="361950" cy="31115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ko-KR" sz="1000" dirty="0">
                    <a:solidFill>
                      <a:prstClr val="white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4</a:t>
                </a:r>
              </a:p>
            </p:txBody>
          </p:sp>
          <p:sp>
            <p:nvSpPr>
              <p:cNvPr id="53" name="Rectangle 11">
                <a:extLst>
                  <a:ext uri="{FF2B5EF4-FFF2-40B4-BE49-F238E27FC236}">
                    <a16:creationId xmlns:a16="http://schemas.microsoft.com/office/drawing/2014/main" id="{C7555747-BABC-4142-A43F-52911C170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2825" y="4519613"/>
                <a:ext cx="2333625" cy="3111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kumimoji="1" lang="ko-KR" altLang="en-US" sz="10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속성 기반 분석</a:t>
                </a:r>
              </a:p>
            </p:txBody>
          </p:sp>
          <p:sp>
            <p:nvSpPr>
              <p:cNvPr id="54" name="Text Box 12">
                <a:extLst>
                  <a:ext uri="{FF2B5EF4-FFF2-40B4-BE49-F238E27FC236}">
                    <a16:creationId xmlns:a16="http://schemas.microsoft.com/office/drawing/2014/main" id="{748D18AB-F6A5-484F-A9F5-059550D6DA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3250" y="4834062"/>
                <a:ext cx="2743198" cy="625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80975" indent="-180975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통화 내용 외에 고객등급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, </a:t>
                </a:r>
                <a:r>
                  <a:rPr lang="ko-KR" altLang="en-US" sz="800" dirty="0" err="1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스킬그룹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, 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상담사 레벨 등 속성기반 교차분석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A608CED-2DE4-4F8D-8FB0-DF97CC6DBA5E}"/>
                </a:ext>
              </a:extLst>
            </p:cNvPr>
            <p:cNvGrpSpPr/>
            <p:nvPr/>
          </p:nvGrpSpPr>
          <p:grpSpPr>
            <a:xfrm>
              <a:off x="7155645" y="5264013"/>
              <a:ext cx="2237593" cy="878294"/>
              <a:chOff x="6953250" y="4519613"/>
              <a:chExt cx="2743200" cy="1190615"/>
            </a:xfrm>
          </p:grpSpPr>
          <p:sp>
            <p:nvSpPr>
              <p:cNvPr id="56" name="Rectangle 10">
                <a:extLst>
                  <a:ext uri="{FF2B5EF4-FFF2-40B4-BE49-F238E27FC236}">
                    <a16:creationId xmlns:a16="http://schemas.microsoft.com/office/drawing/2014/main" id="{E19CC0A9-3178-4CA4-8A9C-EEDEEDF7F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0" y="4519613"/>
                <a:ext cx="361950" cy="31115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ko-KR" sz="1000" dirty="0">
                    <a:solidFill>
                      <a:prstClr val="white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5</a:t>
                </a:r>
              </a:p>
            </p:txBody>
          </p:sp>
          <p:sp>
            <p:nvSpPr>
              <p:cNvPr id="57" name="Rectangle 11">
                <a:extLst>
                  <a:ext uri="{FF2B5EF4-FFF2-40B4-BE49-F238E27FC236}">
                    <a16:creationId xmlns:a16="http://schemas.microsoft.com/office/drawing/2014/main" id="{867ECA2A-BC70-43DC-98A2-F06CFBAA0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2825" y="4519613"/>
                <a:ext cx="2333625" cy="3111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kumimoji="1" lang="ko-KR" altLang="en-US" sz="10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드릴다운 기능</a:t>
                </a:r>
              </a:p>
            </p:txBody>
          </p:sp>
          <p:sp>
            <p:nvSpPr>
              <p:cNvPr id="58" name="Text Box 12">
                <a:extLst>
                  <a:ext uri="{FF2B5EF4-FFF2-40B4-BE49-F238E27FC236}">
                    <a16:creationId xmlns:a16="http://schemas.microsoft.com/office/drawing/2014/main" id="{ACD92443-EFA5-407D-A0F8-52C60F30F0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3250" y="4834062"/>
                <a:ext cx="2743198" cy="876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80975" indent="-180975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해당 키워드에 대한 </a:t>
                </a:r>
                <a:r>
                  <a:rPr lang="ko-KR" altLang="en-US" sz="800" dirty="0" err="1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시점별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 수치와 드릴다운 기능을 통한 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"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절대적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/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상대적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" 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변화량 출력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5899771-031B-4ACD-8706-56BD73421A6C}"/>
                </a:ext>
              </a:extLst>
            </p:cNvPr>
            <p:cNvGrpSpPr/>
            <p:nvPr/>
          </p:nvGrpSpPr>
          <p:grpSpPr>
            <a:xfrm>
              <a:off x="7144146" y="5979944"/>
              <a:ext cx="2237593" cy="508962"/>
              <a:chOff x="6953250" y="4519613"/>
              <a:chExt cx="2743200" cy="689949"/>
            </a:xfrm>
          </p:grpSpPr>
          <p:sp>
            <p:nvSpPr>
              <p:cNvPr id="60" name="Rectangle 10">
                <a:extLst>
                  <a:ext uri="{FF2B5EF4-FFF2-40B4-BE49-F238E27FC236}">
                    <a16:creationId xmlns:a16="http://schemas.microsoft.com/office/drawing/2014/main" id="{727337D6-A26F-4E1E-AACD-A692FD5C2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0" y="4519613"/>
                <a:ext cx="361950" cy="31115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ko-KR" sz="1000" dirty="0">
                    <a:solidFill>
                      <a:prstClr val="white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6</a:t>
                </a:r>
              </a:p>
            </p:txBody>
          </p:sp>
          <p:sp>
            <p:nvSpPr>
              <p:cNvPr id="61" name="Rectangle 11">
                <a:extLst>
                  <a:ext uri="{FF2B5EF4-FFF2-40B4-BE49-F238E27FC236}">
                    <a16:creationId xmlns:a16="http://schemas.microsoft.com/office/drawing/2014/main" id="{3FF192C9-688B-4B6E-BF34-35F03E38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2825" y="4519613"/>
                <a:ext cx="2333625" cy="3111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kumimoji="1" lang="ko-KR" altLang="en-US" sz="10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키워드 추가</a:t>
                </a:r>
                <a:r>
                  <a:rPr kumimoji="1" lang="en-US" altLang="ko-KR" sz="10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/</a:t>
                </a:r>
                <a:r>
                  <a:rPr kumimoji="1" lang="ko-KR" altLang="en-US" sz="10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제거</a:t>
                </a:r>
              </a:p>
            </p:txBody>
          </p:sp>
          <p:sp>
            <p:nvSpPr>
              <p:cNvPr id="62" name="Text Box 12">
                <a:extLst>
                  <a:ext uri="{FF2B5EF4-FFF2-40B4-BE49-F238E27FC236}">
                    <a16:creationId xmlns:a16="http://schemas.microsoft.com/office/drawing/2014/main" id="{3FBB20F9-6D1C-4D1A-9ADA-382BD477E5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3250" y="4834062"/>
                <a:ext cx="2743198" cy="375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80975" indent="-180975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Wingdings" pitchFamily="2" charset="2"/>
                  <a:defRPr kumimoji="1" sz="14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트렌드 키워드 관리 및 추천</a:t>
                </a:r>
              </a:p>
            </p:txBody>
          </p:sp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278AEDEA-26F8-42D3-AA39-03C21F90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94" y="2210915"/>
            <a:ext cx="6583921" cy="41521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790378-FDE6-447C-8D55-BED35B9D48E0}"/>
              </a:ext>
            </a:extLst>
          </p:cNvPr>
          <p:cNvSpPr/>
          <p:nvPr/>
        </p:nvSpPr>
        <p:spPr>
          <a:xfrm>
            <a:off x="3700212" y="6103572"/>
            <a:ext cx="3459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*</a:t>
            </a:r>
            <a:r>
              <a:rPr kumimoji="1" lang="ko-KR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절대 변화량</a:t>
            </a:r>
            <a:r>
              <a:rPr kumimoji="1" lang="en-US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: </a:t>
            </a:r>
            <a:r>
              <a:rPr kumimoji="1" lang="ko-KR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현재 평균값과 사전 정의된 이전 기간의 평균값의 차이</a:t>
            </a:r>
          </a:p>
          <a:p>
            <a:r>
              <a:rPr kumimoji="1" lang="en-US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*</a:t>
            </a:r>
            <a:r>
              <a:rPr kumimoji="1" lang="ko-KR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상대 변화량</a:t>
            </a:r>
            <a:r>
              <a:rPr kumimoji="1" lang="en-US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: </a:t>
            </a:r>
            <a:r>
              <a:rPr kumimoji="1" lang="ko-KR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전 기간 동안의 평균값과 현재 평균값과의 관계</a:t>
            </a:r>
            <a:r>
              <a:rPr kumimoji="1" lang="en-US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 (</a:t>
            </a:r>
            <a:r>
              <a:rPr kumimoji="1" lang="ko-KR" altLang="en-US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비율</a:t>
            </a:r>
            <a:r>
              <a:rPr kumimoji="1" lang="en-US" altLang="ko-KR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)</a:t>
            </a:r>
            <a:r>
              <a:rPr kumimoji="1" lang="ko-KR" altLang="en-US" sz="800" kern="0" dirty="0">
                <a:ln>
                  <a:solidFill>
                    <a:srgbClr val="9CEBF6"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Medium" panose="00000600000000000000" pitchFamily="2" charset="-127"/>
                <a:ea typeface="나눔고딕" panose="020D0604000000000000"/>
              </a:rPr>
              <a:t> </a:t>
            </a:r>
            <a:endParaRPr kumimoji="1" lang="en-US" altLang="ko-KR" sz="800" kern="0" dirty="0">
              <a:ln>
                <a:solidFill>
                  <a:srgbClr val="9CEBF6">
                    <a:alpha val="0"/>
                  </a:srgbClr>
                </a:solidFill>
              </a:ln>
              <a:solidFill>
                <a:srgbClr val="C00000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51CB496-B985-45A5-A8B8-F05670B4F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696" y="2761871"/>
            <a:ext cx="3564110" cy="2313726"/>
          </a:xfrm>
          <a:prstGeom prst="rect">
            <a:avLst/>
          </a:prstGeom>
        </p:spPr>
      </p:pic>
      <p:pic>
        <p:nvPicPr>
          <p:cNvPr id="66" name="Picture 5" descr="C:\Users\wsho\Desktop\Untitled-1.png">
            <a:extLst>
              <a:ext uri="{FF2B5EF4-FFF2-40B4-BE49-F238E27FC236}">
                <a16:creationId xmlns:a16="http://schemas.microsoft.com/office/drawing/2014/main" id="{80322AC1-8869-4489-B01A-650C91220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4F81B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6606451" y="2056155"/>
            <a:ext cx="546320" cy="549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37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859" y="3666565"/>
            <a:ext cx="1810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사업수행조직</a:t>
            </a:r>
            <a:endParaRPr lang="en-US" altLang="ko-KR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추진일정</a:t>
            </a:r>
            <a:endParaRPr lang="en-US" altLang="ko-KR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사업관리 방안</a:t>
            </a:r>
            <a:endParaRPr lang="en-US" altLang="ko-KR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21296" y="2553446"/>
            <a:ext cx="1773936" cy="287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63736" y="2547350"/>
            <a:ext cx="1831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b="1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잘 관리할 수 있는가</a:t>
            </a:r>
            <a:r>
              <a:rPr lang="en-US" altLang="ko-KR" sz="1550" b="1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550" b="1" dirty="0">
              <a:solidFill>
                <a:srgbClr val="27415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13119" y="2326939"/>
            <a:ext cx="550433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13119" y="2581250"/>
            <a:ext cx="550433" cy="269645"/>
          </a:xfrm>
          <a:prstGeom prst="rect">
            <a:avLst/>
          </a:prstGeom>
          <a:solidFill>
            <a:srgbClr val="27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56780" y="2218837"/>
            <a:ext cx="753452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600" dirty="0">
                <a:blipFill>
                  <a:blip r:embed="rId2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Ⅲ</a:t>
            </a:r>
            <a:endParaRPr lang="ko-KR" altLang="en-US" sz="4600" dirty="0">
              <a:blipFill>
                <a:blip r:embed="rId2"/>
                <a:stretch>
                  <a:fillRect/>
                </a:stretch>
              </a:blip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55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사업수행조직</a:t>
            </a:r>
            <a:endParaRPr lang="ko-KR" altLang="en-US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976003" y="1214761"/>
            <a:ext cx="7953994" cy="307777"/>
            <a:chOff x="976003" y="1052736"/>
            <a:chExt cx="7953994" cy="307777"/>
          </a:xfrm>
        </p:grpSpPr>
        <p:sp>
          <p:nvSpPr>
            <p:cNvPr id="152" name="직사각형 151"/>
            <p:cNvSpPr/>
            <p:nvPr/>
          </p:nvSpPr>
          <p:spPr>
            <a:xfrm>
              <a:off x="1155165" y="1052736"/>
              <a:ext cx="7595670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10092">
                <a:defRPr/>
              </a:pPr>
              <a:r>
                <a:rPr lang="ko-KR" altLang="en-US" sz="20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484C6"/>
                  </a:solidFill>
                  <a:latin typeface="KoPub돋움체 Bold" pitchFamily="18" charset="-127"/>
                  <a:ea typeface="KoPub돋움체 Bold" pitchFamily="18" charset="-127"/>
                </a:rPr>
                <a:t>관련 분야 사업수행 경험자 투입 및 역량활용 극대화를 위한 사업수행체계 구성</a:t>
              </a:r>
            </a:p>
          </p:txBody>
        </p:sp>
        <p:sp>
          <p:nvSpPr>
            <p:cNvPr id="153" name="Freeform 34"/>
            <p:cNvSpPr>
              <a:spLocks noEditPoints="1"/>
            </p:cNvSpPr>
            <p:nvPr/>
          </p:nvSpPr>
          <p:spPr bwMode="auto">
            <a:xfrm rot="10800000">
              <a:off x="8750835" y="1094855"/>
              <a:ext cx="179162" cy="142944"/>
            </a:xfrm>
            <a:custGeom>
              <a:avLst/>
              <a:gdLst>
                <a:gd name="T0" fmla="*/ 43 w 141"/>
                <a:gd name="T1" fmla="*/ 0 h 124"/>
                <a:gd name="T2" fmla="*/ 11 w 141"/>
                <a:gd name="T3" fmla="*/ 26 h 124"/>
                <a:gd name="T4" fmla="*/ 0 w 141"/>
                <a:gd name="T5" fmla="*/ 81 h 124"/>
                <a:gd name="T6" fmla="*/ 0 w 141"/>
                <a:gd name="T7" fmla="*/ 124 h 124"/>
                <a:gd name="T8" fmla="*/ 59 w 141"/>
                <a:gd name="T9" fmla="*/ 124 h 124"/>
                <a:gd name="T10" fmla="*/ 59 w 141"/>
                <a:gd name="T11" fmla="*/ 66 h 124"/>
                <a:gd name="T12" fmla="*/ 28 w 141"/>
                <a:gd name="T13" fmla="*/ 66 h 124"/>
                <a:gd name="T14" fmla="*/ 36 w 141"/>
                <a:gd name="T15" fmla="*/ 35 h 124"/>
                <a:gd name="T16" fmla="*/ 59 w 141"/>
                <a:gd name="T17" fmla="*/ 20 h 124"/>
                <a:gd name="T18" fmla="*/ 43 w 141"/>
                <a:gd name="T19" fmla="*/ 0 h 124"/>
                <a:gd name="T20" fmla="*/ 125 w 141"/>
                <a:gd name="T21" fmla="*/ 0 h 124"/>
                <a:gd name="T22" fmla="*/ 94 w 141"/>
                <a:gd name="T23" fmla="*/ 26 h 124"/>
                <a:gd name="T24" fmla="*/ 83 w 141"/>
                <a:gd name="T25" fmla="*/ 81 h 124"/>
                <a:gd name="T26" fmla="*/ 83 w 141"/>
                <a:gd name="T27" fmla="*/ 124 h 124"/>
                <a:gd name="T28" fmla="*/ 141 w 141"/>
                <a:gd name="T29" fmla="*/ 124 h 124"/>
                <a:gd name="T30" fmla="*/ 141 w 141"/>
                <a:gd name="T31" fmla="*/ 66 h 124"/>
                <a:gd name="T32" fmla="*/ 111 w 141"/>
                <a:gd name="T33" fmla="*/ 66 h 124"/>
                <a:gd name="T34" fmla="*/ 119 w 141"/>
                <a:gd name="T35" fmla="*/ 36 h 124"/>
                <a:gd name="T36" fmla="*/ 141 w 141"/>
                <a:gd name="T37" fmla="*/ 20 h 124"/>
                <a:gd name="T38" fmla="*/ 125 w 141"/>
                <a:gd name="T3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124">
                  <a:moveTo>
                    <a:pt x="43" y="0"/>
                  </a:moveTo>
                  <a:cubicBezTo>
                    <a:pt x="33" y="3"/>
                    <a:pt x="20" y="12"/>
                    <a:pt x="11" y="26"/>
                  </a:cubicBezTo>
                  <a:cubicBezTo>
                    <a:pt x="2" y="40"/>
                    <a:pt x="0" y="58"/>
                    <a:pt x="0" y="8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58"/>
                    <a:pt x="28" y="44"/>
                    <a:pt x="36" y="35"/>
                  </a:cubicBezTo>
                  <a:cubicBezTo>
                    <a:pt x="43" y="28"/>
                    <a:pt x="52" y="22"/>
                    <a:pt x="59" y="2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125" y="0"/>
                  </a:moveTo>
                  <a:cubicBezTo>
                    <a:pt x="116" y="3"/>
                    <a:pt x="103" y="12"/>
                    <a:pt x="94" y="26"/>
                  </a:cubicBezTo>
                  <a:cubicBezTo>
                    <a:pt x="84" y="40"/>
                    <a:pt x="83" y="58"/>
                    <a:pt x="83" y="81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1" y="58"/>
                    <a:pt x="111" y="45"/>
                    <a:pt x="119" y="36"/>
                  </a:cubicBezTo>
                  <a:cubicBezTo>
                    <a:pt x="126" y="28"/>
                    <a:pt x="134" y="22"/>
                    <a:pt x="141" y="2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3F9CC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54" name="Freeform 34"/>
            <p:cNvSpPr>
              <a:spLocks noEditPoints="1"/>
            </p:cNvSpPr>
            <p:nvPr/>
          </p:nvSpPr>
          <p:spPr bwMode="auto">
            <a:xfrm>
              <a:off x="976003" y="1056254"/>
              <a:ext cx="179162" cy="142944"/>
            </a:xfrm>
            <a:custGeom>
              <a:avLst/>
              <a:gdLst>
                <a:gd name="T0" fmla="*/ 43 w 141"/>
                <a:gd name="T1" fmla="*/ 0 h 124"/>
                <a:gd name="T2" fmla="*/ 11 w 141"/>
                <a:gd name="T3" fmla="*/ 26 h 124"/>
                <a:gd name="T4" fmla="*/ 0 w 141"/>
                <a:gd name="T5" fmla="*/ 81 h 124"/>
                <a:gd name="T6" fmla="*/ 0 w 141"/>
                <a:gd name="T7" fmla="*/ 124 h 124"/>
                <a:gd name="T8" fmla="*/ 59 w 141"/>
                <a:gd name="T9" fmla="*/ 124 h 124"/>
                <a:gd name="T10" fmla="*/ 59 w 141"/>
                <a:gd name="T11" fmla="*/ 66 h 124"/>
                <a:gd name="T12" fmla="*/ 28 w 141"/>
                <a:gd name="T13" fmla="*/ 66 h 124"/>
                <a:gd name="T14" fmla="*/ 36 w 141"/>
                <a:gd name="T15" fmla="*/ 35 h 124"/>
                <a:gd name="T16" fmla="*/ 59 w 141"/>
                <a:gd name="T17" fmla="*/ 20 h 124"/>
                <a:gd name="T18" fmla="*/ 43 w 141"/>
                <a:gd name="T19" fmla="*/ 0 h 124"/>
                <a:gd name="T20" fmla="*/ 125 w 141"/>
                <a:gd name="T21" fmla="*/ 0 h 124"/>
                <a:gd name="T22" fmla="*/ 94 w 141"/>
                <a:gd name="T23" fmla="*/ 26 h 124"/>
                <a:gd name="T24" fmla="*/ 83 w 141"/>
                <a:gd name="T25" fmla="*/ 81 h 124"/>
                <a:gd name="T26" fmla="*/ 83 w 141"/>
                <a:gd name="T27" fmla="*/ 124 h 124"/>
                <a:gd name="T28" fmla="*/ 141 w 141"/>
                <a:gd name="T29" fmla="*/ 124 h 124"/>
                <a:gd name="T30" fmla="*/ 141 w 141"/>
                <a:gd name="T31" fmla="*/ 66 h 124"/>
                <a:gd name="T32" fmla="*/ 111 w 141"/>
                <a:gd name="T33" fmla="*/ 66 h 124"/>
                <a:gd name="T34" fmla="*/ 119 w 141"/>
                <a:gd name="T35" fmla="*/ 36 h 124"/>
                <a:gd name="T36" fmla="*/ 141 w 141"/>
                <a:gd name="T37" fmla="*/ 20 h 124"/>
                <a:gd name="T38" fmla="*/ 125 w 141"/>
                <a:gd name="T3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124">
                  <a:moveTo>
                    <a:pt x="43" y="0"/>
                  </a:moveTo>
                  <a:cubicBezTo>
                    <a:pt x="33" y="3"/>
                    <a:pt x="20" y="12"/>
                    <a:pt x="11" y="26"/>
                  </a:cubicBezTo>
                  <a:cubicBezTo>
                    <a:pt x="2" y="40"/>
                    <a:pt x="0" y="58"/>
                    <a:pt x="0" y="8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58"/>
                    <a:pt x="28" y="44"/>
                    <a:pt x="36" y="35"/>
                  </a:cubicBezTo>
                  <a:cubicBezTo>
                    <a:pt x="43" y="28"/>
                    <a:pt x="52" y="22"/>
                    <a:pt x="59" y="2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125" y="0"/>
                  </a:moveTo>
                  <a:cubicBezTo>
                    <a:pt x="116" y="3"/>
                    <a:pt x="103" y="12"/>
                    <a:pt x="94" y="26"/>
                  </a:cubicBezTo>
                  <a:cubicBezTo>
                    <a:pt x="84" y="40"/>
                    <a:pt x="83" y="58"/>
                    <a:pt x="83" y="81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1" y="58"/>
                    <a:pt x="111" y="45"/>
                    <a:pt x="119" y="36"/>
                  </a:cubicBezTo>
                  <a:cubicBezTo>
                    <a:pt x="126" y="28"/>
                    <a:pt x="134" y="22"/>
                    <a:pt x="141" y="2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3F9CC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7063132" y="1682903"/>
            <a:ext cx="2449316" cy="360000"/>
            <a:chOff x="506532" y="1541881"/>
            <a:chExt cx="2646046" cy="484319"/>
          </a:xfrm>
        </p:grpSpPr>
        <p:grpSp>
          <p:nvGrpSpPr>
            <p:cNvPr id="222" name="그룹 221"/>
            <p:cNvGrpSpPr/>
            <p:nvPr/>
          </p:nvGrpSpPr>
          <p:grpSpPr>
            <a:xfrm>
              <a:off x="506532" y="1541881"/>
              <a:ext cx="2646046" cy="484319"/>
              <a:chOff x="485774" y="1541881"/>
              <a:chExt cx="2646046" cy="484319"/>
            </a:xfrm>
          </p:grpSpPr>
          <p:sp>
            <p:nvSpPr>
              <p:cNvPr id="224" name="직사각형 223"/>
              <p:cNvSpPr/>
              <p:nvPr/>
            </p:nvSpPr>
            <p:spPr>
              <a:xfrm flipH="1">
                <a:off x="485774" y="1613414"/>
                <a:ext cx="2646045" cy="332628"/>
              </a:xfrm>
              <a:prstGeom prst="rect">
                <a:avLst/>
              </a:prstGeom>
              <a:solidFill>
                <a:srgbClr val="97877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pic>
            <p:nvPicPr>
              <p:cNvPr id="225" name="그림 224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2860345" y="1754725"/>
                <a:ext cx="484319" cy="58631"/>
              </a:xfrm>
              <a:prstGeom prst="rect">
                <a:avLst/>
              </a:prstGeom>
            </p:spPr>
          </p:pic>
          <p:pic>
            <p:nvPicPr>
              <p:cNvPr id="226" name="그림 225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272931" y="1754725"/>
                <a:ext cx="484319" cy="58631"/>
              </a:xfrm>
              <a:prstGeom prst="rect">
                <a:avLst/>
              </a:prstGeom>
            </p:spPr>
          </p:pic>
        </p:grpSp>
        <p:sp>
          <p:nvSpPr>
            <p:cNvPr id="223" name="TextBox 222"/>
            <p:cNvSpPr txBox="1"/>
            <p:nvPr/>
          </p:nvSpPr>
          <p:spPr>
            <a:xfrm>
              <a:off x="1344175" y="1645727"/>
              <a:ext cx="970743" cy="267999"/>
            </a:xfrm>
            <a:prstGeom prst="rect">
              <a:avLst/>
            </a:prstGeom>
            <a:noFill/>
          </p:spPr>
          <p:txBody>
            <a:bodyPr wrap="none" lIns="36000" tIns="7200" rIns="36000" bIns="7200" rtlCol="0" anchor="ctr" anchorCtr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ko-KR" altLang="en-US" sz="1200" spc="-3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KoPub돋움체 Bold" pitchFamily="18" charset="-127"/>
                  <a:ea typeface="KoPub돋움체 Bold" pitchFamily="18" charset="-127"/>
                </a:rPr>
                <a:t>인력투입</a:t>
              </a:r>
              <a:r>
                <a:rPr lang="ko-KR" altLang="en-US" sz="1200" spc="-3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KoPub돋움체 Bold" pitchFamily="18" charset="-127"/>
                  <a:ea typeface="KoPub돋움체 Bold" pitchFamily="18" charset="-127"/>
                </a:rPr>
                <a:t> 공수</a:t>
              </a:r>
              <a:endParaRPr lang="en-US" altLang="ko-KR" sz="12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aphicFrame>
        <p:nvGraphicFramePr>
          <p:cNvPr id="227" name="표 2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25028"/>
              </p:ext>
            </p:extLst>
          </p:nvPr>
        </p:nvGraphicFramePr>
        <p:xfrm>
          <a:off x="7063132" y="2126508"/>
          <a:ext cx="2449314" cy="2030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923">
                  <a:extLst>
                    <a:ext uri="{9D8B030D-6E8A-4147-A177-3AD203B41FA5}">
                      <a16:colId xmlns:a16="http://schemas.microsoft.com/office/drawing/2014/main" val="3108757131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721230374"/>
                    </a:ext>
                  </a:extLst>
                </a:gridCol>
                <a:gridCol w="673246">
                  <a:extLst>
                    <a:ext uri="{9D8B030D-6E8A-4147-A177-3AD203B41FA5}">
                      <a16:colId xmlns:a16="http://schemas.microsoft.com/office/drawing/2014/main" val="1845740114"/>
                    </a:ext>
                  </a:extLst>
                </a:gridCol>
              </a:tblGrid>
              <a:tr h="22927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kern="1200" dirty="0">
                          <a:solidFill>
                            <a:schemeClr val="bg1"/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9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kern="1200">
                          <a:solidFill>
                            <a:schemeClr val="bg1"/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인원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9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kern="1200" dirty="0">
                          <a:solidFill>
                            <a:schemeClr val="bg1"/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공수</a:t>
                      </a:r>
                      <a:r>
                        <a:rPr kumimoji="1" lang="en-US" altLang="ko-KR" sz="1000" kern="1200" dirty="0">
                          <a:solidFill>
                            <a:schemeClr val="bg1"/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(MM)</a:t>
                      </a:r>
                      <a:endParaRPr kumimoji="1" lang="ko-KR" altLang="en-US" sz="1000" kern="120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9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87469"/>
                  </a:ext>
                </a:extLst>
              </a:tr>
              <a:tr h="262029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사업관리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11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846905"/>
                  </a:ext>
                </a:extLst>
              </a:tr>
              <a:tr h="262029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상담 </a:t>
                      </a: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어드바이저</a:t>
                      </a:r>
                      <a:endParaRPr kumimoji="1"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4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26.5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26132"/>
                  </a:ext>
                </a:extLst>
              </a:tr>
              <a:tr h="262029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지식구축</a:t>
                      </a:r>
                      <a:endParaRPr kumimoji="1" 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4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29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45562"/>
                  </a:ext>
                </a:extLst>
              </a:tr>
              <a:tr h="262029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TA</a:t>
                      </a:r>
                      <a:endParaRPr kumimoji="1"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2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8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928250"/>
                  </a:ext>
                </a:extLst>
              </a:tr>
              <a:tr h="262029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UI/UX</a:t>
                      </a:r>
                      <a:endParaRPr kumimoji="1"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3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8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57814"/>
                  </a:ext>
                </a:extLst>
              </a:tr>
              <a:tr h="262029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STT</a:t>
                      </a:r>
                      <a:endParaRPr kumimoji="1"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6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18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51956"/>
                  </a:ext>
                </a:extLst>
              </a:tr>
              <a:tr h="22927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합계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9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21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9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100.5</a:t>
                      </a:r>
                      <a:endParaRPr kumimoji="1"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9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013765"/>
                  </a:ext>
                </a:extLst>
              </a:tr>
            </a:tbl>
          </a:graphicData>
        </a:graphic>
      </p:graphicFrame>
      <p:grpSp>
        <p:nvGrpSpPr>
          <p:cNvPr id="228" name="그룹 227"/>
          <p:cNvGrpSpPr/>
          <p:nvPr/>
        </p:nvGrpSpPr>
        <p:grpSpPr>
          <a:xfrm>
            <a:off x="7063132" y="4317629"/>
            <a:ext cx="2449316" cy="360000"/>
            <a:chOff x="506532" y="1541881"/>
            <a:chExt cx="2646046" cy="484319"/>
          </a:xfrm>
        </p:grpSpPr>
        <p:grpSp>
          <p:nvGrpSpPr>
            <p:cNvPr id="229" name="그룹 228"/>
            <p:cNvGrpSpPr/>
            <p:nvPr/>
          </p:nvGrpSpPr>
          <p:grpSpPr>
            <a:xfrm>
              <a:off x="506532" y="1541881"/>
              <a:ext cx="2646046" cy="484319"/>
              <a:chOff x="485774" y="1541881"/>
              <a:chExt cx="2646046" cy="484319"/>
            </a:xfrm>
          </p:grpSpPr>
          <p:sp>
            <p:nvSpPr>
              <p:cNvPr id="231" name="직사각형 230"/>
              <p:cNvSpPr/>
              <p:nvPr/>
            </p:nvSpPr>
            <p:spPr>
              <a:xfrm flipH="1">
                <a:off x="485774" y="1613414"/>
                <a:ext cx="2646045" cy="332628"/>
              </a:xfrm>
              <a:prstGeom prst="rect">
                <a:avLst/>
              </a:prstGeom>
              <a:solidFill>
                <a:srgbClr val="97877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pic>
            <p:nvPicPr>
              <p:cNvPr id="232" name="그림 231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2860345" y="1754725"/>
                <a:ext cx="484319" cy="58631"/>
              </a:xfrm>
              <a:prstGeom prst="rect">
                <a:avLst/>
              </a:prstGeom>
            </p:spPr>
          </p:pic>
          <p:pic>
            <p:nvPicPr>
              <p:cNvPr id="233" name="그림 232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272931" y="1754725"/>
                <a:ext cx="484319" cy="58631"/>
              </a:xfrm>
              <a:prstGeom prst="rect">
                <a:avLst/>
              </a:prstGeom>
            </p:spPr>
          </p:pic>
        </p:grpSp>
        <p:sp>
          <p:nvSpPr>
            <p:cNvPr id="230" name="TextBox 229"/>
            <p:cNvSpPr txBox="1"/>
            <p:nvPr/>
          </p:nvSpPr>
          <p:spPr>
            <a:xfrm>
              <a:off x="1251352" y="1645727"/>
              <a:ext cx="1156389" cy="267999"/>
            </a:xfrm>
            <a:prstGeom prst="rect">
              <a:avLst/>
            </a:prstGeom>
            <a:noFill/>
          </p:spPr>
          <p:txBody>
            <a:bodyPr wrap="none" lIns="36000" tIns="7200" rIns="36000" bIns="7200" rtlCol="0" anchor="ctr" anchorCtr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ko-KR" altLang="en-US" sz="1200" spc="-3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KoPub돋움체 Bold" pitchFamily="18" charset="-127"/>
                  <a:ea typeface="KoPub돋움체 Bold" pitchFamily="18" charset="-127"/>
                </a:rPr>
                <a:t>구분별</a:t>
              </a:r>
              <a:r>
                <a:rPr lang="ko-KR" altLang="en-US" sz="1200" spc="-3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KoPub돋움체 Bold" pitchFamily="18" charset="-127"/>
                  <a:ea typeface="KoPub돋움체 Bold" pitchFamily="18" charset="-127"/>
                </a:rPr>
                <a:t> 인원 투입</a:t>
              </a:r>
              <a:endParaRPr lang="en-US" altLang="ko-KR" sz="1200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aphicFrame>
        <p:nvGraphicFramePr>
          <p:cNvPr id="234" name="차트 233"/>
          <p:cNvGraphicFramePr/>
          <p:nvPr>
            <p:extLst>
              <p:ext uri="{D42A27DB-BD31-4B8C-83A1-F6EECF244321}">
                <p14:modId xmlns:p14="http://schemas.microsoft.com/office/powerpoint/2010/main" val="4115136012"/>
              </p:ext>
            </p:extLst>
          </p:nvPr>
        </p:nvGraphicFramePr>
        <p:xfrm>
          <a:off x="7490595" y="4798597"/>
          <a:ext cx="1453461" cy="1437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5" name="그룹 234"/>
          <p:cNvGrpSpPr/>
          <p:nvPr/>
        </p:nvGrpSpPr>
        <p:grpSpPr>
          <a:xfrm>
            <a:off x="8636354" y="5132411"/>
            <a:ext cx="804335" cy="373524"/>
            <a:chOff x="8810622" y="2171766"/>
            <a:chExt cx="714378" cy="331749"/>
          </a:xfrm>
        </p:grpSpPr>
        <p:cxnSp>
          <p:nvCxnSpPr>
            <p:cNvPr id="236" name="직선 연결선 235"/>
            <p:cNvCxnSpPr/>
            <p:nvPr/>
          </p:nvCxnSpPr>
          <p:spPr>
            <a:xfrm flipV="1">
              <a:off x="8810622" y="2332622"/>
              <a:ext cx="714378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/>
            <p:cNvSpPr txBox="1"/>
            <p:nvPr/>
          </p:nvSpPr>
          <p:spPr>
            <a:xfrm>
              <a:off x="8918087" y="2171766"/>
              <a:ext cx="606912" cy="109342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r"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kumimoji="1" lang="ko-KR" altLang="en-US" sz="8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itchFamily="18" charset="-127"/>
                  <a:ea typeface="KoPub돋움체 Bold" pitchFamily="18" charset="-127"/>
                </a:rPr>
                <a:t>상담 </a:t>
              </a:r>
              <a:r>
                <a:rPr kumimoji="1" lang="ko-KR" altLang="en-US" sz="800" kern="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itchFamily="18" charset="-127"/>
                  <a:ea typeface="KoPub돋움체 Bold" pitchFamily="18" charset="-127"/>
                </a:rPr>
                <a:t>어드바이저</a:t>
              </a:r>
              <a:endParaRPr kumimoji="1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8918088" y="2366838"/>
              <a:ext cx="576645" cy="136677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r"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lang="en-US" altLang="ko-KR" sz="10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19</a:t>
              </a:r>
              <a:r>
                <a:rPr lang="en-US" altLang="ko-KR" sz="8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%</a:t>
              </a:r>
              <a:endParaRPr lang="en-US" altLang="ko-KR" sz="8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7050444" y="4905125"/>
            <a:ext cx="871035" cy="377282"/>
            <a:chOff x="7352448" y="3699414"/>
            <a:chExt cx="954679" cy="335084"/>
          </a:xfrm>
        </p:grpSpPr>
        <p:sp>
          <p:nvSpPr>
            <p:cNvPr id="240" name="TextBox 239"/>
            <p:cNvSpPr txBox="1"/>
            <p:nvPr/>
          </p:nvSpPr>
          <p:spPr>
            <a:xfrm flipH="1">
              <a:off x="7382715" y="3699414"/>
              <a:ext cx="576645" cy="109342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kumimoji="1" lang="en-US" altLang="ko-KR" sz="8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itchFamily="18" charset="-127"/>
                  <a:ea typeface="KoPub돋움체 Bold" pitchFamily="18" charset="-127"/>
                </a:rPr>
                <a:t>STT</a:t>
              </a:r>
              <a:endParaRPr kumimoji="1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 flipH="1">
              <a:off x="7382715" y="3865044"/>
              <a:ext cx="576645" cy="109342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lang="en-US" altLang="ko-KR" sz="8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29%</a:t>
              </a:r>
              <a:endParaRPr lang="en-US" altLang="ko-KR" sz="8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42" name="그룹 241"/>
            <p:cNvGrpSpPr/>
            <p:nvPr/>
          </p:nvGrpSpPr>
          <p:grpSpPr>
            <a:xfrm>
              <a:off x="7352448" y="3838556"/>
              <a:ext cx="954679" cy="195942"/>
              <a:chOff x="7352448" y="3838556"/>
              <a:chExt cx="954679" cy="195942"/>
            </a:xfrm>
          </p:grpSpPr>
          <p:cxnSp>
            <p:nvCxnSpPr>
              <p:cNvPr id="243" name="직선 연결선 242"/>
              <p:cNvCxnSpPr/>
              <p:nvPr/>
            </p:nvCxnSpPr>
            <p:spPr>
              <a:xfrm flipH="1" flipV="1">
                <a:off x="7352448" y="3839852"/>
                <a:ext cx="714378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8066826" y="3838556"/>
                <a:ext cx="240301" cy="195942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5" name="그룹 244"/>
          <p:cNvGrpSpPr/>
          <p:nvPr/>
        </p:nvGrpSpPr>
        <p:grpSpPr>
          <a:xfrm>
            <a:off x="7092567" y="5779258"/>
            <a:ext cx="922020" cy="348124"/>
            <a:chOff x="7193280" y="2959432"/>
            <a:chExt cx="922020" cy="348124"/>
          </a:xfrm>
        </p:grpSpPr>
        <p:sp>
          <p:nvSpPr>
            <p:cNvPr id="246" name="자유형 245"/>
            <p:cNvSpPr/>
            <p:nvPr/>
          </p:nvSpPr>
          <p:spPr>
            <a:xfrm>
              <a:off x="7193280" y="3017520"/>
              <a:ext cx="922020" cy="106680"/>
            </a:xfrm>
            <a:custGeom>
              <a:avLst/>
              <a:gdLst>
                <a:gd name="connsiteX0" fmla="*/ 0 w 922020"/>
                <a:gd name="connsiteY0" fmla="*/ 106680 h 106680"/>
                <a:gd name="connsiteX1" fmla="*/ 670560 w 922020"/>
                <a:gd name="connsiteY1" fmla="*/ 106680 h 106680"/>
                <a:gd name="connsiteX2" fmla="*/ 922020 w 922020"/>
                <a:gd name="connsiteY2" fmla="*/ 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2020" h="106680">
                  <a:moveTo>
                    <a:pt x="0" y="106680"/>
                  </a:moveTo>
                  <a:lnTo>
                    <a:pt x="670560" y="106680"/>
                  </a:lnTo>
                  <a:lnTo>
                    <a:pt x="922020" y="0"/>
                  </a:ln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TextBox 246"/>
            <p:cNvSpPr txBox="1"/>
            <p:nvPr/>
          </p:nvSpPr>
          <p:spPr>
            <a:xfrm flipH="1">
              <a:off x="7198392" y="2959432"/>
              <a:ext cx="649258" cy="123111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kumimoji="1" lang="en-US" altLang="ko-KR" sz="8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itchFamily="18" charset="-127"/>
                  <a:ea typeface="KoPub돋움체 Bold" pitchFamily="18" charset="-127"/>
                </a:rPr>
                <a:t>UI/UX</a:t>
              </a:r>
              <a:endParaRPr kumimoji="1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 flipH="1">
              <a:off x="7198392" y="3153668"/>
              <a:ext cx="649258" cy="153888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lang="en-US" altLang="ko-KR" sz="10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14</a:t>
              </a:r>
              <a:r>
                <a:rPr lang="en-US" altLang="ko-KR" sz="8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%</a:t>
              </a:r>
              <a:endParaRPr lang="en-US" altLang="ko-KR" sz="8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 flipH="1">
            <a:off x="8326437" y="4662336"/>
            <a:ext cx="860265" cy="351299"/>
            <a:chOff x="7352448" y="3685200"/>
            <a:chExt cx="912920" cy="312009"/>
          </a:xfrm>
        </p:grpSpPr>
        <p:sp>
          <p:nvSpPr>
            <p:cNvPr id="250" name="TextBox 249"/>
            <p:cNvSpPr txBox="1"/>
            <p:nvPr/>
          </p:nvSpPr>
          <p:spPr>
            <a:xfrm flipH="1">
              <a:off x="7382720" y="3685200"/>
              <a:ext cx="576646" cy="109342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kumimoji="1" lang="ko-KR" altLang="en-US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itchFamily="18" charset="-127"/>
                  <a:ea typeface="KoPub돋움체 Bold" pitchFamily="18" charset="-127"/>
                </a:rPr>
                <a:t>사업관리</a:t>
              </a:r>
            </a:p>
          </p:txBody>
        </p:sp>
        <p:sp>
          <p:nvSpPr>
            <p:cNvPr id="251" name="TextBox 250"/>
            <p:cNvSpPr txBox="1"/>
            <p:nvPr/>
          </p:nvSpPr>
          <p:spPr>
            <a:xfrm flipH="1">
              <a:off x="7382720" y="3860532"/>
              <a:ext cx="576646" cy="136677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lang="en-US" altLang="ko-KR" sz="10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10</a:t>
              </a:r>
              <a:r>
                <a:rPr lang="en-US" altLang="ko-KR" sz="8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%</a:t>
              </a:r>
              <a:endParaRPr lang="en-US" altLang="ko-KR" sz="8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52" name="그룹 251"/>
            <p:cNvGrpSpPr/>
            <p:nvPr/>
          </p:nvGrpSpPr>
          <p:grpSpPr>
            <a:xfrm>
              <a:off x="7352448" y="3838556"/>
              <a:ext cx="912920" cy="125862"/>
              <a:chOff x="7352448" y="3838556"/>
              <a:chExt cx="912920" cy="125862"/>
            </a:xfrm>
          </p:grpSpPr>
          <p:cxnSp>
            <p:nvCxnSpPr>
              <p:cNvPr id="253" name="직선 연결선 252"/>
              <p:cNvCxnSpPr/>
              <p:nvPr/>
            </p:nvCxnSpPr>
            <p:spPr>
              <a:xfrm flipH="1" flipV="1">
                <a:off x="7352448" y="3839852"/>
                <a:ext cx="714378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/>
              <p:cNvCxnSpPr/>
              <p:nvPr/>
            </p:nvCxnSpPr>
            <p:spPr>
              <a:xfrm>
                <a:off x="8066826" y="3838556"/>
                <a:ext cx="198542" cy="125862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직사각형 254"/>
          <p:cNvSpPr/>
          <p:nvPr/>
        </p:nvSpPr>
        <p:spPr>
          <a:xfrm>
            <a:off x="1807236" y="1757049"/>
            <a:ext cx="3335222" cy="532054"/>
          </a:xfrm>
          <a:prstGeom prst="rect">
            <a:avLst/>
          </a:prstGeom>
          <a:solidFill>
            <a:srgbClr val="DAE9F6"/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200">
              <a:ea typeface="나눔고딕" panose="020D0604000000000000" pitchFamily="50" charset="-127"/>
            </a:endParaRPr>
          </a:p>
        </p:txBody>
      </p:sp>
      <p:sp>
        <p:nvSpPr>
          <p:cNvPr id="256" name="AutoShape 29"/>
          <p:cNvSpPr>
            <a:spLocks noChangeArrowheads="1"/>
          </p:cNvSpPr>
          <p:nvPr/>
        </p:nvSpPr>
        <p:spPr bwMode="auto">
          <a:xfrm>
            <a:off x="5350844" y="3238357"/>
            <a:ext cx="1495746" cy="3123720"/>
          </a:xfrm>
          <a:prstGeom prst="roundRect">
            <a:avLst>
              <a:gd name="adj" fmla="val 0"/>
            </a:avLst>
          </a:prstGeom>
          <a:solidFill>
            <a:srgbClr val="DAE9F6"/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>
              <a:ea typeface="나눔고딕" panose="020D0604000000000000" pitchFamily="50" charset="-127"/>
            </a:endParaRPr>
          </a:p>
        </p:txBody>
      </p:sp>
      <p:sp>
        <p:nvSpPr>
          <p:cNvPr id="257" name="AutoShape 29"/>
          <p:cNvSpPr>
            <a:spLocks noChangeArrowheads="1"/>
          </p:cNvSpPr>
          <p:nvPr/>
        </p:nvSpPr>
        <p:spPr bwMode="auto">
          <a:xfrm>
            <a:off x="523270" y="3238357"/>
            <a:ext cx="4761447" cy="3123720"/>
          </a:xfrm>
          <a:prstGeom prst="roundRect">
            <a:avLst>
              <a:gd name="adj" fmla="val 0"/>
            </a:avLst>
          </a:prstGeom>
          <a:solidFill>
            <a:srgbClr val="DAE9F6"/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>
              <a:ea typeface="나눔고딕" panose="020D0604000000000000" pitchFamily="50" charset="-127"/>
            </a:endParaRPr>
          </a:p>
        </p:txBody>
      </p:sp>
      <p:pic>
        <p:nvPicPr>
          <p:cNvPr id="258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45" y="5613406"/>
            <a:ext cx="657988" cy="66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그림 2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9" y="3303194"/>
            <a:ext cx="829126" cy="239808"/>
          </a:xfrm>
          <a:prstGeom prst="rect">
            <a:avLst/>
          </a:prstGeom>
        </p:spPr>
      </p:pic>
      <p:pic>
        <p:nvPicPr>
          <p:cNvPr id="260" name="Picture 2" descr="아크로노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31" y="3260908"/>
            <a:ext cx="444722" cy="2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1" name="꺾인 연결선 260"/>
          <p:cNvCxnSpPr>
            <a:stCxn id="278" idx="3"/>
            <a:endCxn id="318" idx="2"/>
          </p:cNvCxnSpPr>
          <p:nvPr/>
        </p:nvCxnSpPr>
        <p:spPr bwMode="auto">
          <a:xfrm rot="5400000" flipH="1" flipV="1">
            <a:off x="2805384" y="3253836"/>
            <a:ext cx="197219" cy="116268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62" name="그룹 151"/>
          <p:cNvGrpSpPr>
            <a:grpSpLocks/>
          </p:cNvGrpSpPr>
          <p:nvPr/>
        </p:nvGrpSpPr>
        <p:grpSpPr bwMode="auto">
          <a:xfrm>
            <a:off x="676692" y="3933789"/>
            <a:ext cx="952265" cy="313070"/>
            <a:chOff x="676220" y="2610496"/>
            <a:chExt cx="1404000" cy="677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3" name="양쪽 모서리가 둥근 사각형 262"/>
            <p:cNvSpPr/>
            <p:nvPr/>
          </p:nvSpPr>
          <p:spPr bwMode="auto">
            <a:xfrm>
              <a:off x="676220" y="2610496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 </a:t>
              </a:r>
              <a:r>
                <a:rPr lang="ko-KR" altLang="en-US" sz="9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어드바이저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김태영 부장</a:t>
              </a:r>
            </a:p>
          </p:txBody>
        </p:sp>
      </p:grpSp>
      <p:cxnSp>
        <p:nvCxnSpPr>
          <p:cNvPr id="265" name="꺾인 연결선 264"/>
          <p:cNvCxnSpPr>
            <a:stCxn id="263" idx="3"/>
            <a:endCxn id="318" idx="2"/>
          </p:cNvCxnSpPr>
          <p:nvPr/>
        </p:nvCxnSpPr>
        <p:spPr bwMode="auto">
          <a:xfrm rot="5400000" flipH="1" flipV="1">
            <a:off x="2220471" y="2668923"/>
            <a:ext cx="197219" cy="233251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66" name="그룹 151"/>
          <p:cNvGrpSpPr>
            <a:grpSpLocks/>
          </p:cNvGrpSpPr>
          <p:nvPr/>
        </p:nvGrpSpPr>
        <p:grpSpPr bwMode="auto">
          <a:xfrm>
            <a:off x="677179" y="4386864"/>
            <a:ext cx="951336" cy="313070"/>
            <a:chOff x="676220" y="2610496"/>
            <a:chExt cx="1404000" cy="677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7" name="양쪽 모서리가 둥근 사각형 266"/>
            <p:cNvSpPr/>
            <p:nvPr/>
          </p:nvSpPr>
          <p:spPr bwMode="auto">
            <a:xfrm>
              <a:off x="676220" y="2610496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대화엔진</a:t>
              </a: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개발</a:t>
              </a: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김훈 과장</a:t>
              </a:r>
            </a:p>
          </p:txBody>
        </p:sp>
      </p:grpSp>
      <p:cxnSp>
        <p:nvCxnSpPr>
          <p:cNvPr id="269" name="직선 연결선 268"/>
          <p:cNvCxnSpPr>
            <a:stCxn id="268" idx="2"/>
            <a:endCxn id="271" idx="3"/>
          </p:cNvCxnSpPr>
          <p:nvPr/>
        </p:nvCxnSpPr>
        <p:spPr>
          <a:xfrm>
            <a:off x="1152847" y="4699934"/>
            <a:ext cx="0" cy="67237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70" name="그룹 151"/>
          <p:cNvGrpSpPr>
            <a:grpSpLocks/>
          </p:cNvGrpSpPr>
          <p:nvPr/>
        </p:nvGrpSpPr>
        <p:grpSpPr bwMode="auto">
          <a:xfrm>
            <a:off x="677179" y="5372311"/>
            <a:ext cx="951336" cy="313070"/>
            <a:chOff x="676220" y="2610496"/>
            <a:chExt cx="1404000" cy="677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양쪽 모서리가 둥근 사각형 270"/>
            <p:cNvSpPr/>
            <p:nvPr/>
          </p:nvSpPr>
          <p:spPr bwMode="auto">
            <a:xfrm>
              <a:off x="676220" y="2610496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프런트 개발</a:t>
              </a:r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en-US" altLang="ko-KR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TBD</a:t>
              </a:r>
              <a:endParaRPr kumimoji="0" lang="ko-KR" altLang="en-US" sz="800" kern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3" name="그룹 151"/>
          <p:cNvGrpSpPr>
            <a:grpSpLocks/>
          </p:cNvGrpSpPr>
          <p:nvPr/>
        </p:nvGrpSpPr>
        <p:grpSpPr bwMode="auto">
          <a:xfrm>
            <a:off x="677179" y="4885665"/>
            <a:ext cx="951336" cy="313070"/>
            <a:chOff x="676220" y="2610496"/>
            <a:chExt cx="1404000" cy="677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4" name="양쪽 모서리가 둥근 사각형 273"/>
            <p:cNvSpPr/>
            <p:nvPr/>
          </p:nvSpPr>
          <p:spPr bwMode="auto">
            <a:xfrm>
              <a:off x="676220" y="2610496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연동</a:t>
              </a:r>
              <a:r>
                <a:rPr lang="en-US" altLang="ko-KR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/KMS </a:t>
              </a: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</a:t>
              </a: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이정민 과장</a:t>
              </a:r>
            </a:p>
          </p:txBody>
        </p:sp>
      </p:grpSp>
      <p:cxnSp>
        <p:nvCxnSpPr>
          <p:cNvPr id="276" name="꺾인 연결선 275"/>
          <p:cNvCxnSpPr>
            <a:stCxn id="267" idx="3"/>
            <a:endCxn id="264" idx="2"/>
          </p:cNvCxnSpPr>
          <p:nvPr/>
        </p:nvCxnSpPr>
        <p:spPr bwMode="auto">
          <a:xfrm rot="16200000" flipV="1">
            <a:off x="1082833" y="4316850"/>
            <a:ext cx="140005" cy="2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77" name="그룹 151"/>
          <p:cNvGrpSpPr>
            <a:grpSpLocks/>
          </p:cNvGrpSpPr>
          <p:nvPr/>
        </p:nvGrpSpPr>
        <p:grpSpPr bwMode="auto">
          <a:xfrm>
            <a:off x="1822476" y="3933789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8" name="양쪽 모서리가 둥근 사각형 277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지식구축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김명각 대리</a:t>
              </a:r>
            </a:p>
          </p:txBody>
        </p:sp>
      </p:grpSp>
      <p:grpSp>
        <p:nvGrpSpPr>
          <p:cNvPr id="280" name="그룹 151"/>
          <p:cNvGrpSpPr>
            <a:grpSpLocks/>
          </p:cNvGrpSpPr>
          <p:nvPr/>
        </p:nvGrpSpPr>
        <p:grpSpPr bwMode="auto">
          <a:xfrm>
            <a:off x="1822476" y="4386864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1" name="양쪽 모서리가 둥근 사각형 280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모델링</a:t>
              </a:r>
            </a:p>
          </p:txBody>
        </p:sp>
        <p:sp>
          <p:nvSpPr>
            <p:cNvPr id="282" name="직사각형 281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김진우 대리</a:t>
              </a:r>
            </a:p>
          </p:txBody>
        </p:sp>
      </p:grpSp>
      <p:cxnSp>
        <p:nvCxnSpPr>
          <p:cNvPr id="283" name="직선 연결선 282"/>
          <p:cNvCxnSpPr>
            <a:stCxn id="279" idx="2"/>
            <a:endCxn id="281" idx="3"/>
          </p:cNvCxnSpPr>
          <p:nvPr/>
        </p:nvCxnSpPr>
        <p:spPr>
          <a:xfrm>
            <a:off x="2322651" y="4246859"/>
            <a:ext cx="0" cy="1400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1795447" y="4050444"/>
            <a:ext cx="306730" cy="80565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342900" indent="-3429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0" lvl="1" algn="ctr">
              <a:defRPr kumimoji="0" sz="1050" kern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b="1" dirty="0">
                <a:solidFill>
                  <a:srgbClr val="4385C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</a:t>
            </a:r>
            <a:endParaRPr lang="ko-KR" altLang="en-US" sz="800" b="1" dirty="0">
              <a:solidFill>
                <a:srgbClr val="4385C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5" name="그룹 151"/>
          <p:cNvGrpSpPr>
            <a:grpSpLocks/>
          </p:cNvGrpSpPr>
          <p:nvPr/>
        </p:nvGrpSpPr>
        <p:grpSpPr bwMode="auto">
          <a:xfrm>
            <a:off x="1822476" y="4885665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6" name="양쪽 모서리가 둥근 사각형 285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지식구축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김자윤 대리</a:t>
              </a:r>
            </a:p>
          </p:txBody>
        </p:sp>
      </p:grpSp>
      <p:grpSp>
        <p:nvGrpSpPr>
          <p:cNvPr id="288" name="그룹 151"/>
          <p:cNvGrpSpPr>
            <a:grpSpLocks/>
          </p:cNvGrpSpPr>
          <p:nvPr/>
        </p:nvGrpSpPr>
        <p:grpSpPr bwMode="auto">
          <a:xfrm>
            <a:off x="1822476" y="5372311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9" name="양쪽 모서리가 둥근 사각형 288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지식구축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황진아 대리</a:t>
              </a:r>
            </a:p>
          </p:txBody>
        </p:sp>
      </p:grpSp>
      <p:cxnSp>
        <p:nvCxnSpPr>
          <p:cNvPr id="291" name="직선 연결선 290"/>
          <p:cNvCxnSpPr>
            <a:stCxn id="282" idx="2"/>
            <a:endCxn id="286" idx="3"/>
          </p:cNvCxnSpPr>
          <p:nvPr/>
        </p:nvCxnSpPr>
        <p:spPr>
          <a:xfrm>
            <a:off x="2322651" y="4699934"/>
            <a:ext cx="0" cy="18573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2" name="직선 연결선 291"/>
          <p:cNvCxnSpPr>
            <a:stCxn id="287" idx="2"/>
            <a:endCxn id="289" idx="3"/>
          </p:cNvCxnSpPr>
          <p:nvPr/>
        </p:nvCxnSpPr>
        <p:spPr>
          <a:xfrm>
            <a:off x="2322651" y="5198735"/>
            <a:ext cx="0" cy="17357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93" name="그룹 151"/>
          <p:cNvGrpSpPr>
            <a:grpSpLocks/>
          </p:cNvGrpSpPr>
          <p:nvPr/>
        </p:nvGrpSpPr>
        <p:grpSpPr bwMode="auto">
          <a:xfrm>
            <a:off x="5631583" y="3933789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4" name="양쪽 모서리가 둥근 사각형 293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en-US" altLang="ko-KR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STT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윤준호 대표</a:t>
              </a:r>
            </a:p>
          </p:txBody>
        </p:sp>
      </p:grpSp>
      <p:grpSp>
        <p:nvGrpSpPr>
          <p:cNvPr id="296" name="그룹 151"/>
          <p:cNvGrpSpPr>
            <a:grpSpLocks/>
          </p:cNvGrpSpPr>
          <p:nvPr/>
        </p:nvGrpSpPr>
        <p:grpSpPr bwMode="auto">
          <a:xfrm>
            <a:off x="5631583" y="4343899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7" name="양쪽 모서리가 둥근 사각형 296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엔진 개발</a:t>
              </a:r>
            </a:p>
          </p:txBody>
        </p:sp>
        <p:sp>
          <p:nvSpPr>
            <p:cNvPr id="298" name="직사각형 297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김철중 차장</a:t>
              </a:r>
            </a:p>
          </p:txBody>
        </p:sp>
      </p:grpSp>
      <p:cxnSp>
        <p:nvCxnSpPr>
          <p:cNvPr id="299" name="직선 연결선 298"/>
          <p:cNvCxnSpPr>
            <a:stCxn id="295" idx="2"/>
            <a:endCxn id="297" idx="3"/>
          </p:cNvCxnSpPr>
          <p:nvPr/>
        </p:nvCxnSpPr>
        <p:spPr>
          <a:xfrm>
            <a:off x="6131757" y="4246859"/>
            <a:ext cx="0" cy="970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00" name="그룹 151"/>
          <p:cNvGrpSpPr>
            <a:grpSpLocks/>
          </p:cNvGrpSpPr>
          <p:nvPr/>
        </p:nvGrpSpPr>
        <p:grpSpPr bwMode="auto">
          <a:xfrm>
            <a:off x="5631583" y="4742935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1" name="양쪽 모서리가 둥근 사각형 300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웹 개발</a:t>
              </a:r>
            </a:p>
          </p:txBody>
        </p:sp>
        <p:sp>
          <p:nvSpPr>
            <p:cNvPr id="302" name="직사각형 301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오동건</a:t>
              </a:r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대리</a:t>
              </a:r>
            </a:p>
          </p:txBody>
        </p:sp>
      </p:grpSp>
      <p:cxnSp>
        <p:nvCxnSpPr>
          <p:cNvPr id="303" name="직선 연결선 302"/>
          <p:cNvCxnSpPr>
            <a:stCxn id="298" idx="2"/>
            <a:endCxn id="301" idx="3"/>
          </p:cNvCxnSpPr>
          <p:nvPr/>
        </p:nvCxnSpPr>
        <p:spPr>
          <a:xfrm>
            <a:off x="6131757" y="4656970"/>
            <a:ext cx="0" cy="859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04" name="그룹 151"/>
          <p:cNvGrpSpPr>
            <a:grpSpLocks/>
          </p:cNvGrpSpPr>
          <p:nvPr/>
        </p:nvGrpSpPr>
        <p:grpSpPr bwMode="auto">
          <a:xfrm>
            <a:off x="5630566" y="5137100"/>
            <a:ext cx="1000349" cy="313070"/>
            <a:chOff x="676220" y="2610496"/>
            <a:chExt cx="1404000" cy="677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6" name="양쪽 모서리가 둥근 사각형 305"/>
            <p:cNvSpPr/>
            <p:nvPr/>
          </p:nvSpPr>
          <p:spPr bwMode="auto">
            <a:xfrm>
              <a:off x="676220" y="2610496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웹 개발</a:t>
              </a: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강민구 대리</a:t>
              </a:r>
            </a:p>
          </p:txBody>
        </p:sp>
      </p:grpSp>
      <p:cxnSp>
        <p:nvCxnSpPr>
          <p:cNvPr id="308" name="직선 연결선 307"/>
          <p:cNvCxnSpPr>
            <a:stCxn id="307" idx="2"/>
            <a:endCxn id="310" idx="3"/>
          </p:cNvCxnSpPr>
          <p:nvPr/>
        </p:nvCxnSpPr>
        <p:spPr>
          <a:xfrm>
            <a:off x="6130741" y="5450170"/>
            <a:ext cx="0" cy="10281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09" name="그룹 151"/>
          <p:cNvGrpSpPr>
            <a:grpSpLocks/>
          </p:cNvGrpSpPr>
          <p:nvPr/>
        </p:nvGrpSpPr>
        <p:grpSpPr bwMode="auto">
          <a:xfrm>
            <a:off x="5630566" y="5552984"/>
            <a:ext cx="1000349" cy="313070"/>
            <a:chOff x="676220" y="2610496"/>
            <a:chExt cx="1404000" cy="677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0" name="양쪽 모서리가 둥근 사각형 309"/>
            <p:cNvSpPr/>
            <p:nvPr/>
          </p:nvSpPr>
          <p:spPr bwMode="auto">
            <a:xfrm>
              <a:off x="676220" y="2610496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엔지니어</a:t>
              </a:r>
            </a:p>
          </p:txBody>
        </p:sp>
        <p:sp>
          <p:nvSpPr>
            <p:cNvPr id="312" name="직사각형 311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이진원 대리</a:t>
              </a:r>
            </a:p>
          </p:txBody>
        </p:sp>
      </p:grpSp>
      <p:cxnSp>
        <p:nvCxnSpPr>
          <p:cNvPr id="313" name="직선 연결선 312"/>
          <p:cNvCxnSpPr>
            <a:stCxn id="302" idx="2"/>
            <a:endCxn id="306" idx="3"/>
          </p:cNvCxnSpPr>
          <p:nvPr/>
        </p:nvCxnSpPr>
        <p:spPr>
          <a:xfrm flipH="1">
            <a:off x="6130741" y="5056006"/>
            <a:ext cx="1016" cy="810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4" name="꺾인 연결선 313"/>
          <p:cNvCxnSpPr>
            <a:stCxn id="294" idx="3"/>
            <a:endCxn id="318" idx="2"/>
          </p:cNvCxnSpPr>
          <p:nvPr/>
        </p:nvCxnSpPr>
        <p:spPr bwMode="auto">
          <a:xfrm rot="16200000" flipV="1">
            <a:off x="4709937" y="2511969"/>
            <a:ext cx="197219" cy="264642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5" name="꺾인 연결선 314"/>
          <p:cNvCxnSpPr>
            <a:stCxn id="321" idx="3"/>
            <a:endCxn id="318" idx="2"/>
          </p:cNvCxnSpPr>
          <p:nvPr/>
        </p:nvCxnSpPr>
        <p:spPr bwMode="auto">
          <a:xfrm rot="16200000" flipV="1">
            <a:off x="3394814" y="3827092"/>
            <a:ext cx="197219" cy="1617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16" name="그룹 151"/>
          <p:cNvGrpSpPr>
            <a:grpSpLocks/>
          </p:cNvGrpSpPr>
          <p:nvPr/>
        </p:nvGrpSpPr>
        <p:grpSpPr bwMode="auto">
          <a:xfrm>
            <a:off x="2985162" y="3423499"/>
            <a:ext cx="1000349" cy="313070"/>
            <a:chOff x="676220" y="2610499"/>
            <a:chExt cx="1404000" cy="6774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8" name="직사각형 317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김준수 본부장</a:t>
              </a:r>
            </a:p>
          </p:txBody>
        </p:sp>
        <p:sp>
          <p:nvSpPr>
            <p:cNvPr id="319" name="양쪽 모서리가 둥근 사각형 318"/>
            <p:cNvSpPr/>
            <p:nvPr/>
          </p:nvSpPr>
          <p:spPr bwMode="auto">
            <a:xfrm>
              <a:off x="676220" y="2610499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en-US" altLang="ko-KR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PM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0" name="그룹 151"/>
          <p:cNvGrpSpPr>
            <a:grpSpLocks/>
          </p:cNvGrpSpPr>
          <p:nvPr/>
        </p:nvGrpSpPr>
        <p:grpSpPr bwMode="auto">
          <a:xfrm>
            <a:off x="3001336" y="3933789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1" name="양쪽 모서리가 둥근 사각형 320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en-US" altLang="ko-KR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TA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황정현 과장</a:t>
              </a:r>
            </a:p>
          </p:txBody>
        </p:sp>
      </p:grpSp>
      <p:grpSp>
        <p:nvGrpSpPr>
          <p:cNvPr id="323" name="그룹 151"/>
          <p:cNvGrpSpPr>
            <a:grpSpLocks/>
          </p:cNvGrpSpPr>
          <p:nvPr/>
        </p:nvGrpSpPr>
        <p:grpSpPr bwMode="auto">
          <a:xfrm>
            <a:off x="3001336" y="4386864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4" name="양쪽 모서리가 둥근 사각형 323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모델링</a:t>
              </a:r>
            </a:p>
          </p:txBody>
        </p:sp>
        <p:sp>
          <p:nvSpPr>
            <p:cNvPr id="325" name="직사각형 324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남기백</a:t>
              </a:r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대리</a:t>
              </a:r>
            </a:p>
          </p:txBody>
        </p:sp>
      </p:grpSp>
      <p:cxnSp>
        <p:nvCxnSpPr>
          <p:cNvPr id="326" name="직선 연결선 325"/>
          <p:cNvCxnSpPr>
            <a:stCxn id="322" idx="2"/>
            <a:endCxn id="324" idx="3"/>
          </p:cNvCxnSpPr>
          <p:nvPr/>
        </p:nvCxnSpPr>
        <p:spPr>
          <a:xfrm>
            <a:off x="3501510" y="4246859"/>
            <a:ext cx="0" cy="1400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2985162" y="4050444"/>
            <a:ext cx="314308" cy="112699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342900" indent="-3429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0" lvl="1" algn="ctr">
              <a:defRPr kumimoji="0" sz="1050" kern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b="1" dirty="0">
                <a:solidFill>
                  <a:srgbClr val="4385C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</a:t>
            </a:r>
            <a:endParaRPr lang="ko-KR" altLang="en-US" sz="800" b="1" dirty="0">
              <a:solidFill>
                <a:srgbClr val="4385C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8" name="그룹 151"/>
          <p:cNvGrpSpPr>
            <a:grpSpLocks/>
          </p:cNvGrpSpPr>
          <p:nvPr/>
        </p:nvGrpSpPr>
        <p:grpSpPr bwMode="auto">
          <a:xfrm>
            <a:off x="4172659" y="3933789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9" name="양쪽 모서리가 둥근 사각형 328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en-US" altLang="ko-KR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UI/UX </a:t>
              </a: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</a:t>
              </a:r>
            </a:p>
          </p:txBody>
        </p:sp>
        <p:sp>
          <p:nvSpPr>
            <p:cNvPr id="330" name="직사각형 329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en-US" altLang="ko-KR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TBD</a:t>
              </a:r>
              <a:endParaRPr kumimoji="0" lang="ko-KR" altLang="en-US" sz="800" kern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31" name="그룹 151"/>
          <p:cNvGrpSpPr>
            <a:grpSpLocks/>
          </p:cNvGrpSpPr>
          <p:nvPr/>
        </p:nvGrpSpPr>
        <p:grpSpPr bwMode="auto">
          <a:xfrm>
            <a:off x="4172659" y="4386864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2" name="양쪽 모서리가 둥근 사각형 331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</a:t>
              </a:r>
            </a:p>
          </p:txBody>
        </p:sp>
        <p:sp>
          <p:nvSpPr>
            <p:cNvPr id="333" name="직사각형 332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en-US" altLang="ko-KR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TBD</a:t>
              </a:r>
              <a:endParaRPr kumimoji="0" lang="ko-KR" altLang="en-US" sz="800" kern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34" name="직선 연결선 333"/>
          <p:cNvCxnSpPr>
            <a:stCxn id="330" idx="2"/>
            <a:endCxn id="332" idx="3"/>
          </p:cNvCxnSpPr>
          <p:nvPr/>
        </p:nvCxnSpPr>
        <p:spPr>
          <a:xfrm>
            <a:off x="4672833" y="4246859"/>
            <a:ext cx="0" cy="1400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35" name="그룹 151"/>
          <p:cNvGrpSpPr>
            <a:grpSpLocks/>
          </p:cNvGrpSpPr>
          <p:nvPr/>
        </p:nvGrpSpPr>
        <p:grpSpPr bwMode="auto">
          <a:xfrm>
            <a:off x="4172659" y="4885665"/>
            <a:ext cx="1000349" cy="313070"/>
            <a:chOff x="676220" y="2610497"/>
            <a:chExt cx="1404000" cy="677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6" name="양쪽 모서리가 둥근 사각형 335"/>
            <p:cNvSpPr/>
            <p:nvPr/>
          </p:nvSpPr>
          <p:spPr bwMode="auto">
            <a:xfrm>
              <a:off x="676220" y="2610497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퍼블리싱</a:t>
              </a:r>
            </a:p>
          </p:txBody>
        </p:sp>
        <p:sp>
          <p:nvSpPr>
            <p:cNvPr id="337" name="직사각형 336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en-US" altLang="ko-KR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TBD</a:t>
              </a:r>
              <a:endParaRPr kumimoji="0" lang="ko-KR" altLang="en-US" sz="800" kern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38" name="직선 연결선 337"/>
          <p:cNvCxnSpPr>
            <a:stCxn id="333" idx="2"/>
            <a:endCxn id="336" idx="3"/>
          </p:cNvCxnSpPr>
          <p:nvPr/>
        </p:nvCxnSpPr>
        <p:spPr>
          <a:xfrm>
            <a:off x="4672833" y="4699934"/>
            <a:ext cx="0" cy="18573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39" name="그룹 151"/>
          <p:cNvGrpSpPr>
            <a:grpSpLocks/>
          </p:cNvGrpSpPr>
          <p:nvPr/>
        </p:nvGrpSpPr>
        <p:grpSpPr bwMode="auto">
          <a:xfrm>
            <a:off x="5630566" y="5986512"/>
            <a:ext cx="1000349" cy="313070"/>
            <a:chOff x="676220" y="2610496"/>
            <a:chExt cx="1404000" cy="677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0" name="양쪽 모서리가 둥근 사각형 339"/>
            <p:cNvSpPr/>
            <p:nvPr/>
          </p:nvSpPr>
          <p:spPr bwMode="auto">
            <a:xfrm>
              <a:off x="676220" y="2610496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엔지니어</a:t>
              </a:r>
            </a:p>
          </p:txBody>
        </p:sp>
        <p:sp>
          <p:nvSpPr>
            <p:cNvPr id="341" name="직사각형 340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ko-KR" altLang="en-US" sz="8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정수연 대리</a:t>
              </a:r>
            </a:p>
          </p:txBody>
        </p:sp>
      </p:grpSp>
      <p:cxnSp>
        <p:nvCxnSpPr>
          <p:cNvPr id="342" name="꺾인 연결선 341"/>
          <p:cNvCxnSpPr>
            <a:stCxn id="329" idx="3"/>
            <a:endCxn id="318" idx="2"/>
          </p:cNvCxnSpPr>
          <p:nvPr/>
        </p:nvCxnSpPr>
        <p:spPr bwMode="auto">
          <a:xfrm rot="16200000" flipV="1">
            <a:off x="3980476" y="3241431"/>
            <a:ext cx="197219" cy="118749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3" name="직선 연결선 342"/>
          <p:cNvCxnSpPr>
            <a:stCxn id="340" idx="3"/>
            <a:endCxn id="312" idx="2"/>
          </p:cNvCxnSpPr>
          <p:nvPr/>
        </p:nvCxnSpPr>
        <p:spPr>
          <a:xfrm flipV="1">
            <a:off x="6130741" y="5866054"/>
            <a:ext cx="0" cy="120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4" name="TextBox 343"/>
          <p:cNvSpPr txBox="1"/>
          <p:nvPr/>
        </p:nvSpPr>
        <p:spPr>
          <a:xfrm>
            <a:off x="657533" y="4050444"/>
            <a:ext cx="318470" cy="99845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342900" indent="-3429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0" lvl="1" algn="ctr">
              <a:defRPr kumimoji="0" sz="1050" kern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b="1" dirty="0">
                <a:solidFill>
                  <a:srgbClr val="4385C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</a:t>
            </a:r>
            <a:endParaRPr lang="ko-KR" altLang="en-US" sz="800" b="1" dirty="0">
              <a:solidFill>
                <a:srgbClr val="4385C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5593364" y="4050445"/>
            <a:ext cx="373802" cy="112698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bevelT w="0"/>
            </a:sp3d>
          </a:bodyPr>
          <a:lstStyle>
            <a:defPPr>
              <a:defRPr lang="ko-KR"/>
            </a:defPPr>
            <a:lvl1pPr marL="342900" indent="-3429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0" lvl="1" algn="ctr">
              <a:defRPr kumimoji="0" sz="1050" kern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b="1" dirty="0">
                <a:solidFill>
                  <a:srgbClr val="4385C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</a:t>
            </a:r>
            <a:endParaRPr lang="ko-KR" altLang="en-US" sz="800" b="1" dirty="0">
              <a:solidFill>
                <a:srgbClr val="4385C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48" name="그룹 347"/>
          <p:cNvGrpSpPr/>
          <p:nvPr/>
        </p:nvGrpSpPr>
        <p:grpSpPr>
          <a:xfrm>
            <a:off x="2517737" y="2475549"/>
            <a:ext cx="1914221" cy="1280284"/>
            <a:chOff x="2483941" y="3389163"/>
            <a:chExt cx="1890118" cy="1476000"/>
          </a:xfrm>
        </p:grpSpPr>
        <p:sp>
          <p:nvSpPr>
            <p:cNvPr id="349" name="직사각형 348"/>
            <p:cNvSpPr/>
            <p:nvPr/>
          </p:nvSpPr>
          <p:spPr>
            <a:xfrm>
              <a:off x="2483941" y="3389163"/>
              <a:ext cx="1890118" cy="1476000"/>
            </a:xfrm>
            <a:prstGeom prst="rect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rm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2726147" y="3422349"/>
              <a:ext cx="1370568" cy="2000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ko-KR" altLang="en-US" sz="1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사업총괄책임자</a:t>
              </a:r>
              <a:r>
                <a:rPr lang="en-US" altLang="ko-KR" sz="1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(PM)</a:t>
              </a:r>
            </a:p>
          </p:txBody>
        </p:sp>
        <p:cxnSp>
          <p:nvCxnSpPr>
            <p:cNvPr id="351" name="직선 연결선 350"/>
            <p:cNvCxnSpPr/>
            <p:nvPr/>
          </p:nvCxnSpPr>
          <p:spPr>
            <a:xfrm>
              <a:off x="2483941" y="3644629"/>
              <a:ext cx="1890118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TextBox 25"/>
            <p:cNvSpPr txBox="1"/>
            <p:nvPr/>
          </p:nvSpPr>
          <p:spPr>
            <a:xfrm>
              <a:off x="3165932" y="3717831"/>
              <a:ext cx="1080000" cy="16927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latinLnBrk="0">
                <a:spcBef>
                  <a:spcPts val="800"/>
                </a:spcBef>
                <a:buClr>
                  <a:schemeClr val="bg1">
                    <a:lumMod val="65000"/>
                  </a:schemeClr>
                </a:buClr>
                <a:buSzPct val="90000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itchFamily="18" charset="-127"/>
                  <a:ea typeface="KoPub돋움체 Bold" pitchFamily="18" charset="-127"/>
                </a:rPr>
                <a:t>김 준 수  본부장</a:t>
              </a:r>
            </a:p>
          </p:txBody>
        </p:sp>
        <p:sp>
          <p:nvSpPr>
            <p:cNvPr id="353" name="Rectangle 39"/>
            <p:cNvSpPr>
              <a:spLocks noChangeArrowheads="1"/>
            </p:cNvSpPr>
            <p:nvPr/>
          </p:nvSpPr>
          <p:spPr bwMode="auto">
            <a:xfrm>
              <a:off x="3165932" y="3967940"/>
              <a:ext cx="1080000" cy="31934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marL="73025" indent="-73025">
                <a:buClr>
                  <a:schemeClr val="bg1"/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lang="en-US" altLang="ko-KR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rPr>
                <a:t>NHN</a:t>
              </a:r>
              <a:r>
                <a:rPr lang="ko-KR" altLang="en-US" sz="900" spc="-6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rPr>
                <a:t>다이퀘스트</a:t>
              </a:r>
              <a:r>
                <a:rPr lang="ko-KR" altLang="en-US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rPr>
                <a:t>  소속</a:t>
              </a:r>
            </a:p>
            <a:p>
              <a:pPr marL="73025" indent="-73025">
                <a:buClr>
                  <a:schemeClr val="bg1"/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rPr>
                <a:t>공학박사</a:t>
              </a:r>
              <a:r>
                <a:rPr lang="en-US" altLang="ko-KR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rPr>
                <a:t> – NLP</a:t>
              </a:r>
              <a:r>
                <a:rPr lang="ko-KR" altLang="en-US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rPr>
                <a:t>분야</a:t>
              </a:r>
            </a:p>
          </p:txBody>
        </p:sp>
        <p:sp>
          <p:nvSpPr>
            <p:cNvPr id="354" name="모서리가 둥근 직사각형 353"/>
            <p:cNvSpPr/>
            <p:nvPr/>
          </p:nvSpPr>
          <p:spPr>
            <a:xfrm>
              <a:off x="2536367" y="4298063"/>
              <a:ext cx="1787983" cy="50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50000">
                  <a:schemeClr val="bg1"/>
                </a:gs>
                <a:gs pos="50000">
                  <a:srgbClr val="FAFAFA"/>
                </a:gs>
              </a:gsLst>
              <a:lin ang="13500000" scaled="1"/>
              <a:tileRect/>
            </a:gradFill>
            <a:ln w="6350">
              <a:solidFill>
                <a:srgbClr val="A0A0A0"/>
              </a:solidFill>
            </a:ln>
            <a:effectLst>
              <a:outerShdw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-76200" fontAlgn="ctr">
                <a:buClr>
                  <a:srgbClr val="429DC2"/>
                </a:buClr>
                <a:buSzPct val="80000"/>
                <a:buFont typeface="Wingdings" panose="05000000000000000000" pitchFamily="2" charset="2"/>
                <a:buChar char="§"/>
                <a:tabLst>
                  <a:tab pos="355600" algn="l"/>
                </a:tabLst>
                <a:defRPr/>
              </a:pPr>
              <a:r>
                <a:rPr lang="ko-KR" altLang="en-US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사업총괄진행</a:t>
              </a:r>
              <a:r>
                <a:rPr lang="en-US" altLang="ko-KR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, </a:t>
              </a:r>
              <a:r>
                <a:rPr lang="ko-KR" altLang="en-US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계획수립 및 조정</a:t>
              </a:r>
            </a:p>
            <a:p>
              <a:pPr marL="114300" indent="-76200" fontAlgn="ctr">
                <a:buClr>
                  <a:srgbClr val="429DC2"/>
                </a:buClr>
                <a:buSzPct val="80000"/>
                <a:buFont typeface="Wingdings" panose="05000000000000000000" pitchFamily="2" charset="2"/>
                <a:buChar char="§"/>
                <a:tabLst>
                  <a:tab pos="355600" algn="l"/>
                </a:tabLst>
                <a:defRPr/>
              </a:pPr>
              <a:r>
                <a:rPr lang="ko-KR" altLang="en-US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각 부문 업무 부여 및 확인 검토</a:t>
              </a:r>
            </a:p>
            <a:p>
              <a:pPr marL="114300" indent="-76200" fontAlgn="ctr">
                <a:buClr>
                  <a:srgbClr val="429DC2"/>
                </a:buClr>
                <a:buSzPct val="80000"/>
                <a:buFont typeface="Wingdings" panose="05000000000000000000" pitchFamily="2" charset="2"/>
                <a:buChar char="§"/>
                <a:tabLst>
                  <a:tab pos="355600" algn="l"/>
                </a:tabLst>
                <a:defRPr/>
              </a:pPr>
              <a:r>
                <a:rPr lang="ko-KR" altLang="en-US" sz="900" spc="-6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감리단</a:t>
              </a:r>
              <a:r>
                <a:rPr lang="ko-KR" altLang="en-US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및 </a:t>
              </a:r>
              <a:r>
                <a:rPr lang="ko-KR" altLang="en-US" sz="900" spc="-6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주관사와</a:t>
              </a:r>
              <a:r>
                <a:rPr lang="ko-KR" altLang="en-US" sz="9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의사소통 창구</a:t>
              </a:r>
            </a:p>
          </p:txBody>
        </p:sp>
      </p:grpSp>
      <p:pic>
        <p:nvPicPr>
          <p:cNvPr id="355" name="그림 3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01" y="2731914"/>
            <a:ext cx="448529" cy="50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6" name="그룹 355"/>
          <p:cNvGrpSpPr/>
          <p:nvPr/>
        </p:nvGrpSpPr>
        <p:grpSpPr>
          <a:xfrm flipH="1">
            <a:off x="8466123" y="5722510"/>
            <a:ext cx="974565" cy="348124"/>
            <a:chOff x="7193280" y="2959432"/>
            <a:chExt cx="922020" cy="348124"/>
          </a:xfrm>
        </p:grpSpPr>
        <p:sp>
          <p:nvSpPr>
            <p:cNvPr id="357" name="자유형 356"/>
            <p:cNvSpPr/>
            <p:nvPr/>
          </p:nvSpPr>
          <p:spPr>
            <a:xfrm>
              <a:off x="7193280" y="3017520"/>
              <a:ext cx="922020" cy="106680"/>
            </a:xfrm>
            <a:custGeom>
              <a:avLst/>
              <a:gdLst>
                <a:gd name="connsiteX0" fmla="*/ 0 w 922020"/>
                <a:gd name="connsiteY0" fmla="*/ 106680 h 106680"/>
                <a:gd name="connsiteX1" fmla="*/ 670560 w 922020"/>
                <a:gd name="connsiteY1" fmla="*/ 106680 h 106680"/>
                <a:gd name="connsiteX2" fmla="*/ 922020 w 922020"/>
                <a:gd name="connsiteY2" fmla="*/ 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2020" h="106680">
                  <a:moveTo>
                    <a:pt x="0" y="106680"/>
                  </a:moveTo>
                  <a:lnTo>
                    <a:pt x="670560" y="106680"/>
                  </a:lnTo>
                  <a:lnTo>
                    <a:pt x="922020" y="0"/>
                  </a:ln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TextBox 357"/>
            <p:cNvSpPr txBox="1"/>
            <p:nvPr/>
          </p:nvSpPr>
          <p:spPr>
            <a:xfrm flipH="1">
              <a:off x="7233568" y="2959432"/>
              <a:ext cx="649258" cy="123111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r"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kumimoji="1" lang="ko-KR" altLang="en-US" sz="800" kern="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itchFamily="18" charset="-127"/>
                  <a:ea typeface="KoPub돋움체 Bold" pitchFamily="18" charset="-127"/>
                </a:rPr>
                <a:t>지식구축</a:t>
              </a:r>
              <a:endParaRPr kumimoji="1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 flipH="1">
              <a:off x="7219147" y="3153668"/>
              <a:ext cx="649258" cy="153888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r"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lang="en-US" altLang="ko-KR" sz="10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19</a:t>
              </a:r>
              <a:r>
                <a:rPr lang="en-US" altLang="ko-KR" sz="8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%</a:t>
              </a:r>
              <a:endParaRPr lang="en-US" altLang="ko-KR" sz="8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360" name="그룹 359"/>
          <p:cNvGrpSpPr/>
          <p:nvPr/>
        </p:nvGrpSpPr>
        <p:grpSpPr>
          <a:xfrm flipH="1">
            <a:off x="8278411" y="5964235"/>
            <a:ext cx="571704" cy="345584"/>
            <a:chOff x="7155161" y="2959432"/>
            <a:chExt cx="960139" cy="345584"/>
          </a:xfrm>
        </p:grpSpPr>
        <p:sp>
          <p:nvSpPr>
            <p:cNvPr id="361" name="자유형 360"/>
            <p:cNvSpPr/>
            <p:nvPr/>
          </p:nvSpPr>
          <p:spPr>
            <a:xfrm>
              <a:off x="7193280" y="3017520"/>
              <a:ext cx="922020" cy="106680"/>
            </a:xfrm>
            <a:custGeom>
              <a:avLst/>
              <a:gdLst>
                <a:gd name="connsiteX0" fmla="*/ 0 w 922020"/>
                <a:gd name="connsiteY0" fmla="*/ 106680 h 106680"/>
                <a:gd name="connsiteX1" fmla="*/ 670560 w 922020"/>
                <a:gd name="connsiteY1" fmla="*/ 106680 h 106680"/>
                <a:gd name="connsiteX2" fmla="*/ 922020 w 922020"/>
                <a:gd name="connsiteY2" fmla="*/ 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2020" h="106680">
                  <a:moveTo>
                    <a:pt x="0" y="106680"/>
                  </a:moveTo>
                  <a:lnTo>
                    <a:pt x="670560" y="106680"/>
                  </a:lnTo>
                  <a:lnTo>
                    <a:pt x="922020" y="0"/>
                  </a:ln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TextBox 361"/>
            <p:cNvSpPr txBox="1"/>
            <p:nvPr/>
          </p:nvSpPr>
          <p:spPr>
            <a:xfrm flipH="1">
              <a:off x="7289023" y="2959432"/>
              <a:ext cx="649258" cy="123111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r"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kumimoji="1" lang="en-US" altLang="ko-KR" sz="8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itchFamily="18" charset="-127"/>
                  <a:ea typeface="KoPub돋움체 Bold" pitchFamily="18" charset="-127"/>
                </a:rPr>
                <a:t>TA</a:t>
              </a:r>
              <a:endParaRPr kumimoji="1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363" name="TextBox 362"/>
            <p:cNvSpPr txBox="1"/>
            <p:nvPr/>
          </p:nvSpPr>
          <p:spPr>
            <a:xfrm flipH="1">
              <a:off x="7155161" y="3151128"/>
              <a:ext cx="649257" cy="153888"/>
            </a:xfrm>
            <a:prstGeom prst="rect">
              <a:avLst/>
            </a:prstGeom>
            <a:noFill/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r" fontAlgn="base" latinLnBrk="0">
                <a:spcBef>
                  <a:spcPct val="0"/>
                </a:spcBef>
                <a:spcAft>
                  <a:spcPct val="0"/>
                </a:spcAft>
                <a:buClr>
                  <a:sysClr val="window" lastClr="FFFFFF">
                    <a:lumMod val="65000"/>
                  </a:sysClr>
                </a:buClr>
                <a:buSzPct val="90000"/>
                <a:defRPr/>
              </a:pPr>
              <a:r>
                <a:rPr lang="en-US" altLang="ko-KR" sz="10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1</a:t>
              </a:r>
              <a:r>
                <a:rPr lang="en-US" altLang="ko-KR" sz="10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0</a:t>
              </a:r>
              <a:r>
                <a:rPr lang="en-US" altLang="ko-KR" sz="8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%</a:t>
              </a:r>
              <a:endParaRPr lang="en-US" altLang="ko-KR" sz="8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364" name="그룹 151"/>
          <p:cNvGrpSpPr>
            <a:grpSpLocks/>
          </p:cNvGrpSpPr>
          <p:nvPr/>
        </p:nvGrpSpPr>
        <p:grpSpPr bwMode="auto">
          <a:xfrm>
            <a:off x="1374496" y="3362668"/>
            <a:ext cx="952265" cy="313070"/>
            <a:chOff x="676220" y="2610496"/>
            <a:chExt cx="1404000" cy="677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5" name="양쪽 모서리가 둥근 사각형 364"/>
            <p:cNvSpPr/>
            <p:nvPr/>
          </p:nvSpPr>
          <p:spPr bwMode="auto">
            <a:xfrm>
              <a:off x="676220" y="2610496"/>
              <a:ext cx="1404000" cy="252000"/>
            </a:xfrm>
            <a:prstGeom prst="round2Same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9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사업관리</a:t>
              </a:r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>
              <a:off x="676220" y="2854788"/>
              <a:ext cx="1404000" cy="433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r>
                <a:rPr kumimoji="0" lang="en-US" altLang="ko-KR" sz="800" kern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TBD</a:t>
              </a:r>
              <a:endParaRPr kumimoji="0" lang="ko-KR" altLang="en-US" sz="800" kern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67" name="직선 연결선 366"/>
          <p:cNvCxnSpPr/>
          <p:nvPr/>
        </p:nvCxnSpPr>
        <p:spPr>
          <a:xfrm rot="5400000">
            <a:off x="2417838" y="3421645"/>
            <a:ext cx="0" cy="18573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68" name="그룹 367"/>
          <p:cNvGrpSpPr/>
          <p:nvPr/>
        </p:nvGrpSpPr>
        <p:grpSpPr>
          <a:xfrm>
            <a:off x="1980690" y="1985928"/>
            <a:ext cx="3032869" cy="290272"/>
            <a:chOff x="5359558" y="200048"/>
            <a:chExt cx="4360876" cy="417373"/>
          </a:xfrm>
        </p:grpSpPr>
        <p:pic>
          <p:nvPicPr>
            <p:cNvPr id="369" name="Picture 8" descr="파일:Hyundai Capital logo 2016 3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623" y="200048"/>
              <a:ext cx="1389018" cy="4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0" name="Picture 10" descr="파일:Hyundai card CI new.png - 위키백과, 우리 모두의 백과사전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558" y="292652"/>
              <a:ext cx="1180490" cy="23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1" name="그림 370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836" y="275507"/>
              <a:ext cx="1731598" cy="266400"/>
            </a:xfrm>
            <a:prstGeom prst="rect">
              <a:avLst/>
            </a:prstGeom>
          </p:spPr>
        </p:pic>
      </p:grpSp>
      <p:cxnSp>
        <p:nvCxnSpPr>
          <p:cNvPr id="372" name="직선 연결선 371"/>
          <p:cNvCxnSpPr>
            <a:stCxn id="255" idx="2"/>
            <a:endCxn id="349" idx="0"/>
          </p:cNvCxnSpPr>
          <p:nvPr/>
        </p:nvCxnSpPr>
        <p:spPr>
          <a:xfrm>
            <a:off x="3474847" y="2289103"/>
            <a:ext cx="1" cy="18644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3" name="직사각형 372"/>
          <p:cNvSpPr/>
          <p:nvPr/>
        </p:nvSpPr>
        <p:spPr>
          <a:xfrm>
            <a:off x="3179107" y="1792596"/>
            <a:ext cx="583493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3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사업주관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7415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94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추진일정</a:t>
            </a:r>
            <a:endParaRPr lang="ko-KR" altLang="en-US" dirty="0"/>
          </a:p>
        </p:txBody>
      </p:sp>
      <p:grpSp>
        <p:nvGrpSpPr>
          <p:cNvPr id="97" name="그룹 96"/>
          <p:cNvGrpSpPr/>
          <p:nvPr/>
        </p:nvGrpSpPr>
        <p:grpSpPr>
          <a:xfrm>
            <a:off x="2207427" y="1205137"/>
            <a:ext cx="5491147" cy="307777"/>
            <a:chOff x="2034965" y="1241425"/>
            <a:chExt cx="5491147" cy="307777"/>
          </a:xfrm>
        </p:grpSpPr>
        <p:sp>
          <p:nvSpPr>
            <p:cNvPr id="98" name="직사각형 97"/>
            <p:cNvSpPr/>
            <p:nvPr/>
          </p:nvSpPr>
          <p:spPr>
            <a:xfrm>
              <a:off x="2273762" y="1241425"/>
              <a:ext cx="5013552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10092">
                <a:defRPr/>
              </a:pPr>
              <a:r>
                <a:rPr lang="ko-KR" altLang="en-US" sz="20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2484C6"/>
                  </a:solidFill>
                  <a:latin typeface="KoPub돋움체 Bold" pitchFamily="18" charset="-127"/>
                  <a:ea typeface="KoPub돋움체 Bold" pitchFamily="18" charset="-127"/>
                </a:rPr>
                <a:t>사업특성을 고려한 최적의 사업 추진 일정계획 수립 </a:t>
              </a:r>
            </a:p>
          </p:txBody>
        </p:sp>
        <p:sp>
          <p:nvSpPr>
            <p:cNvPr id="99" name="Freeform 34"/>
            <p:cNvSpPr>
              <a:spLocks noEditPoints="1"/>
            </p:cNvSpPr>
            <p:nvPr/>
          </p:nvSpPr>
          <p:spPr bwMode="auto">
            <a:xfrm rot="10800000">
              <a:off x="7346950" y="1283544"/>
              <a:ext cx="179162" cy="142944"/>
            </a:xfrm>
            <a:custGeom>
              <a:avLst/>
              <a:gdLst>
                <a:gd name="T0" fmla="*/ 43 w 141"/>
                <a:gd name="T1" fmla="*/ 0 h 124"/>
                <a:gd name="T2" fmla="*/ 11 w 141"/>
                <a:gd name="T3" fmla="*/ 26 h 124"/>
                <a:gd name="T4" fmla="*/ 0 w 141"/>
                <a:gd name="T5" fmla="*/ 81 h 124"/>
                <a:gd name="T6" fmla="*/ 0 w 141"/>
                <a:gd name="T7" fmla="*/ 124 h 124"/>
                <a:gd name="T8" fmla="*/ 59 w 141"/>
                <a:gd name="T9" fmla="*/ 124 h 124"/>
                <a:gd name="T10" fmla="*/ 59 w 141"/>
                <a:gd name="T11" fmla="*/ 66 h 124"/>
                <a:gd name="T12" fmla="*/ 28 w 141"/>
                <a:gd name="T13" fmla="*/ 66 h 124"/>
                <a:gd name="T14" fmla="*/ 36 w 141"/>
                <a:gd name="T15" fmla="*/ 35 h 124"/>
                <a:gd name="T16" fmla="*/ 59 w 141"/>
                <a:gd name="T17" fmla="*/ 20 h 124"/>
                <a:gd name="T18" fmla="*/ 43 w 141"/>
                <a:gd name="T19" fmla="*/ 0 h 124"/>
                <a:gd name="T20" fmla="*/ 125 w 141"/>
                <a:gd name="T21" fmla="*/ 0 h 124"/>
                <a:gd name="T22" fmla="*/ 94 w 141"/>
                <a:gd name="T23" fmla="*/ 26 h 124"/>
                <a:gd name="T24" fmla="*/ 83 w 141"/>
                <a:gd name="T25" fmla="*/ 81 h 124"/>
                <a:gd name="T26" fmla="*/ 83 w 141"/>
                <a:gd name="T27" fmla="*/ 124 h 124"/>
                <a:gd name="T28" fmla="*/ 141 w 141"/>
                <a:gd name="T29" fmla="*/ 124 h 124"/>
                <a:gd name="T30" fmla="*/ 141 w 141"/>
                <a:gd name="T31" fmla="*/ 66 h 124"/>
                <a:gd name="T32" fmla="*/ 111 w 141"/>
                <a:gd name="T33" fmla="*/ 66 h 124"/>
                <a:gd name="T34" fmla="*/ 119 w 141"/>
                <a:gd name="T35" fmla="*/ 36 h 124"/>
                <a:gd name="T36" fmla="*/ 141 w 141"/>
                <a:gd name="T37" fmla="*/ 20 h 124"/>
                <a:gd name="T38" fmla="*/ 125 w 141"/>
                <a:gd name="T3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124">
                  <a:moveTo>
                    <a:pt x="43" y="0"/>
                  </a:moveTo>
                  <a:cubicBezTo>
                    <a:pt x="33" y="3"/>
                    <a:pt x="20" y="12"/>
                    <a:pt x="11" y="26"/>
                  </a:cubicBezTo>
                  <a:cubicBezTo>
                    <a:pt x="2" y="40"/>
                    <a:pt x="0" y="58"/>
                    <a:pt x="0" y="8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58"/>
                    <a:pt x="28" y="44"/>
                    <a:pt x="36" y="35"/>
                  </a:cubicBezTo>
                  <a:cubicBezTo>
                    <a:pt x="43" y="28"/>
                    <a:pt x="52" y="22"/>
                    <a:pt x="59" y="2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125" y="0"/>
                  </a:moveTo>
                  <a:cubicBezTo>
                    <a:pt x="116" y="3"/>
                    <a:pt x="103" y="12"/>
                    <a:pt x="94" y="26"/>
                  </a:cubicBezTo>
                  <a:cubicBezTo>
                    <a:pt x="84" y="40"/>
                    <a:pt x="83" y="58"/>
                    <a:pt x="83" y="81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1" y="58"/>
                    <a:pt x="111" y="45"/>
                    <a:pt x="119" y="36"/>
                  </a:cubicBezTo>
                  <a:cubicBezTo>
                    <a:pt x="126" y="28"/>
                    <a:pt x="134" y="22"/>
                    <a:pt x="141" y="2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3F9CC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00" name="Freeform 34"/>
            <p:cNvSpPr>
              <a:spLocks noEditPoints="1"/>
            </p:cNvSpPr>
            <p:nvPr/>
          </p:nvSpPr>
          <p:spPr bwMode="auto">
            <a:xfrm>
              <a:off x="2034965" y="1244943"/>
              <a:ext cx="179162" cy="142944"/>
            </a:xfrm>
            <a:custGeom>
              <a:avLst/>
              <a:gdLst>
                <a:gd name="T0" fmla="*/ 43 w 141"/>
                <a:gd name="T1" fmla="*/ 0 h 124"/>
                <a:gd name="T2" fmla="*/ 11 w 141"/>
                <a:gd name="T3" fmla="*/ 26 h 124"/>
                <a:gd name="T4" fmla="*/ 0 w 141"/>
                <a:gd name="T5" fmla="*/ 81 h 124"/>
                <a:gd name="T6" fmla="*/ 0 w 141"/>
                <a:gd name="T7" fmla="*/ 124 h 124"/>
                <a:gd name="T8" fmla="*/ 59 w 141"/>
                <a:gd name="T9" fmla="*/ 124 h 124"/>
                <a:gd name="T10" fmla="*/ 59 w 141"/>
                <a:gd name="T11" fmla="*/ 66 h 124"/>
                <a:gd name="T12" fmla="*/ 28 w 141"/>
                <a:gd name="T13" fmla="*/ 66 h 124"/>
                <a:gd name="T14" fmla="*/ 36 w 141"/>
                <a:gd name="T15" fmla="*/ 35 h 124"/>
                <a:gd name="T16" fmla="*/ 59 w 141"/>
                <a:gd name="T17" fmla="*/ 20 h 124"/>
                <a:gd name="T18" fmla="*/ 43 w 141"/>
                <a:gd name="T19" fmla="*/ 0 h 124"/>
                <a:gd name="T20" fmla="*/ 125 w 141"/>
                <a:gd name="T21" fmla="*/ 0 h 124"/>
                <a:gd name="T22" fmla="*/ 94 w 141"/>
                <a:gd name="T23" fmla="*/ 26 h 124"/>
                <a:gd name="T24" fmla="*/ 83 w 141"/>
                <a:gd name="T25" fmla="*/ 81 h 124"/>
                <a:gd name="T26" fmla="*/ 83 w 141"/>
                <a:gd name="T27" fmla="*/ 124 h 124"/>
                <a:gd name="T28" fmla="*/ 141 w 141"/>
                <a:gd name="T29" fmla="*/ 124 h 124"/>
                <a:gd name="T30" fmla="*/ 141 w 141"/>
                <a:gd name="T31" fmla="*/ 66 h 124"/>
                <a:gd name="T32" fmla="*/ 111 w 141"/>
                <a:gd name="T33" fmla="*/ 66 h 124"/>
                <a:gd name="T34" fmla="*/ 119 w 141"/>
                <a:gd name="T35" fmla="*/ 36 h 124"/>
                <a:gd name="T36" fmla="*/ 141 w 141"/>
                <a:gd name="T37" fmla="*/ 20 h 124"/>
                <a:gd name="T38" fmla="*/ 125 w 141"/>
                <a:gd name="T3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124">
                  <a:moveTo>
                    <a:pt x="43" y="0"/>
                  </a:moveTo>
                  <a:cubicBezTo>
                    <a:pt x="33" y="3"/>
                    <a:pt x="20" y="12"/>
                    <a:pt x="11" y="26"/>
                  </a:cubicBezTo>
                  <a:cubicBezTo>
                    <a:pt x="2" y="40"/>
                    <a:pt x="0" y="58"/>
                    <a:pt x="0" y="8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58"/>
                    <a:pt x="28" y="44"/>
                    <a:pt x="36" y="35"/>
                  </a:cubicBezTo>
                  <a:cubicBezTo>
                    <a:pt x="43" y="28"/>
                    <a:pt x="52" y="22"/>
                    <a:pt x="59" y="2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125" y="0"/>
                  </a:moveTo>
                  <a:cubicBezTo>
                    <a:pt x="116" y="3"/>
                    <a:pt x="103" y="12"/>
                    <a:pt x="94" y="26"/>
                  </a:cubicBezTo>
                  <a:cubicBezTo>
                    <a:pt x="84" y="40"/>
                    <a:pt x="83" y="58"/>
                    <a:pt x="83" y="81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1" y="58"/>
                    <a:pt x="111" y="45"/>
                    <a:pt x="119" y="36"/>
                  </a:cubicBezTo>
                  <a:cubicBezTo>
                    <a:pt x="126" y="28"/>
                    <a:pt x="134" y="22"/>
                    <a:pt x="141" y="2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3F9CC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aphicFrame>
        <p:nvGraphicFramePr>
          <p:cNvPr id="75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25722"/>
              </p:ext>
            </p:extLst>
          </p:nvPr>
        </p:nvGraphicFramePr>
        <p:xfrm>
          <a:off x="344488" y="1626079"/>
          <a:ext cx="9237786" cy="4751692"/>
        </p:xfrm>
        <a:graphic>
          <a:graphicData uri="http://schemas.openxmlformats.org/drawingml/2006/table">
            <a:tbl>
              <a:tblPr/>
              <a:tblGrid>
                <a:gridCol w="975094">
                  <a:extLst>
                    <a:ext uri="{9D8B030D-6E8A-4147-A177-3AD203B41FA5}">
                      <a16:colId xmlns:a16="http://schemas.microsoft.com/office/drawing/2014/main" val="1225877268"/>
                    </a:ext>
                  </a:extLst>
                </a:gridCol>
                <a:gridCol w="1022011">
                  <a:extLst>
                    <a:ext uri="{9D8B030D-6E8A-4147-A177-3AD203B41FA5}">
                      <a16:colId xmlns:a16="http://schemas.microsoft.com/office/drawing/2014/main" val="3419509667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113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804521">
                  <a:extLst>
                    <a:ext uri="{9D8B030D-6E8A-4147-A177-3AD203B41FA5}">
                      <a16:colId xmlns:a16="http://schemas.microsoft.com/office/drawing/2014/main" val="3973221663"/>
                    </a:ext>
                  </a:extLst>
                </a:gridCol>
              </a:tblGrid>
              <a:tr h="216874">
                <a:tc rowSpan="2"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공정</a:t>
                      </a:r>
                      <a:endParaRPr kumimoji="0" 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M1</a:t>
                      </a:r>
                      <a:endParaRPr kumimoji="0" lang="ko-KR" alt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M2</a:t>
                      </a:r>
                      <a:endParaRPr kumimoji="0" lang="ko-KR" alt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M3</a:t>
                      </a:r>
                      <a:endParaRPr kumimoji="0" lang="ko-KR" alt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M4</a:t>
                      </a:r>
                      <a:endParaRPr kumimoji="0" lang="ko-KR" alt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M5</a:t>
                      </a:r>
                      <a:endParaRPr kumimoji="0" lang="ko-KR" alt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M6</a:t>
                      </a:r>
                      <a:endParaRPr kumimoji="0" lang="ko-KR" alt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M7</a:t>
                      </a:r>
                      <a:endParaRPr kumimoji="0" lang="ko-KR" alt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M8</a:t>
                      </a:r>
                      <a:endParaRPr kumimoji="0" lang="ko-KR" alt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4">
                  <a:txBody>
                    <a:bodyPr/>
                    <a:lstStyle/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ko-KR" altLang="ko-KR" sz="9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16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4W</a:t>
                      </a: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-1809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ko-KR" altLang="ko-KR" sz="800" b="1" kern="120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166"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 일정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166"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추진</a:t>
                      </a:r>
                      <a:r>
                        <a:rPr kumimoji="0" lang="en-US" altLang="ko-KR" sz="800" b="1" kern="1200" spc="-70" baseline="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spc="-70" baseline="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단계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1049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20989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3148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41976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052470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462964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873458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283952" algn="l" defTabSz="820989" rtl="0" eaLnBrk="1" latinLnBrk="1" hangingPunct="1">
                        <a:defRPr sz="1706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166">
                <a:tc rowSpan="2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요구사항 분석</a:t>
                      </a: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정의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 및 데이터 분석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28726"/>
                  </a:ext>
                </a:extLst>
              </a:tr>
              <a:tr h="197166">
                <a:tc rowSpan="3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상담 </a:t>
                      </a:r>
                      <a:endParaRPr kumimoji="0" lang="en-US" altLang="ko-KR" sz="800" b="1" kern="1200" spc="-70" baseline="0" dirty="0" smtClean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err="1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어드바이저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err="1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대화엔진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</a:t>
                      </a: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/KMS</a:t>
                      </a:r>
                      <a:endParaRPr kumimoji="0" lang="ko-KR" altLang="ko-KR" sz="800" b="1" kern="1200" spc="-70" baseline="0" dirty="0" smtClean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25640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프런트 개발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343754"/>
                  </a:ext>
                </a:extLst>
              </a:tr>
              <a:tr h="197166">
                <a:tc rowSpan="3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err="1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지식구축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질의응답 및 </a:t>
                      </a:r>
                      <a:r>
                        <a:rPr kumimoji="0" lang="ko-KR" altLang="en-US" sz="800" b="1" kern="1200" spc="-70" baseline="0" dirty="0" err="1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사전구축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의도 분석 구축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705299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대화 모델</a:t>
                      </a: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구축</a:t>
                      </a:r>
                      <a:endParaRPr kumimoji="0" lang="ko-KR" altLang="ko-KR" sz="800" b="1" kern="1200" spc="-70" baseline="0" dirty="0" smtClean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01275"/>
                  </a:ext>
                </a:extLst>
              </a:tr>
              <a:tr h="197166">
                <a:tc rowSpan="2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TA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TA </a:t>
                      </a: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설계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53501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 </a:t>
                      </a: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연계 개발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480764"/>
                  </a:ext>
                </a:extLst>
              </a:tr>
              <a:tr h="197166">
                <a:tc rowSpan="3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UI/UX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597176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55656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086983"/>
                  </a:ext>
                </a:extLst>
              </a:tr>
              <a:tr h="197166">
                <a:tc rowSpan="3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STT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엔진 개발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40180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 </a:t>
                      </a: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연계 개발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71925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STT </a:t>
                      </a: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 학습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800" b="1" kern="120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994752"/>
                  </a:ext>
                </a:extLst>
              </a:tr>
              <a:tr h="197166">
                <a:tc rowSpan="2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테스트 및 </a:t>
                      </a:r>
                      <a:endParaRPr kumimoji="0" lang="en-US" altLang="ko-KR" sz="800" b="1" kern="1200" spc="-70" baseline="0" dirty="0" smtClean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오픈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테스트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이행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445692"/>
                  </a:ext>
                </a:extLst>
              </a:tr>
              <a:tr h="197166">
                <a:tc rowSpan="2"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 </a:t>
                      </a:r>
                      <a:endParaRPr kumimoji="0" lang="en-US" altLang="ko-KR" sz="800" b="1" kern="1200" spc="-70" baseline="0" dirty="0" smtClean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안정화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시험평가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kern="1200" spc="-70" baseline="0" dirty="0" smtClean="0">
                          <a:ln>
                            <a:solidFill>
                              <a:schemeClr val="bg1">
                                <a:alpha val="2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안정화 및 교육</a:t>
                      </a:r>
                      <a:endParaRPr kumimoji="0" lang="ko-KR" altLang="ko-KR" sz="800" b="1" kern="1200" spc="-70" baseline="0" dirty="0">
                        <a:ln>
                          <a:solidFill>
                            <a:schemeClr val="bg1">
                              <a:alpha val="2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noFill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ko-KR" sz="800" b="1" kern="1200" noProof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6198" marR="16198" marT="15271" marB="15271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977221"/>
                  </a:ext>
                </a:extLst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317454" y="2085614"/>
            <a:ext cx="220790" cy="190654"/>
          </a:xfrm>
          <a:prstGeom prst="rect">
            <a:avLst/>
          </a:prstGeom>
          <a:noFill/>
        </p:spPr>
        <p:txBody>
          <a:bodyPr wrap="none" lIns="41065" tIns="41065" rIns="41065" bIns="41065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algn="ctr" latinLnBrk="0">
              <a:spcBef>
                <a:spcPct val="20000"/>
              </a:spcBef>
              <a:buSzPct val="140000"/>
              <a:defRPr/>
            </a:pPr>
            <a:r>
              <a:rPr lang="ko-KR" altLang="en-US" sz="7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계약</a:t>
            </a:r>
            <a:r>
              <a:rPr lang="en-US" altLang="ko-KR" sz="7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endParaRPr lang="ko-KR" altLang="en-US" sz="700" kern="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sp>
        <p:nvSpPr>
          <p:cNvPr id="77" name="오각형 76"/>
          <p:cNvSpPr/>
          <p:nvPr/>
        </p:nvSpPr>
        <p:spPr>
          <a:xfrm>
            <a:off x="2354870" y="2254954"/>
            <a:ext cx="1589181" cy="150287"/>
          </a:xfrm>
          <a:prstGeom prst="homePlate">
            <a:avLst/>
          </a:prstGeom>
          <a:solidFill>
            <a:srgbClr val="007DC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43" latinLnBrk="0">
              <a:defRPr/>
            </a:pPr>
            <a:r>
              <a:rPr lang="ko-KR" altLang="en-US" sz="900" kern="0" dirty="0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900" kern="0" dirty="0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kern="0" dirty="0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78" name="오각형 77"/>
          <p:cNvSpPr/>
          <p:nvPr/>
        </p:nvSpPr>
        <p:spPr>
          <a:xfrm>
            <a:off x="7977369" y="2254954"/>
            <a:ext cx="797622" cy="150287"/>
          </a:xfrm>
          <a:prstGeom prst="homePlate">
            <a:avLst/>
          </a:prstGeom>
          <a:solidFill>
            <a:srgbClr val="007DC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43" latinLnBrk="0"/>
            <a:r>
              <a:rPr lang="ko-KR" altLang="en-US" sz="900" kern="0" dirty="0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안정화</a:t>
            </a:r>
          </a:p>
        </p:txBody>
      </p:sp>
      <p:sp>
        <p:nvSpPr>
          <p:cNvPr id="79" name="오각형 78"/>
          <p:cNvSpPr/>
          <p:nvPr/>
        </p:nvSpPr>
        <p:spPr>
          <a:xfrm>
            <a:off x="7176859" y="2254954"/>
            <a:ext cx="790531" cy="150287"/>
          </a:xfrm>
          <a:prstGeom prst="homePlate">
            <a:avLst/>
          </a:prstGeom>
          <a:solidFill>
            <a:srgbClr val="007DC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43" latinLnBrk="0"/>
            <a:r>
              <a:rPr lang="ko-KR" altLang="en-US" sz="900" kern="0" dirty="0" smtClean="0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</a:t>
            </a:r>
            <a:endParaRPr lang="ko-KR" altLang="en-US" sz="900" kern="0" dirty="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오각형 79"/>
          <p:cNvSpPr/>
          <p:nvPr/>
        </p:nvSpPr>
        <p:spPr>
          <a:xfrm>
            <a:off x="3966477" y="2254954"/>
            <a:ext cx="3197153" cy="150287"/>
          </a:xfrm>
          <a:prstGeom prst="homePlate">
            <a:avLst/>
          </a:prstGeom>
          <a:solidFill>
            <a:srgbClr val="007DC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43" latinLnBrk="0">
              <a:defRPr/>
            </a:pPr>
            <a:r>
              <a:rPr lang="ko-KR" altLang="en-US" sz="900" kern="0" dirty="0" smtClean="0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en-US" sz="900" kern="0" dirty="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755226" y="2085614"/>
            <a:ext cx="352237" cy="190654"/>
          </a:xfrm>
          <a:prstGeom prst="rect">
            <a:avLst/>
          </a:prstGeom>
          <a:noFill/>
        </p:spPr>
        <p:txBody>
          <a:bodyPr wrap="none" lIns="41065" tIns="41065" rIns="41065" bIns="41065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algn="ctr" latinLnBrk="0">
              <a:spcBef>
                <a:spcPct val="20000"/>
              </a:spcBef>
              <a:buSzPct val="140000"/>
              <a:defRPr/>
            </a:pPr>
            <a:r>
              <a:rPr lang="ko-KR" altLang="en-US" sz="7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중간 보고</a:t>
            </a:r>
            <a:endParaRPr lang="ko-KR" altLang="en-US" sz="700" kern="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51008" y="2085614"/>
            <a:ext cx="490095" cy="190654"/>
          </a:xfrm>
          <a:prstGeom prst="rect">
            <a:avLst/>
          </a:prstGeom>
          <a:noFill/>
        </p:spPr>
        <p:txBody>
          <a:bodyPr wrap="none" lIns="41065" tIns="41065" rIns="41065" bIns="41065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algn="ctr" latinLnBrk="0">
              <a:spcBef>
                <a:spcPct val="20000"/>
              </a:spcBef>
              <a:buSzPct val="140000"/>
              <a:defRPr/>
            </a:pPr>
            <a:r>
              <a:rPr lang="ko-KR" altLang="en-US" sz="7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테스트 및 검증</a:t>
            </a:r>
            <a:endParaRPr lang="ko-KR" altLang="en-US" sz="700" kern="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123575" y="2085614"/>
            <a:ext cx="467968" cy="190654"/>
          </a:xfrm>
          <a:prstGeom prst="rect">
            <a:avLst/>
          </a:prstGeom>
          <a:noFill/>
        </p:spPr>
        <p:txBody>
          <a:bodyPr wrap="square" lIns="41065" tIns="41065" rIns="41065" bIns="41065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algn="ctr" latinLnBrk="0">
              <a:spcBef>
                <a:spcPct val="20000"/>
              </a:spcBef>
              <a:buSzPct val="140000"/>
              <a:defRPr/>
            </a:pPr>
            <a:r>
              <a:rPr lang="ko-KR" altLang="en-US" sz="7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최종 오픈</a:t>
            </a:r>
            <a:endParaRPr lang="ko-KR" altLang="en-US" sz="700" kern="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sp>
        <p:nvSpPr>
          <p:cNvPr id="84" name="직사각형 12"/>
          <p:cNvSpPr>
            <a:spLocks noChangeArrowheads="1"/>
          </p:cNvSpPr>
          <p:nvPr/>
        </p:nvSpPr>
        <p:spPr bwMode="auto">
          <a:xfrm>
            <a:off x="8611442" y="3650760"/>
            <a:ext cx="1123656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447800">
              <a:buSzPct val="80000"/>
            </a:pPr>
            <a:r>
              <a:rPr kumimoji="1"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검수 완료 후</a:t>
            </a:r>
            <a:endParaRPr kumimoji="1"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447800">
              <a:buSzPct val="80000"/>
            </a:pPr>
            <a:r>
              <a:rPr kumimoji="1"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 유지보수</a:t>
            </a:r>
            <a:endParaRPr kumimoji="1"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447800">
              <a:buSzPct val="80000"/>
            </a:pPr>
            <a:r>
              <a:rPr kumimoji="1"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1"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kumimoji="1"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 defTabSz="1447800">
              <a:buSzPct val="80000"/>
            </a:pPr>
            <a:endParaRPr kumimoji="1"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447800">
              <a:buSzPct val="80000"/>
            </a:pPr>
            <a:r>
              <a:rPr kumimoji="1"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사후관리</a:t>
            </a:r>
            <a:endParaRPr kumimoji="1"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447800">
              <a:buSzPct val="80000"/>
            </a:pPr>
            <a:r>
              <a:rPr kumimoji="1"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장애조치</a:t>
            </a:r>
            <a:endParaRPr kumimoji="1"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447800">
              <a:buSzPct val="80000"/>
            </a:pPr>
            <a:r>
              <a:rPr kumimoji="1"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기타지원</a:t>
            </a:r>
            <a:endParaRPr kumimoji="1"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8785532" y="2186996"/>
            <a:ext cx="799429" cy="1201182"/>
            <a:chOff x="8322427" y="2694470"/>
            <a:chExt cx="1090437" cy="1638436"/>
          </a:xfrm>
        </p:grpSpPr>
        <p:grpSp>
          <p:nvGrpSpPr>
            <p:cNvPr id="86" name="그룹 85"/>
            <p:cNvGrpSpPr/>
            <p:nvPr/>
          </p:nvGrpSpPr>
          <p:grpSpPr>
            <a:xfrm>
              <a:off x="8322427" y="2694470"/>
              <a:ext cx="1090437" cy="360001"/>
              <a:chOff x="8255991" y="4767819"/>
              <a:chExt cx="1165876" cy="360001"/>
            </a:xfrm>
          </p:grpSpPr>
          <p:sp>
            <p:nvSpPr>
              <p:cNvPr id="95" name="직사각형 94"/>
              <p:cNvSpPr/>
              <p:nvPr/>
            </p:nvSpPr>
            <p:spPr>
              <a:xfrm flipH="1">
                <a:off x="8265368" y="4839819"/>
                <a:ext cx="1147121" cy="216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6" name="그림 95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9183816" y="4899146"/>
                <a:ext cx="360000" cy="97346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8134041" y="4899147"/>
                <a:ext cx="360000" cy="97346"/>
              </a:xfrm>
              <a:prstGeom prst="rect">
                <a:avLst/>
              </a:prstGeom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8255991" y="4833809"/>
                <a:ext cx="1165876" cy="228022"/>
              </a:xfrm>
              <a:prstGeom prst="rect">
                <a:avLst/>
              </a:prstGeom>
              <a:noFill/>
            </p:spPr>
            <p:txBody>
              <a:bodyPr wrap="none" lIns="36000" tIns="7200" rIns="36000" bIns="7200" rtlCol="0" anchor="ctr" anchorCtr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ko-KR" altLang="en-US" sz="900" b="1" spc="-3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시스템 안정화</a:t>
                </a: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8353864" y="3347342"/>
              <a:ext cx="1027372" cy="985564"/>
              <a:chOff x="8851722" y="3071449"/>
              <a:chExt cx="1136372" cy="1090128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8218" y="3071449"/>
                <a:ext cx="338888" cy="549750"/>
              </a:xfrm>
              <a:prstGeom prst="rect">
                <a:avLst/>
              </a:prstGeom>
            </p:spPr>
          </p:pic>
          <p:sp>
            <p:nvSpPr>
              <p:cNvPr id="89" name="타원 88"/>
              <p:cNvSpPr/>
              <p:nvPr/>
            </p:nvSpPr>
            <p:spPr>
              <a:xfrm>
                <a:off x="8851722" y="3837577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  <a:effectLst>
                <a:outerShdw blurRad="127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indent="-101600" algn="ctr" defTabSz="1043056" fontAlgn="base" latinLnBrk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kumimoji="1" lang="ko-KR" altLang="en-US" sz="600" b="1" spc="-2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운영</a:t>
                </a:r>
                <a:r>
                  <a:rPr kumimoji="1" lang="en-US" altLang="ko-KR" sz="600" b="1" spc="-2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kumimoji="1" lang="en-US" altLang="ko-KR" sz="600" b="1" spc="-2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kumimoji="1" lang="ko-KR" altLang="en-US" sz="600" b="1" spc="-2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지원</a:t>
                </a:r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9257908" y="3834544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  <a:effectLst>
                <a:outerShdw blurRad="127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indent="-101600" algn="ctr" defTabSz="1043056" fontAlgn="base" latinLnBrk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kumimoji="1" lang="ko-KR" altLang="en-US" sz="600" b="1" spc="-2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</a:t>
                </a:r>
                <a:r>
                  <a:rPr kumimoji="1" lang="en-US" altLang="ko-KR" sz="600" b="1" spc="-2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kumimoji="1" lang="en-US" altLang="ko-KR" sz="600" b="1" spc="-2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kumimoji="1" lang="ko-KR" altLang="en-US" sz="600" b="1" spc="-2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이전</a:t>
                </a: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9664094" y="3834544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  <a:effectLst>
                <a:outerShdw blurRad="127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indent="-101600" algn="ctr" defTabSz="1043056" fontAlgn="base" latinLnBrk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kumimoji="1" lang="ko-KR" altLang="en-US" sz="600" b="1" spc="-2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교육</a:t>
                </a:r>
              </a:p>
            </p:txBody>
          </p:sp>
          <p:cxnSp>
            <p:nvCxnSpPr>
              <p:cNvPr id="92" name="직선 화살표 연결선 91"/>
              <p:cNvCxnSpPr>
                <a:stCxn id="88" idx="2"/>
                <a:endCxn id="89" idx="0"/>
              </p:cNvCxnSpPr>
              <p:nvPr/>
            </p:nvCxnSpPr>
            <p:spPr bwMode="auto">
              <a:xfrm flipH="1">
                <a:off x="9013722" y="3621199"/>
                <a:ext cx="403940" cy="216378"/>
              </a:xfrm>
              <a:prstGeom prst="straightConnector1">
                <a:avLst/>
              </a:prstGeom>
              <a:noFill/>
              <a:ln w="12700" cmpd="sng">
                <a:gradFill flip="none" rotWithShape="1">
                  <a:gsLst>
                    <a:gs pos="0">
                      <a:schemeClr val="bg1">
                        <a:lumMod val="75000"/>
                        <a:alpha val="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3" name="직선 화살표 연결선 92"/>
              <p:cNvCxnSpPr>
                <a:stCxn id="88" idx="2"/>
                <a:endCxn id="91" idx="0"/>
              </p:cNvCxnSpPr>
              <p:nvPr/>
            </p:nvCxnSpPr>
            <p:spPr bwMode="auto">
              <a:xfrm>
                <a:off x="9417662" y="3621199"/>
                <a:ext cx="408432" cy="213345"/>
              </a:xfrm>
              <a:prstGeom prst="straightConnector1">
                <a:avLst/>
              </a:prstGeom>
              <a:noFill/>
              <a:ln w="12700" cmpd="sng">
                <a:gradFill flip="none" rotWithShape="1">
                  <a:gsLst>
                    <a:gs pos="0">
                      <a:schemeClr val="bg1">
                        <a:lumMod val="75000"/>
                        <a:alpha val="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4" name="직선 화살표 연결선 93"/>
              <p:cNvCxnSpPr>
                <a:stCxn id="88" idx="2"/>
                <a:endCxn id="90" idx="0"/>
              </p:cNvCxnSpPr>
              <p:nvPr/>
            </p:nvCxnSpPr>
            <p:spPr bwMode="auto">
              <a:xfrm>
                <a:off x="9417662" y="3621199"/>
                <a:ext cx="2246" cy="213345"/>
              </a:xfrm>
              <a:prstGeom prst="straightConnector1">
                <a:avLst/>
              </a:prstGeom>
              <a:noFill/>
              <a:ln w="12700" cmpd="sng">
                <a:gradFill flip="none" rotWithShape="1">
                  <a:gsLst>
                    <a:gs pos="0">
                      <a:schemeClr val="bg1">
                        <a:lumMod val="75000"/>
                        <a:alpha val="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03" name="이등변 삼각형 102"/>
          <p:cNvSpPr/>
          <p:nvPr/>
        </p:nvSpPr>
        <p:spPr bwMode="auto">
          <a:xfrm>
            <a:off x="2383091" y="2034759"/>
            <a:ext cx="110106" cy="88741"/>
          </a:xfrm>
          <a:prstGeom prst="triangle">
            <a:avLst/>
          </a:prstGeom>
          <a:solidFill>
            <a:srgbClr val="FF5050"/>
          </a:solidFill>
          <a:ln w="9525" cap="flat" cmpd="sng" algn="ctr">
            <a:noFill/>
            <a:prstDash val="solid"/>
          </a:ln>
          <a:effectLst/>
        </p:spPr>
        <p:txBody>
          <a:bodyPr rtlCol="0" anchor="ctr">
            <a:sp3d>
              <a:bevelT w="0"/>
            </a:sp3d>
          </a:bodyPr>
          <a:lstStyle/>
          <a:p>
            <a:pPr marL="0" algn="ctr" latinLnBrk="0">
              <a:lnSpc>
                <a:spcPct val="150000"/>
              </a:lnSpc>
            </a:pPr>
            <a:endParaRPr lang="ko-KR" altLang="en-US" sz="1100" b="1" kern="0" spc="-3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이등변 삼각형 103"/>
          <p:cNvSpPr/>
          <p:nvPr/>
        </p:nvSpPr>
        <p:spPr bwMode="auto">
          <a:xfrm>
            <a:off x="5888272" y="2034759"/>
            <a:ext cx="110106" cy="88741"/>
          </a:xfrm>
          <a:prstGeom prst="triangle">
            <a:avLst/>
          </a:prstGeom>
          <a:solidFill>
            <a:srgbClr val="FF5050"/>
          </a:solidFill>
          <a:ln w="9525" cap="flat" cmpd="sng" algn="ctr">
            <a:noFill/>
            <a:prstDash val="solid"/>
          </a:ln>
          <a:effectLst/>
        </p:spPr>
        <p:txBody>
          <a:bodyPr rtlCol="0" anchor="ctr">
            <a:sp3d>
              <a:bevelT w="0"/>
            </a:sp3d>
          </a:bodyPr>
          <a:lstStyle/>
          <a:p>
            <a:pPr marL="0" algn="ctr" latinLnBrk="0">
              <a:lnSpc>
                <a:spcPct val="150000"/>
              </a:lnSpc>
            </a:pPr>
            <a:endParaRPr lang="ko-KR" altLang="en-US" sz="1100" b="1" kern="0" spc="-3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이등변 삼각형 104"/>
          <p:cNvSpPr/>
          <p:nvPr/>
        </p:nvSpPr>
        <p:spPr bwMode="auto">
          <a:xfrm>
            <a:off x="7541002" y="2034759"/>
            <a:ext cx="110106" cy="88741"/>
          </a:xfrm>
          <a:prstGeom prst="triangle">
            <a:avLst/>
          </a:prstGeom>
          <a:solidFill>
            <a:srgbClr val="FF5050"/>
          </a:solidFill>
          <a:ln w="9525" cap="flat" cmpd="sng" algn="ctr">
            <a:noFill/>
            <a:prstDash val="solid"/>
          </a:ln>
          <a:effectLst/>
        </p:spPr>
        <p:txBody>
          <a:bodyPr rtlCol="0" anchor="ctr">
            <a:sp3d>
              <a:bevelT w="0"/>
            </a:sp3d>
          </a:bodyPr>
          <a:lstStyle/>
          <a:p>
            <a:pPr marL="0" algn="ctr" latinLnBrk="0">
              <a:lnSpc>
                <a:spcPct val="150000"/>
              </a:lnSpc>
            </a:pPr>
            <a:endParaRPr lang="ko-KR" altLang="en-US" sz="1100" b="1" kern="0" spc="-3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이등변 삼각형 105"/>
          <p:cNvSpPr/>
          <p:nvPr/>
        </p:nvSpPr>
        <p:spPr bwMode="auto">
          <a:xfrm>
            <a:off x="8302506" y="2034759"/>
            <a:ext cx="110106" cy="88741"/>
          </a:xfrm>
          <a:prstGeom prst="triangle">
            <a:avLst/>
          </a:prstGeom>
          <a:solidFill>
            <a:srgbClr val="FF5050"/>
          </a:solidFill>
          <a:ln w="9525" cap="flat" cmpd="sng" algn="ctr">
            <a:noFill/>
            <a:prstDash val="solid"/>
          </a:ln>
          <a:effectLst/>
        </p:spPr>
        <p:txBody>
          <a:bodyPr rtlCol="0" anchor="ctr">
            <a:sp3d>
              <a:bevelT w="0"/>
            </a:sp3d>
          </a:bodyPr>
          <a:lstStyle/>
          <a:p>
            <a:pPr marL="0" algn="ctr" latinLnBrk="0">
              <a:lnSpc>
                <a:spcPct val="150000"/>
              </a:lnSpc>
            </a:pPr>
            <a:endParaRPr lang="ko-KR" altLang="en-US" sz="1100" b="1" kern="0" spc="-3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2354870" y="2523004"/>
            <a:ext cx="158918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354870" y="2703734"/>
            <a:ext cx="158918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149460" y="2924714"/>
            <a:ext cx="4032000" cy="0"/>
          </a:xfrm>
          <a:prstGeom prst="line">
            <a:avLst/>
          </a:prstGeom>
          <a:ln w="76200">
            <a:solidFill>
              <a:srgbClr val="0069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9460" y="3140938"/>
            <a:ext cx="4032000" cy="0"/>
          </a:xfrm>
          <a:prstGeom prst="line">
            <a:avLst/>
          </a:prstGeom>
          <a:ln w="76200">
            <a:solidFill>
              <a:srgbClr val="0069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149460" y="3316198"/>
            <a:ext cx="4032000" cy="0"/>
          </a:xfrm>
          <a:prstGeom prst="line">
            <a:avLst/>
          </a:prstGeom>
          <a:ln w="76200">
            <a:solidFill>
              <a:srgbClr val="0069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135911" y="3514318"/>
            <a:ext cx="4032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135911" y="3712434"/>
            <a:ext cx="4032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135911" y="3895318"/>
            <a:ext cx="4032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749555" y="4115209"/>
            <a:ext cx="2412000" cy="0"/>
          </a:xfrm>
          <a:prstGeom prst="line">
            <a:avLst/>
          </a:prstGeom>
          <a:ln w="76200">
            <a:solidFill>
              <a:srgbClr val="3A9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749555" y="4311152"/>
            <a:ext cx="2412000" cy="0"/>
          </a:xfrm>
          <a:prstGeom prst="line">
            <a:avLst/>
          </a:prstGeom>
          <a:ln w="76200">
            <a:solidFill>
              <a:srgbClr val="3A9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354870" y="4498388"/>
            <a:ext cx="1589181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944051" y="4903335"/>
            <a:ext cx="240660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122361" y="4698684"/>
            <a:ext cx="240660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2354870" y="5107986"/>
            <a:ext cx="3995790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3166390" y="5295220"/>
            <a:ext cx="3996000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166390" y="5499871"/>
            <a:ext cx="3996000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7176859" y="5678397"/>
            <a:ext cx="94671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7784528" y="5891757"/>
            <a:ext cx="579184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7967390" y="6092925"/>
            <a:ext cx="579184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7784528" y="6281901"/>
            <a:ext cx="963364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90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사업의 배경 및 목적</a:t>
            </a:r>
            <a:endParaRPr lang="ko-KR" altLang="en-US" dirty="0"/>
          </a:p>
        </p:txBody>
      </p:sp>
      <p:sp>
        <p:nvSpPr>
          <p:cNvPr id="147" name="사다리꼴 31">
            <a:extLst>
              <a:ext uri="{FF2B5EF4-FFF2-40B4-BE49-F238E27FC236}">
                <a16:creationId xmlns:a16="http://schemas.microsoft.com/office/drawing/2014/main" id="{148E1BFF-2F00-4F54-9AF9-C307D8505B5D}"/>
              </a:ext>
            </a:extLst>
          </p:cNvPr>
          <p:cNvSpPr/>
          <p:nvPr/>
        </p:nvSpPr>
        <p:spPr>
          <a:xfrm rot="16200000">
            <a:off x="5061669" y="-12752"/>
            <a:ext cx="2794003" cy="6010276"/>
          </a:xfrm>
          <a:custGeom>
            <a:avLst/>
            <a:gdLst>
              <a:gd name="connsiteX0" fmla="*/ 0 w 2692648"/>
              <a:gd name="connsiteY0" fmla="*/ 559716 h 559716"/>
              <a:gd name="connsiteX1" fmla="*/ 998802 w 2692648"/>
              <a:gd name="connsiteY1" fmla="*/ 0 h 559716"/>
              <a:gd name="connsiteX2" fmla="*/ 1693846 w 2692648"/>
              <a:gd name="connsiteY2" fmla="*/ 0 h 559716"/>
              <a:gd name="connsiteX3" fmla="*/ 2692648 w 2692648"/>
              <a:gd name="connsiteY3" fmla="*/ 559716 h 559716"/>
              <a:gd name="connsiteX4" fmla="*/ 0 w 2692648"/>
              <a:gd name="connsiteY4" fmla="*/ 559716 h 559716"/>
              <a:gd name="connsiteX0" fmla="*/ 0 w 2692648"/>
              <a:gd name="connsiteY0" fmla="*/ 559716 h 559716"/>
              <a:gd name="connsiteX1" fmla="*/ 998802 w 2692648"/>
              <a:gd name="connsiteY1" fmla="*/ 0 h 559716"/>
              <a:gd name="connsiteX2" fmla="*/ 1693846 w 2692648"/>
              <a:gd name="connsiteY2" fmla="*/ 0 h 559716"/>
              <a:gd name="connsiteX3" fmla="*/ 2692648 w 2692648"/>
              <a:gd name="connsiteY3" fmla="*/ 559716 h 559716"/>
              <a:gd name="connsiteX4" fmla="*/ 0 w 2692648"/>
              <a:gd name="connsiteY4" fmla="*/ 559716 h 559716"/>
              <a:gd name="connsiteX0" fmla="*/ 0 w 2692648"/>
              <a:gd name="connsiteY0" fmla="*/ 559716 h 559716"/>
              <a:gd name="connsiteX1" fmla="*/ 998802 w 2692648"/>
              <a:gd name="connsiteY1" fmla="*/ 0 h 559716"/>
              <a:gd name="connsiteX2" fmla="*/ 1693846 w 2692648"/>
              <a:gd name="connsiteY2" fmla="*/ 0 h 559716"/>
              <a:gd name="connsiteX3" fmla="*/ 2692648 w 2692648"/>
              <a:gd name="connsiteY3" fmla="*/ 559716 h 559716"/>
              <a:gd name="connsiteX4" fmla="*/ 0 w 2692648"/>
              <a:gd name="connsiteY4" fmla="*/ 559716 h 559716"/>
              <a:gd name="connsiteX0" fmla="*/ 0 w 2692648"/>
              <a:gd name="connsiteY0" fmla="*/ 559716 h 559716"/>
              <a:gd name="connsiteX1" fmla="*/ 998802 w 2692648"/>
              <a:gd name="connsiteY1" fmla="*/ 0 h 559716"/>
              <a:gd name="connsiteX2" fmla="*/ 1693846 w 2692648"/>
              <a:gd name="connsiteY2" fmla="*/ 0 h 559716"/>
              <a:gd name="connsiteX3" fmla="*/ 2692648 w 2692648"/>
              <a:gd name="connsiteY3" fmla="*/ 559716 h 559716"/>
              <a:gd name="connsiteX4" fmla="*/ 0 w 2692648"/>
              <a:gd name="connsiteY4" fmla="*/ 559716 h 559716"/>
              <a:gd name="connsiteX0" fmla="*/ 0 w 2692648"/>
              <a:gd name="connsiteY0" fmla="*/ 559716 h 559716"/>
              <a:gd name="connsiteX1" fmla="*/ 998802 w 2692648"/>
              <a:gd name="connsiteY1" fmla="*/ 0 h 559716"/>
              <a:gd name="connsiteX2" fmla="*/ 1693846 w 2692648"/>
              <a:gd name="connsiteY2" fmla="*/ 0 h 559716"/>
              <a:gd name="connsiteX3" fmla="*/ 2692648 w 2692648"/>
              <a:gd name="connsiteY3" fmla="*/ 559716 h 559716"/>
              <a:gd name="connsiteX4" fmla="*/ 0 w 2692648"/>
              <a:gd name="connsiteY4" fmla="*/ 559716 h 559716"/>
              <a:gd name="connsiteX0" fmla="*/ 0 w 2692648"/>
              <a:gd name="connsiteY0" fmla="*/ 559716 h 559716"/>
              <a:gd name="connsiteX1" fmla="*/ 998802 w 2692648"/>
              <a:gd name="connsiteY1" fmla="*/ 0 h 559716"/>
              <a:gd name="connsiteX2" fmla="*/ 1693846 w 2692648"/>
              <a:gd name="connsiteY2" fmla="*/ 0 h 559716"/>
              <a:gd name="connsiteX3" fmla="*/ 2692648 w 2692648"/>
              <a:gd name="connsiteY3" fmla="*/ 559716 h 559716"/>
              <a:gd name="connsiteX4" fmla="*/ 0 w 2692648"/>
              <a:gd name="connsiteY4" fmla="*/ 559716 h 559716"/>
              <a:gd name="connsiteX0" fmla="*/ 0 w 2692648"/>
              <a:gd name="connsiteY0" fmla="*/ 559716 h 559716"/>
              <a:gd name="connsiteX1" fmla="*/ 998802 w 2692648"/>
              <a:gd name="connsiteY1" fmla="*/ 0 h 559716"/>
              <a:gd name="connsiteX2" fmla="*/ 1693846 w 2692648"/>
              <a:gd name="connsiteY2" fmla="*/ 0 h 559716"/>
              <a:gd name="connsiteX3" fmla="*/ 2692648 w 2692648"/>
              <a:gd name="connsiteY3" fmla="*/ 559716 h 559716"/>
              <a:gd name="connsiteX4" fmla="*/ 0 w 2692648"/>
              <a:gd name="connsiteY4" fmla="*/ 559716 h 55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648" h="559716">
                <a:moveTo>
                  <a:pt x="0" y="559716"/>
                </a:moveTo>
                <a:cubicBezTo>
                  <a:pt x="380559" y="454107"/>
                  <a:pt x="775405" y="324685"/>
                  <a:pt x="998802" y="0"/>
                </a:cubicBezTo>
                <a:lnTo>
                  <a:pt x="1693846" y="0"/>
                </a:lnTo>
                <a:cubicBezTo>
                  <a:pt x="1829136" y="319922"/>
                  <a:pt x="2240651" y="496969"/>
                  <a:pt x="2692648" y="559716"/>
                </a:cubicBezTo>
                <a:lnTo>
                  <a:pt x="0" y="559716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69000"/>
                </a:sysClr>
              </a:gs>
              <a:gs pos="100000">
                <a:sysClr val="window" lastClr="FFFFFF"/>
              </a:gs>
              <a:gs pos="59000">
                <a:sysClr val="window" lastClr="FFFFFF">
                  <a:lumMod val="65000"/>
                  <a:alpha val="33000"/>
                </a:sys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5992276" y="1583147"/>
            <a:ext cx="837005" cy="708691"/>
            <a:chOff x="5931988" y="1703723"/>
            <a:chExt cx="837005" cy="708691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9279E48-4498-471A-B65E-275D3063D3C6}"/>
                </a:ext>
              </a:extLst>
            </p:cNvPr>
            <p:cNvSpPr/>
            <p:nvPr/>
          </p:nvSpPr>
          <p:spPr>
            <a:xfrm>
              <a:off x="5979642" y="1703723"/>
              <a:ext cx="708796" cy="708691"/>
            </a:xfrm>
            <a:prstGeom prst="ellipse">
              <a:avLst/>
            </a:prstGeom>
            <a:solidFill>
              <a:srgbClr val="FFA6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10BC1-0C6C-4176-B61B-7D00953B7121}"/>
                </a:ext>
              </a:extLst>
            </p:cNvPr>
            <p:cNvSpPr txBox="1"/>
            <p:nvPr/>
          </p:nvSpPr>
          <p:spPr>
            <a:xfrm>
              <a:off x="5931988" y="1823591"/>
              <a:ext cx="837005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이슈 </a:t>
              </a: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모니터링</a:t>
              </a: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055130" y="2257873"/>
            <a:ext cx="708796" cy="708691"/>
            <a:chOff x="6994842" y="2378449"/>
            <a:chExt cx="708796" cy="708691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F57D9C7-F182-408A-9C5D-0CC52485D459}"/>
                </a:ext>
              </a:extLst>
            </p:cNvPr>
            <p:cNvSpPr/>
            <p:nvPr/>
          </p:nvSpPr>
          <p:spPr>
            <a:xfrm>
              <a:off x="6994842" y="2378449"/>
              <a:ext cx="708796" cy="708691"/>
            </a:xfrm>
            <a:prstGeom prst="ellipse">
              <a:avLst/>
            </a:prstGeom>
            <a:solidFill>
              <a:srgbClr val="003F6C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B4934F1-41FE-430B-BA4D-323B2A0AFED1}"/>
                </a:ext>
              </a:extLst>
            </p:cNvPr>
            <p:cNvSpPr txBox="1"/>
            <p:nvPr/>
          </p:nvSpPr>
          <p:spPr>
            <a:xfrm>
              <a:off x="6994842" y="2453238"/>
              <a:ext cx="708796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배치 </a:t>
              </a: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 </a:t>
              </a: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6829281" y="2986440"/>
            <a:ext cx="708796" cy="708691"/>
            <a:chOff x="6768993" y="3107016"/>
            <a:chExt cx="708796" cy="708691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C02D329-823D-479F-AE99-F039AE2BF996}"/>
                </a:ext>
              </a:extLst>
            </p:cNvPr>
            <p:cNvSpPr/>
            <p:nvPr/>
          </p:nvSpPr>
          <p:spPr>
            <a:xfrm>
              <a:off x="6768993" y="3107016"/>
              <a:ext cx="708796" cy="708691"/>
            </a:xfrm>
            <a:prstGeom prst="ellipse">
              <a:avLst/>
            </a:prstGeom>
            <a:solidFill>
              <a:srgbClr val="003F6C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332B7FF-CDAD-45CF-A4CA-ECDF5BAA6DF1}"/>
                </a:ext>
              </a:extLst>
            </p:cNvPr>
            <p:cNvSpPr txBox="1"/>
            <p:nvPr/>
          </p:nvSpPr>
          <p:spPr>
            <a:xfrm>
              <a:off x="6768993" y="3330558"/>
              <a:ext cx="70879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개선</a:t>
              </a: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5914009" y="3016317"/>
            <a:ext cx="708796" cy="708691"/>
            <a:chOff x="5853721" y="3136893"/>
            <a:chExt cx="708796" cy="708691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B6739191-987E-49FA-914C-CDC777492F99}"/>
                </a:ext>
              </a:extLst>
            </p:cNvPr>
            <p:cNvSpPr/>
            <p:nvPr/>
          </p:nvSpPr>
          <p:spPr>
            <a:xfrm>
              <a:off x="5853721" y="3136893"/>
              <a:ext cx="708796" cy="708691"/>
            </a:xfrm>
            <a:prstGeom prst="ellipse">
              <a:avLst/>
            </a:prstGeom>
            <a:solidFill>
              <a:srgbClr val="FFA6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CB9CA25-DB1B-48EC-9F8C-E89203826A6C}"/>
                </a:ext>
              </a:extLst>
            </p:cNvPr>
            <p:cNvSpPr txBox="1"/>
            <p:nvPr/>
          </p:nvSpPr>
          <p:spPr>
            <a:xfrm>
              <a:off x="5853721" y="3283491"/>
              <a:ext cx="708796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VOC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5132209" y="2886285"/>
            <a:ext cx="708796" cy="708691"/>
            <a:chOff x="5071921" y="3006861"/>
            <a:chExt cx="708796" cy="708691"/>
          </a:xfrm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DB9909CA-BDCB-4FB7-A3FF-6EAB27FF0F7C}"/>
                </a:ext>
              </a:extLst>
            </p:cNvPr>
            <p:cNvSpPr/>
            <p:nvPr/>
          </p:nvSpPr>
          <p:spPr>
            <a:xfrm>
              <a:off x="5071921" y="3006861"/>
              <a:ext cx="708796" cy="708691"/>
            </a:xfrm>
            <a:prstGeom prst="ellipse">
              <a:avLst/>
            </a:prstGeom>
            <a:solidFill>
              <a:srgbClr val="003F6C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FFF9B46-FD8A-407A-AD56-7657F1285E3B}"/>
                </a:ext>
              </a:extLst>
            </p:cNvPr>
            <p:cNvSpPr txBox="1"/>
            <p:nvPr/>
          </p:nvSpPr>
          <p:spPr>
            <a:xfrm>
              <a:off x="5071921" y="3072666"/>
              <a:ext cx="708796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기존 </a:t>
              </a: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KMS</a:t>
              </a:r>
              <a:b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연계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5259057" y="3656425"/>
            <a:ext cx="708796" cy="708691"/>
            <a:chOff x="5198769" y="3777001"/>
            <a:chExt cx="708796" cy="708691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BD33A48-BB0C-4B57-BB36-37CC0188292F}"/>
                </a:ext>
              </a:extLst>
            </p:cNvPr>
            <p:cNvSpPr/>
            <p:nvPr/>
          </p:nvSpPr>
          <p:spPr>
            <a:xfrm>
              <a:off x="5198769" y="3777001"/>
              <a:ext cx="708796" cy="708691"/>
            </a:xfrm>
            <a:prstGeom prst="ellipse">
              <a:avLst/>
            </a:prstGeom>
            <a:solidFill>
              <a:srgbClr val="FFA6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6FAF8E0-66CB-41E4-8EE0-D31241DD36DA}"/>
                </a:ext>
              </a:extLst>
            </p:cNvPr>
            <p:cNvSpPr txBox="1"/>
            <p:nvPr/>
          </p:nvSpPr>
          <p:spPr>
            <a:xfrm>
              <a:off x="5198769" y="4004389"/>
              <a:ext cx="708796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err="1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보안성</a:t>
              </a:r>
              <a:endParaRPr kumimoji="0" lang="ko-KR" altLang="en-US" sz="1050" b="1" i="0" u="none" strike="noStrike" kern="0" cap="none" spc="0" normalizeH="0" baseline="0" noProof="0" dirty="0" smtClean="0">
                <a:ln>
                  <a:solidFill>
                    <a:srgbClr val="639E2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4609908" y="2257873"/>
            <a:ext cx="708796" cy="708691"/>
            <a:chOff x="4549620" y="2378449"/>
            <a:chExt cx="708796" cy="708691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8F4177B3-7BFB-4DA7-BBA3-AB8C86FD89D9}"/>
                </a:ext>
              </a:extLst>
            </p:cNvPr>
            <p:cNvSpPr/>
            <p:nvPr/>
          </p:nvSpPr>
          <p:spPr>
            <a:xfrm>
              <a:off x="4549620" y="2378449"/>
              <a:ext cx="708796" cy="708691"/>
            </a:xfrm>
            <a:prstGeom prst="ellipse">
              <a:avLst/>
            </a:prstGeom>
            <a:solidFill>
              <a:srgbClr val="FFA6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A494CE8-F32A-4339-80D4-AC13B95B01A8}"/>
                </a:ext>
              </a:extLst>
            </p:cNvPr>
            <p:cNvSpPr txBox="1"/>
            <p:nvPr/>
          </p:nvSpPr>
          <p:spPr>
            <a:xfrm>
              <a:off x="4549620" y="2444255"/>
              <a:ext cx="708796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err="1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실시간고객</a:t>
              </a:r>
              <a:endParaRPr kumimoji="0" lang="en-US" altLang="ko-KR" sz="1050" b="1" i="0" u="none" strike="noStrike" kern="0" cap="none" spc="0" normalizeH="0" baseline="0" noProof="0" dirty="0" smtClean="0">
                <a:ln>
                  <a:solidFill>
                    <a:srgbClr val="639E2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의도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4357763" y="3043705"/>
            <a:ext cx="708796" cy="708691"/>
            <a:chOff x="4297475" y="3164281"/>
            <a:chExt cx="708796" cy="708691"/>
          </a:xfrm>
        </p:grpSpPr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02232E4D-5387-429B-A805-9761AC1062FA}"/>
                </a:ext>
              </a:extLst>
            </p:cNvPr>
            <p:cNvSpPr/>
            <p:nvPr/>
          </p:nvSpPr>
          <p:spPr>
            <a:xfrm>
              <a:off x="4297475" y="3164281"/>
              <a:ext cx="708796" cy="708691"/>
            </a:xfrm>
            <a:prstGeom prst="ellipse">
              <a:avLst/>
            </a:prstGeom>
            <a:solidFill>
              <a:srgbClr val="FFA6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282788C-4D61-4EF8-A99B-CA777045D8D9}"/>
                </a:ext>
              </a:extLst>
            </p:cNvPr>
            <p:cNvSpPr txBox="1"/>
            <p:nvPr/>
          </p:nvSpPr>
          <p:spPr>
            <a:xfrm>
              <a:off x="4297475" y="3230089"/>
              <a:ext cx="708796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 추천</a:t>
              </a:r>
              <a:endParaRPr kumimoji="0" lang="en-US" altLang="ko-KR" sz="1050" b="1" i="0" u="none" strike="noStrike" kern="0" cap="none" spc="0" normalizeH="0" baseline="0" noProof="0" dirty="0" smtClean="0">
                <a:ln>
                  <a:solidFill>
                    <a:srgbClr val="639E2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답변</a:t>
              </a: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5941670" y="2266244"/>
            <a:ext cx="723252" cy="708691"/>
            <a:chOff x="5881382" y="2386820"/>
            <a:chExt cx="723252" cy="708691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35A9D09-3C50-4DC5-8B1C-136463A8E1BF}"/>
                </a:ext>
              </a:extLst>
            </p:cNvPr>
            <p:cNvSpPr/>
            <p:nvPr/>
          </p:nvSpPr>
          <p:spPr>
            <a:xfrm>
              <a:off x="5881382" y="2386820"/>
              <a:ext cx="708796" cy="708691"/>
            </a:xfrm>
            <a:prstGeom prst="ellipse">
              <a:avLst/>
            </a:prstGeom>
            <a:solidFill>
              <a:srgbClr val="003F6C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5D42CF3-7EED-4AC8-B487-DA6C58C9B8DD}"/>
                </a:ext>
              </a:extLst>
            </p:cNvPr>
            <p:cNvSpPr txBox="1"/>
            <p:nvPr/>
          </p:nvSpPr>
          <p:spPr>
            <a:xfrm>
              <a:off x="5895838" y="2462628"/>
              <a:ext cx="708796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이슈</a:t>
              </a: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알람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6371976" y="3624780"/>
            <a:ext cx="708796" cy="708691"/>
            <a:chOff x="6311688" y="3745356"/>
            <a:chExt cx="708796" cy="708691"/>
          </a:xfrm>
        </p:grpSpPr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6183F75-172D-4C40-9494-58DB32AED964}"/>
                </a:ext>
              </a:extLst>
            </p:cNvPr>
            <p:cNvSpPr/>
            <p:nvPr/>
          </p:nvSpPr>
          <p:spPr>
            <a:xfrm>
              <a:off x="6311688" y="3745356"/>
              <a:ext cx="708796" cy="708691"/>
            </a:xfrm>
            <a:prstGeom prst="ellipse">
              <a:avLst/>
            </a:prstGeom>
            <a:solidFill>
              <a:srgbClr val="003F6C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87E4135-9F5E-4FA5-940E-37A457D40DC7}"/>
                </a:ext>
              </a:extLst>
            </p:cNvPr>
            <p:cNvSpPr txBox="1"/>
            <p:nvPr/>
          </p:nvSpPr>
          <p:spPr>
            <a:xfrm>
              <a:off x="6311688" y="3923597"/>
              <a:ext cx="7087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트렌드 파악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7653198" y="2676786"/>
            <a:ext cx="809461" cy="708691"/>
            <a:chOff x="7592910" y="2797362"/>
            <a:chExt cx="809461" cy="708691"/>
          </a:xfrm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81FDE4A-EE05-4371-AD77-705950F50D79}"/>
                </a:ext>
              </a:extLst>
            </p:cNvPr>
            <p:cNvSpPr/>
            <p:nvPr/>
          </p:nvSpPr>
          <p:spPr>
            <a:xfrm>
              <a:off x="7640868" y="2797362"/>
              <a:ext cx="708796" cy="708691"/>
            </a:xfrm>
            <a:prstGeom prst="ellipse">
              <a:avLst/>
            </a:prstGeom>
            <a:solidFill>
              <a:srgbClr val="FFA6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0CB3366-5A3E-414D-A3FE-0EA10E23A814}"/>
                </a:ext>
              </a:extLst>
            </p:cNvPr>
            <p:cNvSpPr txBox="1"/>
            <p:nvPr/>
          </p:nvSpPr>
          <p:spPr>
            <a:xfrm>
              <a:off x="7592910" y="2990817"/>
              <a:ext cx="80946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대시보드</a:t>
              </a: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</a:t>
              </a: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7815974" y="1883229"/>
            <a:ext cx="708796" cy="708691"/>
            <a:chOff x="7755686" y="2003805"/>
            <a:chExt cx="708796" cy="708691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9D3DB256-4836-49E2-BA20-2E1018A4276B}"/>
                </a:ext>
              </a:extLst>
            </p:cNvPr>
            <p:cNvSpPr/>
            <p:nvPr/>
          </p:nvSpPr>
          <p:spPr>
            <a:xfrm>
              <a:off x="7755686" y="2003805"/>
              <a:ext cx="708796" cy="708691"/>
            </a:xfrm>
            <a:prstGeom prst="ellipse">
              <a:avLst/>
            </a:prstGeom>
            <a:solidFill>
              <a:srgbClr val="FFA6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37780D3-C348-4E8F-9D5F-460E9DB09A04}"/>
                </a:ext>
              </a:extLst>
            </p:cNvPr>
            <p:cNvSpPr txBox="1"/>
            <p:nvPr/>
          </p:nvSpPr>
          <p:spPr>
            <a:xfrm>
              <a:off x="7755686" y="2069612"/>
              <a:ext cx="708796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 </a:t>
              </a: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편의성</a:t>
              </a:r>
              <a: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05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강화</a:t>
              </a: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9B23A02E-A8E1-4BD1-BE71-73F3204DE1A4}"/>
              </a:ext>
            </a:extLst>
          </p:cNvPr>
          <p:cNvGrpSpPr/>
          <p:nvPr/>
        </p:nvGrpSpPr>
        <p:grpSpPr>
          <a:xfrm>
            <a:off x="4083055" y="4588656"/>
            <a:ext cx="1584000" cy="1533687"/>
            <a:chOff x="538417" y="5055587"/>
            <a:chExt cx="2035566" cy="1258640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C030E23-FD5B-44BA-9587-E2F215115F3B}"/>
                </a:ext>
              </a:extLst>
            </p:cNvPr>
            <p:cNvSpPr/>
            <p:nvPr/>
          </p:nvSpPr>
          <p:spPr>
            <a:xfrm>
              <a:off x="538418" y="5055587"/>
              <a:ext cx="2035565" cy="316800"/>
            </a:xfrm>
            <a:prstGeom prst="rect">
              <a:avLst/>
            </a:prstGeom>
            <a:solidFill>
              <a:srgbClr val="0069B5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VOC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solidFill>
                    <a:srgbClr val="639E2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862B86A0-7910-4BCE-971E-4F74A28A0205}"/>
                </a:ext>
              </a:extLst>
            </p:cNvPr>
            <p:cNvSpPr/>
            <p:nvPr/>
          </p:nvSpPr>
          <p:spPr>
            <a:xfrm>
              <a:off x="538418" y="5434830"/>
              <a:ext cx="2035565" cy="87939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9C7002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0" cap="none" spc="-80" normalizeH="0" baseline="0" noProof="0" dirty="0">
                <a:ln>
                  <a:solidFill>
                    <a:srgbClr val="61B13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7" name="Text Box 55">
              <a:extLst>
                <a:ext uri="{FF2B5EF4-FFF2-40B4-BE49-F238E27FC236}">
                  <a16:creationId xmlns:a16="http://schemas.microsoft.com/office/drawing/2014/main" id="{BE4E06DA-9FD0-42C8-AB2E-0BEBC27AA3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417" y="5434830"/>
              <a:ext cx="2035563" cy="879397"/>
            </a:xfrm>
            <a:prstGeom prst="rect">
              <a:avLst/>
            </a:prstGeom>
            <a:noFill/>
            <a:ln w="9525" algn="ctr">
              <a:solidFill>
                <a:srgbClr val="5B9BD5"/>
              </a:solidFill>
              <a:miter lim="800000"/>
              <a:headEnd/>
              <a:tailEnd/>
            </a:ln>
          </p:spPr>
          <p:txBody>
            <a:bodyPr wrap="square" anchor="t"/>
            <a:lstStyle/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STT </a:t>
              </a:r>
              <a:r>
                <a:rPr kumimoji="0" lang="ko-KR" altLang="en-US" sz="900" b="0" i="0" u="none" strike="noStrike" kern="0" cap="none" spc="0" normalizeH="0" baseline="0" noProof="0" dirty="0" err="1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오발화에</a:t>
              </a: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대한 자동 학습 및 콜 수동 업로드</a:t>
              </a:r>
              <a:endParaRPr kumimoji="0" lang="en-US" altLang="ko-KR" sz="900" b="0" i="0" u="none" strike="noStrike" kern="0" cap="none" spc="0" normalizeH="0" baseline="0" noProof="0" dirty="0" smtClean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 검색 및 추가 기능을 제공하고 카운트 기능 제공</a:t>
              </a:r>
              <a:endParaRPr kumimoji="0" lang="ko-KR" altLang="en-US" sz="900" b="0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DC91A9EB-7B51-4EB0-86BB-4A80CA306102}"/>
              </a:ext>
            </a:extLst>
          </p:cNvPr>
          <p:cNvGrpSpPr/>
          <p:nvPr/>
        </p:nvGrpSpPr>
        <p:grpSpPr>
          <a:xfrm>
            <a:off x="5921293" y="4588656"/>
            <a:ext cx="1584000" cy="1533687"/>
            <a:chOff x="2762623" y="5055587"/>
            <a:chExt cx="2035565" cy="1258640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E003A87-FD55-41A5-AF14-E856E77AC377}"/>
                </a:ext>
              </a:extLst>
            </p:cNvPr>
            <p:cNvSpPr/>
            <p:nvPr/>
          </p:nvSpPr>
          <p:spPr>
            <a:xfrm>
              <a:off x="2762623" y="5055587"/>
              <a:ext cx="2035565" cy="316800"/>
            </a:xfrm>
            <a:prstGeom prst="rect">
              <a:avLst/>
            </a:prstGeom>
            <a:solidFill>
              <a:srgbClr val="0069B5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보안성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강화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solidFill>
                    <a:srgbClr val="639E2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7C317E4-985F-40BE-ABAA-829C05829D20}"/>
                </a:ext>
              </a:extLst>
            </p:cNvPr>
            <p:cNvSpPr/>
            <p:nvPr/>
          </p:nvSpPr>
          <p:spPr>
            <a:xfrm>
              <a:off x="2762623" y="5434830"/>
              <a:ext cx="2035565" cy="87939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9C7002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0" cap="none" spc="-80" normalizeH="0" baseline="0" noProof="0" dirty="0">
                <a:ln>
                  <a:solidFill>
                    <a:srgbClr val="61B13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24" name="Text Box 55">
              <a:extLst>
                <a:ext uri="{FF2B5EF4-FFF2-40B4-BE49-F238E27FC236}">
                  <a16:creationId xmlns:a16="http://schemas.microsoft.com/office/drawing/2014/main" id="{64533BEA-4937-4EFF-B780-CFBEB58CC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2624" y="5434830"/>
              <a:ext cx="2035563" cy="879397"/>
            </a:xfrm>
            <a:prstGeom prst="rect">
              <a:avLst/>
            </a:prstGeom>
            <a:noFill/>
            <a:ln w="9525" algn="ctr">
              <a:solidFill>
                <a:srgbClr val="5B9BD5"/>
              </a:solidFill>
              <a:miter lim="800000"/>
              <a:headEnd/>
              <a:tailEnd/>
            </a:ln>
          </p:spPr>
          <p:txBody>
            <a:bodyPr wrap="square" anchor="t"/>
            <a:lstStyle>
              <a:defPPr>
                <a:defRPr lang="ko-KR"/>
              </a:defPPr>
              <a:lvl1pPr marL="93663" indent="-93663">
                <a:spcBef>
                  <a:spcPts val="600"/>
                </a:spcBef>
                <a:buFont typeface="Arial" pitchFamily="34" charset="0"/>
                <a:buChar char="•"/>
                <a:defRPr sz="900">
                  <a:ln w="3175"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prstClr val="black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defRPr>
              </a:lvl1pPr>
            </a:lstStyle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정보 </a:t>
              </a:r>
              <a:r>
                <a:rPr kumimoji="0" lang="ko-KR" altLang="en-US" sz="900" b="0" i="0" u="none" strike="noStrike" kern="0" cap="none" spc="0" normalizeH="0" baseline="0" noProof="0" dirty="0" err="1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유출방지에</a:t>
              </a: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대한 </a:t>
              </a:r>
              <a:r>
                <a:rPr kumimoji="0" lang="ko-KR" altLang="en-US" sz="900" b="0" i="0" u="none" strike="noStrike" kern="0" cap="none" spc="0" normalizeH="0" baseline="0" noProof="0" dirty="0" err="1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보안성</a:t>
              </a: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강화</a:t>
              </a:r>
              <a:endParaRPr kumimoji="0" lang="en-US" altLang="ko-KR" sz="900" b="0" i="0" u="none" strike="noStrike" kern="0" cap="none" spc="0" normalizeH="0" baseline="0" noProof="0" dirty="0" smtClean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이중화 및 확장 가능한 구조</a:t>
              </a:r>
              <a:endParaRPr kumimoji="0" lang="en-US" altLang="ko-KR" sz="900" b="0" i="0" u="none" strike="noStrike" kern="0" cap="none" spc="0" normalizeH="0" baseline="0" noProof="0" dirty="0" smtClean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 발생 시 즉시 대응 가능</a:t>
              </a:r>
              <a:endParaRPr kumimoji="0" lang="en-US" altLang="ko-KR" sz="900" b="0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C57552A-298F-4DB9-A38D-ED712C9E1233}"/>
              </a:ext>
            </a:extLst>
          </p:cNvPr>
          <p:cNvGrpSpPr/>
          <p:nvPr/>
        </p:nvGrpSpPr>
        <p:grpSpPr>
          <a:xfrm>
            <a:off x="2244817" y="4588656"/>
            <a:ext cx="1584000" cy="1533687"/>
            <a:chOff x="4986828" y="5055587"/>
            <a:chExt cx="2035565" cy="1258640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8E266481-801E-427C-9CEA-A2E1FCEB75D9}"/>
                </a:ext>
              </a:extLst>
            </p:cNvPr>
            <p:cNvSpPr/>
            <p:nvPr/>
          </p:nvSpPr>
          <p:spPr>
            <a:xfrm>
              <a:off x="4986828" y="5055587"/>
              <a:ext cx="2035565" cy="316800"/>
            </a:xfrm>
            <a:prstGeom prst="rect">
              <a:avLst/>
            </a:prstGeom>
            <a:solidFill>
              <a:srgbClr val="0069B5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대시보드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solidFill>
                    <a:srgbClr val="639E2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83359B4-BC36-4E2B-8F1A-865B96746EAB}"/>
                </a:ext>
              </a:extLst>
            </p:cNvPr>
            <p:cNvSpPr/>
            <p:nvPr/>
          </p:nvSpPr>
          <p:spPr>
            <a:xfrm>
              <a:off x="4986828" y="5434830"/>
              <a:ext cx="2035565" cy="87939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9C7002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0" cap="none" spc="-80" normalizeH="0" baseline="0" noProof="0" dirty="0">
                <a:ln>
                  <a:solidFill>
                    <a:srgbClr val="61B13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28" name="Text Box 55">
              <a:extLst>
                <a:ext uri="{FF2B5EF4-FFF2-40B4-BE49-F238E27FC236}">
                  <a16:creationId xmlns:a16="http://schemas.microsoft.com/office/drawing/2014/main" id="{A3D34FC3-6C48-4A06-9045-D7C92EB2C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28" y="5434830"/>
              <a:ext cx="2035563" cy="879397"/>
            </a:xfrm>
            <a:prstGeom prst="rect">
              <a:avLst/>
            </a:prstGeom>
            <a:noFill/>
            <a:ln w="9525" algn="ctr">
              <a:solidFill>
                <a:srgbClr val="5B9BD5"/>
              </a:solidFill>
              <a:miter lim="800000"/>
              <a:headEnd/>
              <a:tailEnd/>
            </a:ln>
          </p:spPr>
          <p:txBody>
            <a:bodyPr wrap="square" anchor="t"/>
            <a:lstStyle>
              <a:defPPr>
                <a:defRPr lang="ko-KR"/>
              </a:defPPr>
              <a:lvl1pPr marL="93663" indent="-93663">
                <a:spcBef>
                  <a:spcPts val="600"/>
                </a:spcBef>
                <a:buFont typeface="Arial" pitchFamily="34" charset="0"/>
                <a:buChar char="•"/>
                <a:defRPr sz="900">
                  <a:ln w="3175"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prstClr val="black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defRPr>
              </a:lvl1pPr>
            </a:lstStyle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STT</a:t>
              </a: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음절 단위의  실시간 수집</a:t>
              </a:r>
              <a:endParaRPr kumimoji="0" lang="en-US" altLang="ko-KR" sz="900" b="0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인입된 고객 콜에서  </a:t>
              </a:r>
              <a:r>
                <a:rPr kumimoji="0" lang="ko-KR" altLang="en-US" sz="900" b="0" i="0" u="none" strike="noStrike" kern="0" cap="none" spc="0" normalizeH="0" baseline="0" noProof="0" dirty="0" err="1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이슈어를</a:t>
              </a: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추출</a:t>
              </a:r>
              <a:endParaRPr kumimoji="0" lang="en-US" altLang="ko-KR" sz="900" b="0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내부 알림 매체를 통해 관리자에게 알람</a:t>
              </a:r>
              <a:r>
                <a:rPr kumimoji="0" lang="en-US" altLang="ko-KR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C9AE39E2-40FC-4C79-B73B-ED983BA23E18}"/>
              </a:ext>
            </a:extLst>
          </p:cNvPr>
          <p:cNvGrpSpPr/>
          <p:nvPr/>
        </p:nvGrpSpPr>
        <p:grpSpPr>
          <a:xfrm>
            <a:off x="7759532" y="4588656"/>
            <a:ext cx="1584000" cy="1533687"/>
            <a:chOff x="7345927" y="5055587"/>
            <a:chExt cx="2035565" cy="1258640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3D55808B-125B-4223-9565-A01E53EB0D12}"/>
                </a:ext>
              </a:extLst>
            </p:cNvPr>
            <p:cNvSpPr/>
            <p:nvPr/>
          </p:nvSpPr>
          <p:spPr>
            <a:xfrm>
              <a:off x="7345927" y="5055587"/>
              <a:ext cx="2035565" cy="316800"/>
            </a:xfrm>
            <a:prstGeom prst="rect">
              <a:avLst/>
            </a:prstGeom>
            <a:solidFill>
              <a:srgbClr val="0069B5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Biz </a:t>
              </a:r>
              <a:r>
                <a:rPr kumimoji="0" lang="ko-KR" altLang="en-US" sz="1200" b="1" i="0" u="none" strike="noStrike" kern="0" cap="none" spc="0" normalizeH="0" baseline="0" noProof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인사이트 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solidFill>
                    <a:srgbClr val="639E2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도출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solidFill>
                    <a:srgbClr val="639E2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B4DE048-7C71-48F8-8543-FC8606F8331B}"/>
                </a:ext>
              </a:extLst>
            </p:cNvPr>
            <p:cNvSpPr/>
            <p:nvPr/>
          </p:nvSpPr>
          <p:spPr>
            <a:xfrm>
              <a:off x="7345927" y="5434830"/>
              <a:ext cx="2035565" cy="87939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9C7002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0" cap="none" spc="-80" normalizeH="0" baseline="0" noProof="0" dirty="0">
                <a:ln>
                  <a:solidFill>
                    <a:srgbClr val="61B13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47" name="Text Box 55">
              <a:extLst>
                <a:ext uri="{FF2B5EF4-FFF2-40B4-BE49-F238E27FC236}">
                  <a16:creationId xmlns:a16="http://schemas.microsoft.com/office/drawing/2014/main" id="{7D02C590-E61E-4420-B423-A8668C204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5928" y="5434830"/>
              <a:ext cx="2035563" cy="879397"/>
            </a:xfrm>
            <a:prstGeom prst="rect">
              <a:avLst/>
            </a:prstGeom>
            <a:noFill/>
            <a:ln w="9525" algn="ctr">
              <a:solidFill>
                <a:srgbClr val="5B9BD5"/>
              </a:solidFill>
              <a:miter lim="800000"/>
              <a:headEnd/>
              <a:tailEnd/>
            </a:ln>
          </p:spPr>
          <p:txBody>
            <a:bodyPr wrap="square" anchor="t"/>
            <a:lstStyle>
              <a:defPPr>
                <a:defRPr lang="ko-KR"/>
              </a:defPPr>
              <a:lvl1pPr marL="93663" indent="-93663">
                <a:spcBef>
                  <a:spcPts val="600"/>
                </a:spcBef>
                <a:buFont typeface="Arial" pitchFamily="34" charset="0"/>
                <a:buChar char="•"/>
                <a:defRPr sz="900">
                  <a:ln w="3175"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prstClr val="black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defRPr>
              </a:lvl1pPr>
            </a:lstStyle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err="1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급상승어</a:t>
              </a:r>
              <a:r>
                <a:rPr kumimoji="0" lang="en-US" altLang="ko-KR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kumimoji="0" lang="ko-KR" altLang="en-US" sz="900" b="0" i="0" u="none" strike="noStrike" kern="0" cap="none" spc="0" normalizeH="0" baseline="0" noProof="0" dirty="0" err="1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빈출어</a:t>
              </a:r>
              <a:r>
                <a:rPr kumimoji="0" lang="en-US" altLang="ko-KR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kumimoji="0" lang="ko-KR" altLang="en-US" sz="900" b="0" i="0" u="none" strike="noStrike" kern="0" cap="none" spc="0" normalizeH="0" baseline="0" noProof="0" dirty="0" err="1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신규어</a:t>
              </a: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등 실시간 데이터 트렌드 파악</a:t>
              </a:r>
              <a:r>
                <a:rPr kumimoji="0" lang="en-US" altLang="ko-KR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통계 관리</a:t>
              </a: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비정형</a:t>
              </a:r>
              <a:r>
                <a:rPr kumimoji="0" lang="en-US" altLang="ko-KR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정형 통합 분석을 통한 전략적 자산 활용 제안</a:t>
              </a:r>
              <a:endParaRPr kumimoji="0" lang="en-US" altLang="ko-KR" sz="900" b="0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49" name="그림 248">
            <a:extLst>
              <a:ext uri="{FF2B5EF4-FFF2-40B4-BE49-F238E27FC236}">
                <a16:creationId xmlns:a16="http://schemas.microsoft.com/office/drawing/2014/main" id="{3F5862E4-2A4A-4CC4-ADD3-53E2C5D3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6" y="1653660"/>
            <a:ext cx="3273836" cy="2798307"/>
          </a:xfrm>
          <a:prstGeom prst="rect">
            <a:avLst/>
          </a:prstGeom>
        </p:spPr>
      </p:pic>
      <p:sp>
        <p:nvSpPr>
          <p:cNvPr id="255" name="타원 254">
            <a:extLst>
              <a:ext uri="{FF2B5EF4-FFF2-40B4-BE49-F238E27FC236}">
                <a16:creationId xmlns:a16="http://schemas.microsoft.com/office/drawing/2014/main" id="{3CB5B048-1FA5-4076-AF00-1EC2CD6F0F77}"/>
              </a:ext>
            </a:extLst>
          </p:cNvPr>
          <p:cNvSpPr/>
          <p:nvPr/>
        </p:nvSpPr>
        <p:spPr>
          <a:xfrm>
            <a:off x="3600236" y="2644765"/>
            <a:ext cx="708796" cy="708691"/>
          </a:xfrm>
          <a:prstGeom prst="ellipse">
            <a:avLst/>
          </a:prstGeom>
          <a:solidFill>
            <a:srgbClr val="FFAE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STT </a:t>
            </a:r>
            <a:r>
              <a: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학습</a:t>
            </a: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C8175C3-1A76-4CF9-9891-2BCC814616F5}"/>
              </a:ext>
            </a:extLst>
          </p:cNvPr>
          <p:cNvGrpSpPr/>
          <p:nvPr/>
        </p:nvGrpSpPr>
        <p:grpSpPr>
          <a:xfrm>
            <a:off x="550579" y="4588656"/>
            <a:ext cx="1440000" cy="1533687"/>
            <a:chOff x="538417" y="5055587"/>
            <a:chExt cx="2035566" cy="1258640"/>
          </a:xfrm>
        </p:grpSpPr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6F110463-0384-4A06-B52D-3E7D5AA5CEB3}"/>
                </a:ext>
              </a:extLst>
            </p:cNvPr>
            <p:cNvSpPr/>
            <p:nvPr/>
          </p:nvSpPr>
          <p:spPr>
            <a:xfrm>
              <a:off x="538418" y="5055587"/>
              <a:ext cx="2035565" cy="316800"/>
            </a:xfrm>
            <a:prstGeom prst="rect">
              <a:avLst/>
            </a:prstGeom>
            <a:solidFill>
              <a:srgbClr val="0069B5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 </a:t>
              </a:r>
              <a:r>
                <a:rPr kumimoji="0" lang="ko-KR" altLang="en-US" sz="1200" b="1" i="0" u="none" strike="noStrike" kern="0" cap="none" spc="0" normalizeH="0" baseline="0" noProof="0" dirty="0" err="1" smtClean="0">
                  <a:ln>
                    <a:solidFill>
                      <a:srgbClr val="639E2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어드바이저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solidFill>
                    <a:srgbClr val="639E2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6F05CF44-231D-4E98-91EC-412A83AF0A43}"/>
                </a:ext>
              </a:extLst>
            </p:cNvPr>
            <p:cNvSpPr/>
            <p:nvPr/>
          </p:nvSpPr>
          <p:spPr>
            <a:xfrm>
              <a:off x="538418" y="5434830"/>
              <a:ext cx="2035565" cy="87939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9C7002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0" cap="none" spc="-80" normalizeH="0" baseline="0" noProof="0" dirty="0">
                <a:ln>
                  <a:solidFill>
                    <a:srgbClr val="61B13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9" name="Text Box 55">
              <a:extLst>
                <a:ext uri="{FF2B5EF4-FFF2-40B4-BE49-F238E27FC236}">
                  <a16:creationId xmlns:a16="http://schemas.microsoft.com/office/drawing/2014/main" id="{9F5B932C-13D6-4540-9D6C-0F4DB6ACF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417" y="5434830"/>
              <a:ext cx="2035563" cy="879397"/>
            </a:xfrm>
            <a:prstGeom prst="rect">
              <a:avLst/>
            </a:prstGeom>
            <a:noFill/>
            <a:ln w="9525" algn="ctr">
              <a:solidFill>
                <a:srgbClr val="5B9BD5"/>
              </a:solidFill>
              <a:miter lim="800000"/>
              <a:headEnd/>
              <a:tailEnd/>
            </a:ln>
          </p:spPr>
          <p:txBody>
            <a:bodyPr wrap="square" anchor="t"/>
            <a:lstStyle/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</a:t>
              </a:r>
              <a:r>
                <a:rPr kumimoji="0" lang="en-US" altLang="ko-KR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STT</a:t>
              </a: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고객의 문의 의도를 파악하여 그에 상응하는 </a:t>
              </a: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en-US" altLang="ko-KR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KMS </a:t>
              </a: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자료를 활용한  고객 맞춤 답변 추천</a:t>
              </a:r>
              <a:endParaRPr kumimoji="0" lang="en-US" altLang="ko-KR" sz="900" b="0" i="0" u="none" strike="noStrike" kern="0" cap="none" spc="0" normalizeH="0" baseline="0" noProof="0" dirty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기존 </a:t>
              </a:r>
              <a:r>
                <a:rPr kumimoji="0" lang="en-US" altLang="ko-KR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KMS</a:t>
              </a:r>
              <a:r>
                <a:rPr kumimoji="0" lang="ko-KR" altLang="en-US" sz="900" b="0" i="0" u="none" strike="noStrike" kern="0" cap="none" spc="0" normalizeH="0" baseline="0" noProof="0" dirty="0" smtClean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와 지식저장소의 </a:t>
              </a:r>
              <a:r>
                <a:rPr kumimoji="0" lang="ko-KR" altLang="en-US" sz="900" b="0" i="0" u="none" strike="noStrike" kern="0" cap="none" spc="0" normalizeH="0" baseline="0" noProof="0" dirty="0">
                  <a:ln w="3175">
                    <a:solidFill>
                      <a:prstClr val="white">
                        <a:lumMod val="9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연계</a:t>
              </a:r>
            </a:p>
          </p:txBody>
        </p:sp>
      </p:grpSp>
      <p:sp>
        <p:nvSpPr>
          <p:cNvPr id="261" name="직사각형 260"/>
          <p:cNvSpPr/>
          <p:nvPr/>
        </p:nvSpPr>
        <p:spPr bwMode="auto">
          <a:xfrm>
            <a:off x="850860" y="3010602"/>
            <a:ext cx="649608" cy="157595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</a:ln>
          <a:effectLst/>
        </p:spPr>
        <p:txBody>
          <a:bodyPr rtlCol="0" anchor="ctr">
            <a:sp3d>
              <a:bevelT w="0"/>
            </a:sp3d>
          </a:bodyPr>
          <a:lstStyle/>
          <a:p>
            <a:pPr algn="ctr" latinLnBrk="0">
              <a:lnSpc>
                <a:spcPct val="150000"/>
              </a:lnSpc>
            </a:pPr>
            <a:endParaRPr lang="ko-KR" altLang="en-US" sz="1100" b="1" kern="0" spc="-3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2" name="그룹 261"/>
          <p:cNvGrpSpPr/>
          <p:nvPr/>
        </p:nvGrpSpPr>
        <p:grpSpPr>
          <a:xfrm>
            <a:off x="806313" y="3059720"/>
            <a:ext cx="774049" cy="122889"/>
            <a:chOff x="1062366" y="2782029"/>
            <a:chExt cx="3996966" cy="634562"/>
          </a:xfrm>
        </p:grpSpPr>
        <p:pic>
          <p:nvPicPr>
            <p:cNvPr id="263" name="Picture 8" descr="파일:Hyundai Capital logo 2016 3.png - 위키백과, 우리 모두의 백과사전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366" y="2782029"/>
              <a:ext cx="2111823" cy="63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" name="Picture 10" descr="파일:Hyundai card CI new.pn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547" y="2922822"/>
              <a:ext cx="1794785" cy="35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375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현 265"/>
          <p:cNvSpPr/>
          <p:nvPr/>
        </p:nvSpPr>
        <p:spPr>
          <a:xfrm>
            <a:off x="1199789" y="1321394"/>
            <a:ext cx="3074634" cy="993545"/>
          </a:xfrm>
          <a:prstGeom prst="chord">
            <a:avLst>
              <a:gd name="adj1" fmla="val 21596730"/>
              <a:gd name="adj2" fmla="val 11106529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E2DDD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8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사업관리방안</a:t>
            </a:r>
            <a:endParaRPr lang="ko-KR" altLang="en-US" dirty="0"/>
          </a:p>
        </p:txBody>
      </p:sp>
      <p:grpSp>
        <p:nvGrpSpPr>
          <p:cNvPr id="88" name="그룹 87"/>
          <p:cNvGrpSpPr/>
          <p:nvPr/>
        </p:nvGrpSpPr>
        <p:grpSpPr>
          <a:xfrm>
            <a:off x="344489" y="1089025"/>
            <a:ext cx="4464049" cy="5238750"/>
            <a:chOff x="344489" y="2162332"/>
            <a:chExt cx="4464049" cy="5238750"/>
          </a:xfrm>
        </p:grpSpPr>
        <p:sp>
          <p:nvSpPr>
            <p:cNvPr id="89" name="직사각형 88"/>
            <p:cNvSpPr/>
            <p:nvPr/>
          </p:nvSpPr>
          <p:spPr>
            <a:xfrm>
              <a:off x="344489" y="2257616"/>
              <a:ext cx="4464049" cy="514346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445426" y="2162332"/>
              <a:ext cx="4262174" cy="324001"/>
              <a:chOff x="456871" y="1582040"/>
              <a:chExt cx="4262174" cy="324001"/>
            </a:xfrm>
          </p:grpSpPr>
          <p:sp>
            <p:nvSpPr>
              <p:cNvPr id="91" name="직각 삼각형 90"/>
              <p:cNvSpPr/>
              <p:nvPr/>
            </p:nvSpPr>
            <p:spPr>
              <a:xfrm rot="10800000" flipV="1">
                <a:off x="456871" y="1582042"/>
                <a:ext cx="96245" cy="95282"/>
              </a:xfrm>
              <a:prstGeom prst="rtTriangle">
                <a:avLst/>
              </a:prstGeom>
              <a:solidFill>
                <a:srgbClr val="6B76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2" name="직각 삼각형 91"/>
              <p:cNvSpPr/>
              <p:nvPr/>
            </p:nvSpPr>
            <p:spPr>
              <a:xfrm rot="10800000" flipH="1" flipV="1">
                <a:off x="4622800" y="1582040"/>
                <a:ext cx="96245" cy="95283"/>
              </a:xfrm>
              <a:prstGeom prst="rtTriangle">
                <a:avLst/>
              </a:prstGeom>
              <a:solidFill>
                <a:srgbClr val="6B76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553141" y="1582041"/>
                <a:ext cx="4069659" cy="324000"/>
              </a:xfrm>
              <a:prstGeom prst="rect">
                <a:avLst/>
              </a:prstGeom>
              <a:solidFill>
                <a:srgbClr val="004A7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54972" y="1636319"/>
                <a:ext cx="106599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50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사업관리 전략</a:t>
                </a:r>
              </a:p>
            </p:txBody>
          </p:sp>
        </p:grpSp>
      </p:grpSp>
      <p:grpSp>
        <p:nvGrpSpPr>
          <p:cNvPr id="95" name="그룹 94"/>
          <p:cNvGrpSpPr/>
          <p:nvPr/>
        </p:nvGrpSpPr>
        <p:grpSpPr>
          <a:xfrm>
            <a:off x="5097463" y="1089025"/>
            <a:ext cx="4464049" cy="5238749"/>
            <a:chOff x="344489" y="2162332"/>
            <a:chExt cx="4464049" cy="5238749"/>
          </a:xfrm>
        </p:grpSpPr>
        <p:sp>
          <p:nvSpPr>
            <p:cNvPr id="96" name="직사각형 95"/>
            <p:cNvSpPr/>
            <p:nvPr/>
          </p:nvSpPr>
          <p:spPr>
            <a:xfrm>
              <a:off x="344489" y="2257616"/>
              <a:ext cx="4464049" cy="514346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445426" y="2162332"/>
              <a:ext cx="4262174" cy="324001"/>
              <a:chOff x="456871" y="1582040"/>
              <a:chExt cx="4262174" cy="324001"/>
            </a:xfrm>
          </p:grpSpPr>
          <p:sp>
            <p:nvSpPr>
              <p:cNvPr id="98" name="직각 삼각형 97"/>
              <p:cNvSpPr/>
              <p:nvPr/>
            </p:nvSpPr>
            <p:spPr>
              <a:xfrm rot="10800000" flipV="1">
                <a:off x="456871" y="1582042"/>
                <a:ext cx="96245" cy="95282"/>
              </a:xfrm>
              <a:prstGeom prst="rtTriangle">
                <a:avLst/>
              </a:prstGeom>
              <a:solidFill>
                <a:srgbClr val="6B76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직각 삼각형 98"/>
              <p:cNvSpPr/>
              <p:nvPr/>
            </p:nvSpPr>
            <p:spPr>
              <a:xfrm rot="10800000" flipH="1" flipV="1">
                <a:off x="4622800" y="1582040"/>
                <a:ext cx="96245" cy="95283"/>
              </a:xfrm>
              <a:prstGeom prst="rtTriangle">
                <a:avLst/>
              </a:prstGeom>
              <a:solidFill>
                <a:srgbClr val="6B76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553141" y="1582041"/>
                <a:ext cx="4069659" cy="324000"/>
              </a:xfrm>
              <a:prstGeom prst="rect">
                <a:avLst/>
              </a:prstGeom>
              <a:solidFill>
                <a:srgbClr val="2484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970814" y="1636319"/>
                <a:ext cx="123431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50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사업관리적 특징</a:t>
                </a:r>
              </a:p>
            </p:txBody>
          </p:sp>
        </p:grpSp>
      </p:grpSp>
      <p:grpSp>
        <p:nvGrpSpPr>
          <p:cNvPr id="125" name="그룹 124"/>
          <p:cNvGrpSpPr/>
          <p:nvPr/>
        </p:nvGrpSpPr>
        <p:grpSpPr>
          <a:xfrm rot="5400000">
            <a:off x="-1621919" y="3766662"/>
            <a:ext cx="4629926" cy="324000"/>
            <a:chOff x="787276" y="2822183"/>
            <a:chExt cx="5247831" cy="309637"/>
          </a:xfrm>
        </p:grpSpPr>
        <p:sp>
          <p:nvSpPr>
            <p:cNvPr id="168" name="AutoShape 98"/>
            <p:cNvSpPr>
              <a:spLocks noChangeArrowheads="1"/>
            </p:cNvSpPr>
            <p:nvPr/>
          </p:nvSpPr>
          <p:spPr bwMode="auto">
            <a:xfrm>
              <a:off x="787276" y="2822183"/>
              <a:ext cx="1960846" cy="309637"/>
            </a:xfrm>
            <a:prstGeom prst="homePlate">
              <a:avLst/>
            </a:prstGeom>
            <a:solidFill>
              <a:srgbClr val="CCC5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 defTabSz="836613" eaLnBrk="0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tabLst>
                  <a:tab pos="152400" algn="l"/>
                  <a:tab pos="303213" algn="l"/>
                  <a:tab pos="461963" algn="l"/>
                </a:tabLst>
              </a:pPr>
              <a:r>
                <a:rPr kumimoji="1" lang="ko-KR" altLang="en-US" sz="1200" kern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관리표준 적용</a:t>
              </a:r>
            </a:p>
          </p:txBody>
        </p:sp>
        <p:sp>
          <p:nvSpPr>
            <p:cNvPr id="169" name="AutoShape 89"/>
            <p:cNvSpPr>
              <a:spLocks noChangeArrowheads="1"/>
            </p:cNvSpPr>
            <p:nvPr/>
          </p:nvSpPr>
          <p:spPr bwMode="auto">
            <a:xfrm>
              <a:off x="2652774" y="2822183"/>
              <a:ext cx="1887799" cy="309637"/>
            </a:xfrm>
            <a:prstGeom prst="chevron">
              <a:avLst>
                <a:gd name="adj" fmla="val 51592"/>
              </a:avLst>
            </a:prstGeom>
            <a:solidFill>
              <a:srgbClr val="CCC5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 defTabSz="836613" eaLnBrk="0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tabLst>
                  <a:tab pos="152400" algn="l"/>
                  <a:tab pos="303213" algn="l"/>
                  <a:tab pos="461963" algn="l"/>
                </a:tabLst>
              </a:pPr>
              <a:r>
                <a:rPr kumimoji="1" lang="ko-KR" altLang="en-US" sz="1200" kern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효율적 자원 활용</a:t>
              </a:r>
            </a:p>
          </p:txBody>
        </p:sp>
        <p:sp>
          <p:nvSpPr>
            <p:cNvPr id="170" name="AutoShape 90"/>
            <p:cNvSpPr>
              <a:spLocks noChangeArrowheads="1"/>
            </p:cNvSpPr>
            <p:nvPr/>
          </p:nvSpPr>
          <p:spPr bwMode="auto">
            <a:xfrm>
              <a:off x="4445222" y="2822183"/>
              <a:ext cx="1589885" cy="309637"/>
            </a:xfrm>
            <a:prstGeom prst="chevron">
              <a:avLst>
                <a:gd name="adj" fmla="val 50537"/>
              </a:avLst>
            </a:prstGeom>
            <a:solidFill>
              <a:srgbClr val="CCC5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 defTabSz="836613" eaLnBrk="0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tabLst>
                  <a:tab pos="152400" algn="l"/>
                  <a:tab pos="303213" algn="l"/>
                  <a:tab pos="461963" algn="l"/>
                </a:tabLst>
              </a:pPr>
              <a:r>
                <a:rPr kumimoji="1" lang="ko-KR" altLang="en-US" sz="1200" kern="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납기 준수</a:t>
              </a:r>
            </a:p>
          </p:txBody>
        </p:sp>
      </p:grpSp>
      <p:sp>
        <p:nvSpPr>
          <p:cNvPr id="128" name="Text Box 252"/>
          <p:cNvSpPr txBox="1">
            <a:spLocks noChangeArrowheads="1"/>
          </p:cNvSpPr>
          <p:nvPr/>
        </p:nvSpPr>
        <p:spPr bwMode="auto">
          <a:xfrm>
            <a:off x="2110012" y="1549784"/>
            <a:ext cx="1254189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01600" defTabSz="1043056" latinLnBrk="0"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050" spc="-40" dirty="0">
                <a:ln>
                  <a:solidFill>
                    <a:srgbClr val="7593B5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사업관리방법론</a:t>
            </a:r>
          </a:p>
          <a:p>
            <a:pPr indent="-101600" defTabSz="1043056" latinLnBrk="0"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lang="en-US" altLang="ko-KR" sz="2000" spc="-40" dirty="0">
                <a:ln>
                  <a:solidFill>
                    <a:srgbClr val="7593B5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9</a:t>
            </a:r>
            <a:r>
              <a:rPr lang="ko-KR" altLang="en-US" sz="2000" spc="-40" dirty="0" smtClean="0">
                <a:ln>
                  <a:solidFill>
                    <a:srgbClr val="7593B5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가지 </a:t>
            </a:r>
            <a:r>
              <a:rPr lang="ko-KR" altLang="en-US" sz="1400" spc="-40" dirty="0" smtClean="0">
                <a:ln>
                  <a:solidFill>
                    <a:srgbClr val="7593B5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관리영역</a:t>
            </a:r>
            <a:endParaRPr lang="ko-KR" altLang="en-US" sz="1400" spc="-40" dirty="0">
              <a:ln>
                <a:solidFill>
                  <a:srgbClr val="7593B5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30" name="Text Box 240"/>
          <p:cNvSpPr txBox="1">
            <a:spLocks noChangeArrowheads="1"/>
          </p:cNvSpPr>
          <p:nvPr/>
        </p:nvSpPr>
        <p:spPr bwMode="auto">
          <a:xfrm>
            <a:off x="4340194" y="2341873"/>
            <a:ext cx="1968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01600" algn="ctr" defTabSz="1043056" fontAlgn="base" latinLnBrk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 kumimoji="1" sz="900" spc="-2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>
                <a:sym typeface="Monotype Sorts" pitchFamily="2" charset="2"/>
              </a:rPr>
              <a:t>범위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관리</a:t>
            </a:r>
            <a:endParaRPr lang="ko-KR" altLang="en-US" dirty="0">
              <a:sym typeface="Monotype Sorts" pitchFamily="2" charset="2"/>
            </a:endParaRPr>
          </a:p>
        </p:txBody>
      </p:sp>
      <p:cxnSp>
        <p:nvCxnSpPr>
          <p:cNvPr id="131" name="직선 연결선 130"/>
          <p:cNvCxnSpPr>
            <a:stCxn id="160" idx="4"/>
          </p:cNvCxnSpPr>
          <p:nvPr/>
        </p:nvCxnSpPr>
        <p:spPr>
          <a:xfrm flipH="1">
            <a:off x="4267660" y="1851485"/>
            <a:ext cx="0" cy="14134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240"/>
          <p:cNvSpPr txBox="1">
            <a:spLocks noChangeArrowheads="1"/>
          </p:cNvSpPr>
          <p:nvPr/>
        </p:nvSpPr>
        <p:spPr bwMode="auto">
          <a:xfrm>
            <a:off x="3965668" y="2502617"/>
            <a:ext cx="1968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01600" algn="ctr" defTabSz="1043056" fontAlgn="base" latinLnBrk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 kumimoji="1" sz="900" spc="-2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>
                <a:sym typeface="Monotype Sorts" pitchFamily="2" charset="2"/>
              </a:rPr>
              <a:t>진도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관리</a:t>
            </a:r>
            <a:endParaRPr lang="ko-KR" altLang="en-US" dirty="0">
              <a:sym typeface="Monotype Sorts" pitchFamily="2" charset="2"/>
            </a:endParaRPr>
          </a:p>
        </p:txBody>
      </p:sp>
      <p:cxnSp>
        <p:nvCxnSpPr>
          <p:cNvPr id="133" name="직선 연결선 132"/>
          <p:cNvCxnSpPr>
            <a:stCxn id="161" idx="4"/>
          </p:cNvCxnSpPr>
          <p:nvPr/>
        </p:nvCxnSpPr>
        <p:spPr>
          <a:xfrm>
            <a:off x="3886931" y="2188571"/>
            <a:ext cx="0" cy="1076323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 Box 240"/>
          <p:cNvSpPr txBox="1">
            <a:spLocks noChangeArrowheads="1"/>
          </p:cNvSpPr>
          <p:nvPr/>
        </p:nvSpPr>
        <p:spPr bwMode="auto">
          <a:xfrm>
            <a:off x="3580179" y="2645089"/>
            <a:ext cx="1968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01600" algn="ctr" defTabSz="1043056" fontAlgn="base" latinLnBrk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 kumimoji="1" sz="900" spc="-2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>
                <a:sym typeface="Monotype Sorts" pitchFamily="2" charset="2"/>
              </a:rPr>
              <a:t>품질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관리</a:t>
            </a:r>
            <a:endParaRPr lang="ko-KR" altLang="en-US" dirty="0">
              <a:sym typeface="Monotype Sorts" pitchFamily="2" charset="2"/>
            </a:endParaRPr>
          </a:p>
        </p:txBody>
      </p:sp>
      <p:cxnSp>
        <p:nvCxnSpPr>
          <p:cNvPr id="135" name="직선 연결선 134"/>
          <p:cNvCxnSpPr>
            <a:stCxn id="162" idx="4"/>
          </p:cNvCxnSpPr>
          <p:nvPr/>
        </p:nvCxnSpPr>
        <p:spPr>
          <a:xfrm>
            <a:off x="3499757" y="2289296"/>
            <a:ext cx="0" cy="97559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 Box 240"/>
          <p:cNvSpPr txBox="1">
            <a:spLocks noChangeArrowheads="1"/>
          </p:cNvSpPr>
          <p:nvPr/>
        </p:nvSpPr>
        <p:spPr bwMode="auto">
          <a:xfrm>
            <a:off x="3194687" y="2769404"/>
            <a:ext cx="1968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01600" algn="ctr" defTabSz="1043056" fontAlgn="base" latinLnBrk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 kumimoji="1" sz="900" spc="-2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>
                <a:sym typeface="Monotype Sorts" pitchFamily="2" charset="2"/>
              </a:rPr>
              <a:t>자원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관리</a:t>
            </a:r>
            <a:endParaRPr lang="ko-KR" altLang="en-US" dirty="0">
              <a:sym typeface="Monotype Sorts" pitchFamily="2" charset="2"/>
            </a:endParaRPr>
          </a:p>
        </p:txBody>
      </p:sp>
      <p:cxnSp>
        <p:nvCxnSpPr>
          <p:cNvPr id="137" name="직선 연결선 136"/>
          <p:cNvCxnSpPr>
            <a:stCxn id="163" idx="4"/>
          </p:cNvCxnSpPr>
          <p:nvPr/>
        </p:nvCxnSpPr>
        <p:spPr>
          <a:xfrm>
            <a:off x="3112583" y="2335453"/>
            <a:ext cx="0" cy="92944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 Box 240"/>
          <p:cNvSpPr txBox="1">
            <a:spLocks noChangeArrowheads="1"/>
          </p:cNvSpPr>
          <p:nvPr/>
        </p:nvSpPr>
        <p:spPr bwMode="auto">
          <a:xfrm>
            <a:off x="2800440" y="2847104"/>
            <a:ext cx="1968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01600" algn="ctr" defTabSz="1043056" fontAlgn="base" latinLnBrk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 kumimoji="1" sz="900" spc="-2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>
                <a:sym typeface="Monotype Sorts" pitchFamily="2" charset="2"/>
              </a:rPr>
              <a:t>위험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관리</a:t>
            </a:r>
            <a:endParaRPr lang="ko-KR" altLang="en-US" dirty="0">
              <a:sym typeface="Monotype Sorts" pitchFamily="2" charset="2"/>
            </a:endParaRPr>
          </a:p>
        </p:txBody>
      </p:sp>
      <p:cxnSp>
        <p:nvCxnSpPr>
          <p:cNvPr id="139" name="직선 연결선 138"/>
          <p:cNvCxnSpPr>
            <a:stCxn id="158" idx="4"/>
          </p:cNvCxnSpPr>
          <p:nvPr/>
        </p:nvCxnSpPr>
        <p:spPr>
          <a:xfrm>
            <a:off x="2719359" y="2361891"/>
            <a:ext cx="0" cy="90300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 Box 240"/>
          <p:cNvSpPr txBox="1">
            <a:spLocks noChangeArrowheads="1"/>
          </p:cNvSpPr>
          <p:nvPr/>
        </p:nvSpPr>
        <p:spPr bwMode="auto">
          <a:xfrm>
            <a:off x="2432720" y="2678120"/>
            <a:ext cx="19684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01600" algn="ctr" defTabSz="1043056" fontAlgn="base" latinLnBrk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 kumimoji="1" sz="900" spc="-2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>
                <a:sym typeface="Monotype Sorts" pitchFamily="2" charset="2"/>
              </a:rPr>
              <a:t>보고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및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검토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관리</a:t>
            </a:r>
            <a:endParaRPr lang="ko-KR" altLang="en-US" dirty="0">
              <a:sym typeface="Monotype Sorts" pitchFamily="2" charset="2"/>
            </a:endParaRPr>
          </a:p>
        </p:txBody>
      </p:sp>
      <p:cxnSp>
        <p:nvCxnSpPr>
          <p:cNvPr id="141" name="직선 연결선 140"/>
          <p:cNvCxnSpPr>
            <a:stCxn id="156" idx="4"/>
          </p:cNvCxnSpPr>
          <p:nvPr/>
        </p:nvCxnSpPr>
        <p:spPr>
          <a:xfrm flipH="1">
            <a:off x="2329240" y="2335453"/>
            <a:ext cx="0" cy="92944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240"/>
          <p:cNvSpPr txBox="1">
            <a:spLocks noChangeArrowheads="1"/>
          </p:cNvSpPr>
          <p:nvPr/>
        </p:nvSpPr>
        <p:spPr bwMode="auto">
          <a:xfrm>
            <a:off x="2033734" y="2645089"/>
            <a:ext cx="1968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01600" algn="ctr" defTabSz="1043056" fontAlgn="base" latinLnBrk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 kumimoji="1" sz="900" spc="-2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>
                <a:sym typeface="Monotype Sorts" pitchFamily="2" charset="2"/>
              </a:rPr>
              <a:t>문서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관리</a:t>
            </a:r>
            <a:endParaRPr lang="ko-KR" altLang="en-US" dirty="0">
              <a:sym typeface="Monotype Sorts" pitchFamily="2" charset="2"/>
            </a:endParaRPr>
          </a:p>
        </p:txBody>
      </p:sp>
      <p:cxnSp>
        <p:nvCxnSpPr>
          <p:cNvPr id="143" name="직선 연결선 142"/>
          <p:cNvCxnSpPr>
            <a:stCxn id="155" idx="4"/>
          </p:cNvCxnSpPr>
          <p:nvPr/>
        </p:nvCxnSpPr>
        <p:spPr>
          <a:xfrm>
            <a:off x="1938961" y="2289296"/>
            <a:ext cx="0" cy="97559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 Box 240"/>
          <p:cNvSpPr txBox="1">
            <a:spLocks noChangeArrowheads="1"/>
          </p:cNvSpPr>
          <p:nvPr/>
        </p:nvSpPr>
        <p:spPr bwMode="auto">
          <a:xfrm>
            <a:off x="1649685" y="2502617"/>
            <a:ext cx="1968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01600" algn="ctr" defTabSz="1043056" fontAlgn="base" latinLnBrk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 kumimoji="1" sz="900" spc="-2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>
                <a:sym typeface="Monotype Sorts" pitchFamily="2" charset="2"/>
              </a:rPr>
              <a:t>보안</a:t>
            </a:r>
            <a:endParaRPr lang="en-US" altLang="ko-KR" dirty="0" smtClean="0">
              <a:sym typeface="Monotype Sorts" pitchFamily="2" charset="2"/>
            </a:endParaRPr>
          </a:p>
          <a:p>
            <a:r>
              <a:rPr lang="ko-KR" altLang="en-US" dirty="0" smtClean="0">
                <a:sym typeface="Monotype Sorts" pitchFamily="2" charset="2"/>
              </a:rPr>
              <a:t>관리</a:t>
            </a:r>
            <a:endParaRPr lang="ko-KR" altLang="en-US" dirty="0">
              <a:sym typeface="Monotype Sorts" pitchFamily="2" charset="2"/>
            </a:endParaRPr>
          </a:p>
        </p:txBody>
      </p:sp>
      <p:cxnSp>
        <p:nvCxnSpPr>
          <p:cNvPr id="145" name="직선 연결선 144"/>
          <p:cNvCxnSpPr>
            <a:stCxn id="154" idx="4"/>
          </p:cNvCxnSpPr>
          <p:nvPr/>
        </p:nvCxnSpPr>
        <p:spPr>
          <a:xfrm>
            <a:off x="1557837" y="2188571"/>
            <a:ext cx="0" cy="1076325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 Box 240"/>
          <p:cNvSpPr txBox="1">
            <a:spLocks noChangeArrowheads="1"/>
          </p:cNvSpPr>
          <p:nvPr/>
        </p:nvSpPr>
        <p:spPr bwMode="auto">
          <a:xfrm>
            <a:off x="1279609" y="2341873"/>
            <a:ext cx="1968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01600" defTabSz="1043056" latinLnBrk="0"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90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 pitchFamily="2" charset="2"/>
              </a:rPr>
              <a:t>형상</a:t>
            </a:r>
            <a:endParaRPr lang="en-US" altLang="ko-KR" sz="900" spc="-2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  <a:sym typeface="Monotype Sorts" pitchFamily="2" charset="2"/>
            </a:endParaRPr>
          </a:p>
          <a:p>
            <a:pPr indent="-101600" defTabSz="1043056" latinLnBrk="0"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90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 pitchFamily="2" charset="2"/>
              </a:rPr>
              <a:t>관리</a:t>
            </a:r>
            <a:endParaRPr lang="ko-KR" altLang="en-US" sz="900" spc="-2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18" charset="-127"/>
              <a:ea typeface="KoPub돋움체 Medium" pitchFamily="18" charset="-127"/>
              <a:sym typeface="Monotype Sorts" pitchFamily="2" charset="2"/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 rot="5400000">
            <a:off x="482623" y="2552810"/>
            <a:ext cx="1424172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굽은 화살표 151"/>
          <p:cNvSpPr/>
          <p:nvPr/>
        </p:nvSpPr>
        <p:spPr>
          <a:xfrm rot="10800000">
            <a:off x="3461277" y="4880925"/>
            <a:ext cx="1014735" cy="987025"/>
          </a:xfrm>
          <a:prstGeom prst="bentArrow">
            <a:avLst>
              <a:gd name="adj1" fmla="val 18913"/>
              <a:gd name="adj2" fmla="val 23597"/>
              <a:gd name="adj3" fmla="val 24778"/>
              <a:gd name="adj4" fmla="val 2764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E2DDDB"/>
              </a:gs>
            </a:gsLst>
            <a:lin ang="19200000" scaled="0"/>
          </a:gradFill>
          <a:ln w="317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067745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1158039" y="1765743"/>
            <a:ext cx="85742" cy="85742"/>
          </a:xfrm>
          <a:prstGeom prst="ellipse">
            <a:avLst/>
          </a:prstGeom>
          <a:solidFill>
            <a:srgbClr val="28405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1514966" y="2102829"/>
            <a:ext cx="85742" cy="85742"/>
          </a:xfrm>
          <a:prstGeom prst="ellipse">
            <a:avLst/>
          </a:prstGeom>
          <a:solidFill>
            <a:srgbClr val="28405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1896090" y="2203554"/>
            <a:ext cx="85742" cy="85742"/>
          </a:xfrm>
          <a:prstGeom prst="ellipse">
            <a:avLst/>
          </a:prstGeom>
          <a:solidFill>
            <a:srgbClr val="28405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2289314" y="2249711"/>
            <a:ext cx="85742" cy="85742"/>
          </a:xfrm>
          <a:prstGeom prst="ellipse">
            <a:avLst/>
          </a:prstGeom>
          <a:solidFill>
            <a:srgbClr val="28405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0" name="타원 159"/>
          <p:cNvSpPr/>
          <p:nvPr/>
        </p:nvSpPr>
        <p:spPr>
          <a:xfrm flipH="1">
            <a:off x="4225185" y="1765743"/>
            <a:ext cx="85742" cy="85742"/>
          </a:xfrm>
          <a:prstGeom prst="ellipse">
            <a:avLst/>
          </a:prstGeom>
          <a:solidFill>
            <a:srgbClr val="28405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1" name="타원 160"/>
          <p:cNvSpPr/>
          <p:nvPr/>
        </p:nvSpPr>
        <p:spPr>
          <a:xfrm flipH="1">
            <a:off x="3844060" y="2102829"/>
            <a:ext cx="85742" cy="85742"/>
          </a:xfrm>
          <a:prstGeom prst="ellipse">
            <a:avLst/>
          </a:prstGeom>
          <a:solidFill>
            <a:srgbClr val="28405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2" name="타원 161"/>
          <p:cNvSpPr/>
          <p:nvPr/>
        </p:nvSpPr>
        <p:spPr>
          <a:xfrm flipH="1">
            <a:off x="3456886" y="2203554"/>
            <a:ext cx="85742" cy="85742"/>
          </a:xfrm>
          <a:prstGeom prst="ellipse">
            <a:avLst/>
          </a:prstGeom>
          <a:solidFill>
            <a:srgbClr val="28405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3" name="타원 162"/>
          <p:cNvSpPr/>
          <p:nvPr/>
        </p:nvSpPr>
        <p:spPr>
          <a:xfrm flipH="1">
            <a:off x="3069712" y="2249711"/>
            <a:ext cx="85742" cy="85742"/>
          </a:xfrm>
          <a:prstGeom prst="ellipse">
            <a:avLst/>
          </a:prstGeom>
          <a:solidFill>
            <a:srgbClr val="28405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2676488" y="2276149"/>
            <a:ext cx="85742" cy="85742"/>
          </a:xfrm>
          <a:prstGeom prst="ellipse">
            <a:avLst/>
          </a:prstGeom>
          <a:solidFill>
            <a:srgbClr val="28405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9" name="굽은 화살표 158"/>
          <p:cNvSpPr/>
          <p:nvPr/>
        </p:nvSpPr>
        <p:spPr>
          <a:xfrm rot="10800000" flipH="1">
            <a:off x="1164438" y="4853585"/>
            <a:ext cx="1014735" cy="987025"/>
          </a:xfrm>
          <a:prstGeom prst="bentArrow">
            <a:avLst>
              <a:gd name="adj1" fmla="val 18913"/>
              <a:gd name="adj2" fmla="val 23597"/>
              <a:gd name="adj3" fmla="val 24778"/>
              <a:gd name="adj4" fmla="val 27647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E2DDDB"/>
              </a:gs>
            </a:gsLst>
            <a:lin ang="19200000" scaled="0"/>
          </a:gradFill>
          <a:ln w="317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067745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grpSp>
        <p:nvGrpSpPr>
          <p:cNvPr id="276" name="그룹 275"/>
          <p:cNvGrpSpPr/>
          <p:nvPr/>
        </p:nvGrpSpPr>
        <p:grpSpPr>
          <a:xfrm>
            <a:off x="5097462" y="1576653"/>
            <a:ext cx="4464049" cy="1462709"/>
            <a:chOff x="5097462" y="1576653"/>
            <a:chExt cx="4464049" cy="1462709"/>
          </a:xfrm>
        </p:grpSpPr>
        <p:sp>
          <p:nvSpPr>
            <p:cNvPr id="205" name="직사각형 204"/>
            <p:cNvSpPr/>
            <p:nvPr/>
          </p:nvSpPr>
          <p:spPr>
            <a:xfrm>
              <a:off x="5191760" y="1899394"/>
              <a:ext cx="2030187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긴급 공고한  단 납기 사업 </a:t>
              </a:r>
            </a:p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프로젝트 내</a:t>
              </a:r>
              <a:r>
                <a:rPr lang="en-US" altLang="ko-KR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·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외적으로 많은 </a:t>
              </a:r>
              <a:r>
                <a:rPr lang="ko-KR" altLang="en-US" sz="100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이해 관계자의 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다양한 요구사항들이 </a:t>
              </a:r>
              <a:r>
                <a:rPr lang="ko-KR" altLang="en-US" sz="100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존재</a:t>
              </a:r>
              <a:endParaRPr lang="ko-KR" altLang="en-US" sz="100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5097462" y="1576653"/>
              <a:ext cx="2234760" cy="257942"/>
            </a:xfrm>
            <a:prstGeom prst="rect">
              <a:avLst/>
            </a:prstGeom>
            <a:solidFill>
              <a:srgbClr val="9787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7332222" y="1576653"/>
              <a:ext cx="2229289" cy="257942"/>
            </a:xfrm>
            <a:prstGeom prst="rect">
              <a:avLst/>
            </a:prstGeom>
            <a:solidFill>
              <a:srgbClr val="004A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5317160" y="1608460"/>
              <a:ext cx="1795364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2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사업관리 측면의 본 사업 특징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7676043" y="1608460"/>
              <a:ext cx="140551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2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사업관리 측면의 시사점</a:t>
              </a:r>
            </a:p>
          </p:txBody>
        </p:sp>
        <p:pic>
          <p:nvPicPr>
            <p:cNvPr id="210" name="그림 209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661064" y="2264970"/>
              <a:ext cx="1445549" cy="103235"/>
            </a:xfrm>
            <a:prstGeom prst="rect">
              <a:avLst/>
            </a:prstGeom>
          </p:spPr>
        </p:pic>
        <p:sp>
          <p:nvSpPr>
            <p:cNvPr id="211" name="직사각형 210"/>
            <p:cNvSpPr/>
            <p:nvPr/>
          </p:nvSpPr>
          <p:spPr>
            <a:xfrm>
              <a:off x="7405650" y="1899394"/>
              <a:ext cx="2065571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체계적인  사업관리 상세 일정계획 수립 및 진도관리 </a:t>
              </a:r>
            </a:p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각 조직간 원활한 의사소통 및 적극적 참여 </a:t>
              </a:r>
            </a:p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전문기술 및 유사사업 경험 전문 업체 참여 및 협업</a:t>
              </a:r>
            </a:p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이해당사자 및 전문가들과의 긴밀한 협조체계 구축</a:t>
              </a: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6607750" y="3091567"/>
            <a:ext cx="1443472" cy="468041"/>
            <a:chOff x="1953778" y="7852109"/>
            <a:chExt cx="1443472" cy="790972"/>
          </a:xfrm>
        </p:grpSpPr>
        <p:sp>
          <p:nvSpPr>
            <p:cNvPr id="216" name="이등변 삼각형 215"/>
            <p:cNvSpPr/>
            <p:nvPr/>
          </p:nvSpPr>
          <p:spPr>
            <a:xfrm>
              <a:off x="1953778" y="7852113"/>
              <a:ext cx="1443472" cy="790968"/>
            </a:xfrm>
            <a:prstGeom prst="triangle">
              <a:avLst/>
            </a:prstGeom>
            <a:gradFill flip="none" rotWithShape="1">
              <a:gsLst>
                <a:gs pos="100000">
                  <a:srgbClr val="646576">
                    <a:alpha val="10000"/>
                  </a:srgbClr>
                </a:gs>
                <a:gs pos="0">
                  <a:srgbClr val="B2B0BC">
                    <a:alpha val="0"/>
                  </a:srgbClr>
                </a:gs>
                <a:gs pos="39000">
                  <a:srgbClr val="B2B0BC">
                    <a:alpha val="1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spc="-8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7" name="이등변 삼각형 216"/>
            <p:cNvSpPr/>
            <p:nvPr/>
          </p:nvSpPr>
          <p:spPr>
            <a:xfrm>
              <a:off x="2148256" y="7852109"/>
              <a:ext cx="1054516" cy="790968"/>
            </a:xfrm>
            <a:prstGeom prst="triangle">
              <a:avLst/>
            </a:prstGeom>
            <a:gradFill flip="none" rotWithShape="1">
              <a:gsLst>
                <a:gs pos="100000">
                  <a:srgbClr val="646576">
                    <a:alpha val="20000"/>
                  </a:srgbClr>
                </a:gs>
                <a:gs pos="0">
                  <a:srgbClr val="B2B0BC">
                    <a:alpha val="0"/>
                  </a:srgbClr>
                </a:gs>
                <a:gs pos="39000">
                  <a:srgbClr val="B2B0BC">
                    <a:alpha val="2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spc="-8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218" name="그림 2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2" y="4490689"/>
            <a:ext cx="261596" cy="375218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7" y="4509125"/>
            <a:ext cx="426744" cy="373896"/>
          </a:xfrm>
          <a:prstGeom prst="rect">
            <a:avLst/>
          </a:prstGeom>
        </p:spPr>
      </p:pic>
      <p:pic>
        <p:nvPicPr>
          <p:cNvPr id="220" name="그림 2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35" y="4482256"/>
            <a:ext cx="424102" cy="393714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71" y="4501775"/>
            <a:ext cx="449206" cy="385788"/>
          </a:xfrm>
          <a:prstGeom prst="rect">
            <a:avLst/>
          </a:prstGeom>
        </p:spPr>
      </p:pic>
      <p:pic>
        <p:nvPicPr>
          <p:cNvPr id="222" name="그림 2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61" y="4470765"/>
            <a:ext cx="397000" cy="386332"/>
          </a:xfrm>
          <a:prstGeom prst="rect">
            <a:avLst/>
          </a:prstGeom>
        </p:spPr>
      </p:pic>
      <p:grpSp>
        <p:nvGrpSpPr>
          <p:cNvPr id="223" name="그룹 222"/>
          <p:cNvGrpSpPr/>
          <p:nvPr/>
        </p:nvGrpSpPr>
        <p:grpSpPr>
          <a:xfrm>
            <a:off x="5224800" y="3637280"/>
            <a:ext cx="753822" cy="753824"/>
            <a:chOff x="1420151" y="5048763"/>
            <a:chExt cx="849595" cy="849596"/>
          </a:xfrm>
        </p:grpSpPr>
        <p:sp>
          <p:nvSpPr>
            <p:cNvPr id="224" name="타원 223"/>
            <p:cNvSpPr/>
            <p:nvPr/>
          </p:nvSpPr>
          <p:spPr>
            <a:xfrm>
              <a:off x="1420151" y="5048763"/>
              <a:ext cx="849595" cy="849596"/>
            </a:xfrm>
            <a:prstGeom prst="ellips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5" name="타원 224"/>
            <p:cNvSpPr/>
            <p:nvPr/>
          </p:nvSpPr>
          <p:spPr>
            <a:xfrm>
              <a:off x="1484784" y="5113397"/>
              <a:ext cx="720329" cy="720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6" name="이등변 삼각형 225"/>
            <p:cNvSpPr/>
            <p:nvPr/>
          </p:nvSpPr>
          <p:spPr>
            <a:xfrm rot="8100000">
              <a:off x="2094471" y="5762527"/>
              <a:ext cx="98216" cy="84669"/>
            </a:xfrm>
            <a:prstGeom prst="triangl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7" name="직사각형 89"/>
            <p:cNvSpPr>
              <a:spLocks noChangeArrowheads="1"/>
            </p:cNvSpPr>
            <p:nvPr/>
          </p:nvSpPr>
          <p:spPr bwMode="auto">
            <a:xfrm>
              <a:off x="1566538" y="5313204"/>
              <a:ext cx="583227" cy="399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2B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R="0" indent="0"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사업관리</a:t>
              </a:r>
              <a:endParaRPr lang="en-US" altLang="ko-KR" sz="10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R="0" indent="0"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경험</a:t>
              </a:r>
              <a:endParaRPr lang="ko-KR" altLang="en-US" sz="10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28" name="그룹 227"/>
          <p:cNvGrpSpPr/>
          <p:nvPr/>
        </p:nvGrpSpPr>
        <p:grpSpPr>
          <a:xfrm>
            <a:off x="6062765" y="3637280"/>
            <a:ext cx="753822" cy="753824"/>
            <a:chOff x="1420151" y="5048763"/>
            <a:chExt cx="849595" cy="849596"/>
          </a:xfrm>
        </p:grpSpPr>
        <p:sp>
          <p:nvSpPr>
            <p:cNvPr id="229" name="타원 228"/>
            <p:cNvSpPr/>
            <p:nvPr/>
          </p:nvSpPr>
          <p:spPr>
            <a:xfrm>
              <a:off x="1420151" y="5048763"/>
              <a:ext cx="849595" cy="849596"/>
            </a:xfrm>
            <a:prstGeom prst="ellips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0" name="타원 229"/>
            <p:cNvSpPr/>
            <p:nvPr/>
          </p:nvSpPr>
          <p:spPr>
            <a:xfrm>
              <a:off x="1484784" y="5113397"/>
              <a:ext cx="720329" cy="720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1" name="이등변 삼각형 230"/>
            <p:cNvSpPr/>
            <p:nvPr/>
          </p:nvSpPr>
          <p:spPr>
            <a:xfrm rot="8100000">
              <a:off x="2094471" y="5762527"/>
              <a:ext cx="98216" cy="84669"/>
            </a:xfrm>
            <a:prstGeom prst="triangl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2" name="직사각형 89"/>
            <p:cNvSpPr>
              <a:spLocks noChangeArrowheads="1"/>
            </p:cNvSpPr>
            <p:nvPr/>
          </p:nvSpPr>
          <p:spPr bwMode="auto">
            <a:xfrm>
              <a:off x="1592015" y="5213402"/>
              <a:ext cx="505866" cy="520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2B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000" kern="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의사소통</a:t>
              </a:r>
              <a:br>
                <a:rPr lang="ko-KR" altLang="en-US" sz="1000" kern="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협력체계</a:t>
              </a:r>
              <a:endParaRPr lang="en-US" altLang="ko-KR" sz="10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latinLnBrk="0"/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구축</a:t>
              </a:r>
              <a:endParaRPr lang="ko-KR" altLang="en-US" sz="10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6910447" y="3637280"/>
            <a:ext cx="753821" cy="753824"/>
            <a:chOff x="1420151" y="5048763"/>
            <a:chExt cx="849595" cy="849596"/>
          </a:xfrm>
        </p:grpSpPr>
        <p:sp>
          <p:nvSpPr>
            <p:cNvPr id="234" name="타원 233"/>
            <p:cNvSpPr/>
            <p:nvPr/>
          </p:nvSpPr>
          <p:spPr>
            <a:xfrm>
              <a:off x="1420151" y="5048763"/>
              <a:ext cx="849595" cy="849596"/>
            </a:xfrm>
            <a:prstGeom prst="ellips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1484784" y="5113397"/>
              <a:ext cx="720329" cy="720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6" name="이등변 삼각형 235"/>
            <p:cNvSpPr/>
            <p:nvPr/>
          </p:nvSpPr>
          <p:spPr>
            <a:xfrm rot="8100000">
              <a:off x="2094471" y="5762527"/>
              <a:ext cx="98216" cy="84669"/>
            </a:xfrm>
            <a:prstGeom prst="triangl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7" name="직사각형 89"/>
            <p:cNvSpPr>
              <a:spLocks noChangeArrowheads="1"/>
            </p:cNvSpPr>
            <p:nvPr/>
          </p:nvSpPr>
          <p:spPr bwMode="auto">
            <a:xfrm>
              <a:off x="1571240" y="5213402"/>
              <a:ext cx="547420" cy="520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2B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선진</a:t>
              </a:r>
              <a:endParaRPr lang="en-US" altLang="ko-KR" sz="10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latinLnBrk="0"/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품질보증</a:t>
              </a:r>
              <a:r>
                <a:rPr lang="ko-KR" altLang="en-US" sz="1000" kern="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/>
              </a:r>
              <a:br>
                <a:rPr lang="ko-KR" altLang="en-US" sz="1000" kern="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1000" kern="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체계 적용</a:t>
              </a: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7758127" y="3637280"/>
            <a:ext cx="753822" cy="753824"/>
            <a:chOff x="1420151" y="5048763"/>
            <a:chExt cx="849595" cy="849596"/>
          </a:xfrm>
        </p:grpSpPr>
        <p:sp>
          <p:nvSpPr>
            <p:cNvPr id="239" name="타원 238"/>
            <p:cNvSpPr/>
            <p:nvPr/>
          </p:nvSpPr>
          <p:spPr>
            <a:xfrm>
              <a:off x="1420151" y="5048763"/>
              <a:ext cx="849595" cy="849596"/>
            </a:xfrm>
            <a:prstGeom prst="ellips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0" name="타원 239"/>
            <p:cNvSpPr/>
            <p:nvPr/>
          </p:nvSpPr>
          <p:spPr>
            <a:xfrm>
              <a:off x="1484784" y="5113397"/>
              <a:ext cx="720329" cy="720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1" name="이등변 삼각형 240"/>
            <p:cNvSpPr/>
            <p:nvPr/>
          </p:nvSpPr>
          <p:spPr>
            <a:xfrm rot="8100000">
              <a:off x="2094471" y="5762527"/>
              <a:ext cx="98216" cy="84669"/>
            </a:xfrm>
            <a:prstGeom prst="triangl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2" name="직사각형 89"/>
            <p:cNvSpPr>
              <a:spLocks noChangeArrowheads="1"/>
            </p:cNvSpPr>
            <p:nvPr/>
          </p:nvSpPr>
          <p:spPr bwMode="auto">
            <a:xfrm>
              <a:off x="1592015" y="5300121"/>
              <a:ext cx="505866" cy="346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2B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사업지원</a:t>
              </a:r>
              <a:endParaRPr lang="en-US" altLang="ko-KR" sz="10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latinLnBrk="0"/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능력</a:t>
              </a:r>
              <a:endParaRPr lang="ko-KR" altLang="en-US" sz="10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8680350" y="3637280"/>
            <a:ext cx="753823" cy="753824"/>
            <a:chOff x="1420151" y="5048763"/>
            <a:chExt cx="849595" cy="849596"/>
          </a:xfrm>
        </p:grpSpPr>
        <p:sp>
          <p:nvSpPr>
            <p:cNvPr id="244" name="타원 243"/>
            <p:cNvSpPr/>
            <p:nvPr/>
          </p:nvSpPr>
          <p:spPr>
            <a:xfrm>
              <a:off x="1420151" y="5048763"/>
              <a:ext cx="849595" cy="849596"/>
            </a:xfrm>
            <a:prstGeom prst="ellips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5" name="타원 244"/>
            <p:cNvSpPr/>
            <p:nvPr/>
          </p:nvSpPr>
          <p:spPr>
            <a:xfrm>
              <a:off x="1484784" y="5113397"/>
              <a:ext cx="720329" cy="720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6" name="이등변 삼각형 245"/>
            <p:cNvSpPr/>
            <p:nvPr/>
          </p:nvSpPr>
          <p:spPr>
            <a:xfrm rot="8100000">
              <a:off x="2094471" y="5762527"/>
              <a:ext cx="98216" cy="84669"/>
            </a:xfrm>
            <a:prstGeom prst="triangle">
              <a:avLst/>
            </a:prstGeom>
            <a:solidFill>
              <a:srgbClr val="00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7" name="직사각형 89"/>
            <p:cNvSpPr>
              <a:spLocks noChangeArrowheads="1"/>
            </p:cNvSpPr>
            <p:nvPr/>
          </p:nvSpPr>
          <p:spPr bwMode="auto">
            <a:xfrm>
              <a:off x="1592016" y="5213401"/>
              <a:ext cx="505866" cy="520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2B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검증된</a:t>
              </a:r>
              <a:endParaRPr lang="en-US" altLang="ko-KR" sz="10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latinLnBrk="0"/>
              <a:r>
                <a:rPr lang="ko-KR" altLang="en-US" sz="1000" kern="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방법론과</a:t>
              </a:r>
              <a:endParaRPr lang="ko-KR" altLang="en-US" sz="10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latinLnBrk="0"/>
              <a:r>
                <a:rPr lang="ko-KR" altLang="en-US" sz="1000" kern="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도구</a:t>
              </a:r>
            </a:p>
          </p:txBody>
        </p:sp>
      </p:grpSp>
      <p:sp>
        <p:nvSpPr>
          <p:cNvPr id="248" name="직사각형 247"/>
          <p:cNvSpPr/>
          <p:nvPr/>
        </p:nvSpPr>
        <p:spPr>
          <a:xfrm>
            <a:off x="5187486" y="4805680"/>
            <a:ext cx="828450" cy="1457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srgbClr val="3F9C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/>
          <p:cNvSpPr/>
          <p:nvPr/>
        </p:nvSpPr>
        <p:spPr>
          <a:xfrm>
            <a:off x="6051373" y="4805680"/>
            <a:ext cx="828450" cy="1457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srgbClr val="3F9C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6915261" y="4805680"/>
            <a:ext cx="828450" cy="1457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srgbClr val="3F9C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/>
          <p:cNvSpPr/>
          <p:nvPr/>
        </p:nvSpPr>
        <p:spPr>
          <a:xfrm>
            <a:off x="7779148" y="4805680"/>
            <a:ext cx="828450" cy="1457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srgbClr val="3F9C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8643036" y="4805680"/>
            <a:ext cx="828450" cy="1457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srgbClr val="3F9C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Rectangle 344"/>
          <p:cNvSpPr>
            <a:spLocks noChangeArrowheads="1"/>
          </p:cNvSpPr>
          <p:nvPr/>
        </p:nvSpPr>
        <p:spPr bwMode="gray">
          <a:xfrm>
            <a:off x="5219209" y="4873471"/>
            <a:ext cx="765004" cy="13320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-72000" latinLnBrk="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9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다수의 </a:t>
            </a:r>
            <a:r>
              <a:rPr lang="ko-KR" altLang="en-US" sz="950" spc="-2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챗봇</a:t>
            </a:r>
            <a:r>
              <a:rPr lang="ko-KR" altLang="en-US" sz="9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시스템 </a:t>
            </a:r>
            <a:r>
              <a:rPr lang="ko-KR" altLang="en-US" sz="9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구축관련 유사분야 </a:t>
            </a:r>
            <a:r>
              <a:rPr lang="ko-KR" altLang="en-US" sz="9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사업 수행 </a:t>
            </a:r>
            <a:r>
              <a:rPr lang="ko-KR" altLang="en-US" sz="9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경험</a:t>
            </a:r>
          </a:p>
        </p:txBody>
      </p:sp>
      <p:sp>
        <p:nvSpPr>
          <p:cNvPr id="254" name="Rectangle 344"/>
          <p:cNvSpPr>
            <a:spLocks noChangeArrowheads="1"/>
          </p:cNvSpPr>
          <p:nvPr/>
        </p:nvSpPr>
        <p:spPr bwMode="gray">
          <a:xfrm>
            <a:off x="6083096" y="4873472"/>
            <a:ext cx="765004" cy="13320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72000" indent="-72000" latinLnBrk="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50" spc="-5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발주처와</a:t>
            </a:r>
            <a:r>
              <a:rPr lang="ko-KR" altLang="en-US" sz="950" spc="-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950" spc="-5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제안사</a:t>
            </a:r>
            <a:r>
              <a:rPr lang="ko-KR" altLang="en-US" sz="950" spc="-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간의 원활한 </a:t>
            </a:r>
            <a:r>
              <a:rPr lang="ko-KR" altLang="en-US" sz="950" spc="-5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의사 소통 </a:t>
            </a:r>
            <a:r>
              <a:rPr lang="ko-KR" altLang="en-US" sz="950" spc="-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체계 확립 </a:t>
            </a:r>
          </a:p>
          <a:p>
            <a:pPr marL="72000" indent="-72000" latinLnBrk="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50" spc="-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다양한 </a:t>
            </a:r>
            <a:r>
              <a:rPr lang="ko-KR" altLang="en-US" sz="950" spc="-5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이해 관계자와 사업 수행 조직과의</a:t>
            </a:r>
            <a:r>
              <a:rPr lang="ko-KR" altLang="en-US" sz="950" spc="-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950" spc="-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950" spc="-5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원활한 의사소통</a:t>
            </a:r>
          </a:p>
        </p:txBody>
      </p:sp>
      <p:sp>
        <p:nvSpPr>
          <p:cNvPr id="255" name="Rectangle 344"/>
          <p:cNvSpPr>
            <a:spLocks noChangeArrowheads="1"/>
          </p:cNvSpPr>
          <p:nvPr/>
        </p:nvSpPr>
        <p:spPr bwMode="gray">
          <a:xfrm>
            <a:off x="6946984" y="4873472"/>
            <a:ext cx="765004" cy="13320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72000" indent="-72000" latinLnBrk="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체계적인 품질 </a:t>
            </a:r>
            <a:r>
              <a:rPr lang="ko-KR" altLang="en-US" sz="9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보증 능력 보유</a:t>
            </a:r>
            <a:r>
              <a:rPr lang="en-US" altLang="ko-KR" sz="9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적용</a:t>
            </a:r>
            <a:endParaRPr lang="ko-KR" altLang="en-US" sz="950" spc="-2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6" name="Rectangle 344"/>
          <p:cNvSpPr>
            <a:spLocks noChangeArrowheads="1"/>
          </p:cNvSpPr>
          <p:nvPr/>
        </p:nvSpPr>
        <p:spPr bwMode="gray">
          <a:xfrm>
            <a:off x="7810871" y="4873472"/>
            <a:ext cx="765004" cy="13320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72000" indent="-72000" latinLnBrk="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기술지원</a:t>
            </a:r>
            <a:r>
              <a:rPr lang="en-US" altLang="ko-KR" sz="9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품질지원 등 사업 성공에 필요한 요소 적시 지원</a:t>
            </a:r>
          </a:p>
        </p:txBody>
      </p:sp>
      <p:sp>
        <p:nvSpPr>
          <p:cNvPr id="257" name="Rectangle 344"/>
          <p:cNvSpPr>
            <a:spLocks noChangeArrowheads="1"/>
          </p:cNvSpPr>
          <p:nvPr/>
        </p:nvSpPr>
        <p:spPr bwMode="gray">
          <a:xfrm>
            <a:off x="8674759" y="4873472"/>
            <a:ext cx="765004" cy="13320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72000" indent="-72000" latinLnBrk="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9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제안사의 고유 방법론 및 보유하고 있는 </a:t>
            </a:r>
            <a:r>
              <a:rPr lang="ko-KR" altLang="en-US" sz="9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품질관리</a:t>
            </a:r>
            <a:r>
              <a:rPr lang="en-US" altLang="ko-KR" sz="9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50" spc="-2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진도관리</a:t>
            </a:r>
            <a:r>
              <a:rPr lang="en-US" altLang="ko-KR" sz="9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50" spc="-2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형상관리 도구 활용</a:t>
            </a:r>
          </a:p>
        </p:txBody>
      </p:sp>
      <p:grpSp>
        <p:nvGrpSpPr>
          <p:cNvPr id="285" name="그룹 284"/>
          <p:cNvGrpSpPr/>
          <p:nvPr/>
        </p:nvGrpSpPr>
        <p:grpSpPr>
          <a:xfrm>
            <a:off x="1021795" y="3350739"/>
            <a:ext cx="3615140" cy="1638221"/>
            <a:chOff x="5097462" y="1576653"/>
            <a:chExt cx="4464049" cy="1638221"/>
          </a:xfrm>
        </p:grpSpPr>
        <p:sp>
          <p:nvSpPr>
            <p:cNvPr id="286" name="직사각형 285"/>
            <p:cNvSpPr/>
            <p:nvPr/>
          </p:nvSpPr>
          <p:spPr>
            <a:xfrm>
              <a:off x="5191760" y="2112754"/>
              <a:ext cx="2030187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고객과 함께 프로젝트 </a:t>
              </a:r>
              <a:r>
                <a:rPr lang="ko-KR" altLang="en-US" sz="100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위험</a:t>
              </a:r>
              <a:r>
                <a:rPr lang="en-US" altLang="ko-KR" sz="100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/>
              </a:r>
              <a:br>
                <a:rPr lang="en-US" altLang="ko-KR" sz="100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</a:br>
              <a:r>
                <a:rPr lang="ko-KR" altLang="en-US" sz="1000" spc="-2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요소 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조기 식별</a:t>
              </a:r>
            </a:p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영향력 분석</a:t>
              </a:r>
              <a:r>
                <a:rPr lang="en-US" altLang="ko-KR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, 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가능성 평가 및 대응계획 수립</a:t>
              </a:r>
            </a:p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대응계획에 맞춰 적절한 시정조치</a:t>
              </a:r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5097462" y="1576653"/>
              <a:ext cx="2234760" cy="432000"/>
            </a:xfrm>
            <a:prstGeom prst="rect">
              <a:avLst/>
            </a:prstGeom>
            <a:solidFill>
              <a:srgbClr val="2484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7332222" y="1576653"/>
              <a:ext cx="2229289" cy="432000"/>
            </a:xfrm>
            <a:prstGeom prst="rect">
              <a:avLst/>
            </a:prstGeom>
            <a:solidFill>
              <a:srgbClr val="83B4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5294807" y="1607987"/>
              <a:ext cx="1840070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2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위험발생 시 절차에 따른 </a:t>
              </a:r>
              <a:br>
                <a:rPr lang="ko-KR" altLang="en-US" sz="1200" spc="-2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</a:br>
              <a:r>
                <a:rPr lang="ko-KR" altLang="en-US" sz="1200" spc="-2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위험관리 수행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7674126" y="1607987"/>
              <a:ext cx="140934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200" spc="-2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통제관리를 통한 </a:t>
              </a:r>
              <a:br>
                <a:rPr lang="ko-KR" altLang="en-US" sz="1200" spc="-2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</a:br>
              <a:r>
                <a:rPr lang="ko-KR" altLang="en-US" sz="1200" spc="-2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프로젝트  모니터링</a:t>
              </a:r>
            </a:p>
          </p:txBody>
        </p:sp>
        <p:pic>
          <p:nvPicPr>
            <p:cNvPr id="291" name="그림 290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73309" y="2352725"/>
              <a:ext cx="1621062" cy="103235"/>
            </a:xfrm>
            <a:prstGeom prst="rect">
              <a:avLst/>
            </a:prstGeom>
          </p:spPr>
        </p:pic>
        <p:sp>
          <p:nvSpPr>
            <p:cNvPr id="292" name="직사각형 291"/>
            <p:cNvSpPr/>
            <p:nvPr/>
          </p:nvSpPr>
          <p:spPr>
            <a:xfrm>
              <a:off x="7405650" y="2112754"/>
              <a:ext cx="2065571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프로젝트 계획 대비 수행 결과 모니터링</a:t>
              </a:r>
            </a:p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정기적 보고 </a:t>
              </a:r>
              <a:r>
                <a:rPr lang="en-US" altLang="ko-KR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: 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착수</a:t>
              </a:r>
              <a:r>
                <a:rPr lang="en-US" altLang="ko-KR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중간</a:t>
              </a:r>
              <a:r>
                <a:rPr lang="en-US" altLang="ko-KR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완료보고</a:t>
              </a:r>
              <a:r>
                <a:rPr lang="en-US" altLang="ko-KR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, 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주간</a:t>
              </a:r>
              <a:r>
                <a:rPr lang="en-US" altLang="ko-KR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월간보고</a:t>
              </a:r>
            </a:p>
            <a:p>
              <a:pPr marL="90488" indent="-90488" latinLnBrk="0"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1000" spc="-20" dirty="0" err="1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비정기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보고 </a:t>
              </a:r>
              <a:r>
                <a:rPr lang="en-US" altLang="ko-KR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: 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수시보고</a:t>
              </a:r>
              <a:r>
                <a:rPr lang="en-US" altLang="ko-KR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/</a:t>
              </a:r>
              <a:r>
                <a:rPr lang="ko-KR" altLang="en-US" sz="1000" spc="-2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업무회의</a:t>
              </a:r>
            </a:p>
          </p:txBody>
        </p:sp>
      </p:grpSp>
      <p:grpSp>
        <p:nvGrpSpPr>
          <p:cNvPr id="293" name="그룹 292"/>
          <p:cNvGrpSpPr/>
          <p:nvPr/>
        </p:nvGrpSpPr>
        <p:grpSpPr>
          <a:xfrm>
            <a:off x="2263966" y="5036729"/>
            <a:ext cx="1154082" cy="1154082"/>
            <a:chOff x="1573125" y="6286345"/>
            <a:chExt cx="1562578" cy="1562578"/>
          </a:xfrm>
        </p:grpSpPr>
        <p:sp>
          <p:nvSpPr>
            <p:cNvPr id="294" name="타원 293"/>
            <p:cNvSpPr/>
            <p:nvPr/>
          </p:nvSpPr>
          <p:spPr bwMode="auto">
            <a:xfrm>
              <a:off x="1573125" y="6286345"/>
              <a:ext cx="1562578" cy="1562578"/>
            </a:xfrm>
            <a:prstGeom prst="ellips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txBody>
            <a:bodyPr lIns="82031" tIns="41015" rIns="82031" bIns="41015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5" name="타원 294"/>
            <p:cNvSpPr/>
            <p:nvPr/>
          </p:nvSpPr>
          <p:spPr bwMode="auto">
            <a:xfrm>
              <a:off x="1635979" y="6349199"/>
              <a:ext cx="1436871" cy="1436870"/>
            </a:xfrm>
            <a:prstGeom prst="ellipse">
              <a:avLst/>
            </a:prstGeom>
            <a:noFill/>
            <a:ln w="12700" cap="flat" cmpd="sng" algn="ctr">
              <a:solidFill>
                <a:srgbClr val="B2B0BC"/>
              </a:solidFill>
              <a:prstDash val="solid"/>
            </a:ln>
            <a:effectLst/>
          </p:spPr>
          <p:txBody>
            <a:bodyPr lIns="82031" tIns="41015" rIns="82031" bIns="41015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6" name="타원 295"/>
            <p:cNvSpPr/>
            <p:nvPr/>
          </p:nvSpPr>
          <p:spPr>
            <a:xfrm>
              <a:off x="1676551" y="6389771"/>
              <a:ext cx="1355726" cy="1355726"/>
            </a:xfrm>
            <a:prstGeom prst="ellipse">
              <a:avLst/>
            </a:prstGeom>
            <a:solidFill>
              <a:srgbClr val="007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97" name="자유형 296"/>
            <p:cNvSpPr/>
            <p:nvPr/>
          </p:nvSpPr>
          <p:spPr>
            <a:xfrm>
              <a:off x="1606854" y="6966744"/>
              <a:ext cx="1229744" cy="800986"/>
            </a:xfrm>
            <a:custGeom>
              <a:avLst/>
              <a:gdLst>
                <a:gd name="connsiteX0" fmla="*/ 17982 w 1586894"/>
                <a:gd name="connsiteY0" fmla="*/ 0 h 1148491"/>
                <a:gd name="connsiteX1" fmla="*/ 34582 w 1586894"/>
                <a:gd name="connsiteY1" fmla="*/ 32735 h 1148491"/>
                <a:gd name="connsiteX2" fmla="*/ 1565375 w 1586894"/>
                <a:gd name="connsiteY2" fmla="*/ 916539 h 1148491"/>
                <a:gd name="connsiteX3" fmla="*/ 1586894 w 1586894"/>
                <a:gd name="connsiteY3" fmla="*/ 915369 h 1148491"/>
                <a:gd name="connsiteX4" fmla="*/ 1504028 w 1586894"/>
                <a:gd name="connsiteY4" fmla="*/ 983741 h 1148491"/>
                <a:gd name="connsiteX5" fmla="*/ 964671 w 1586894"/>
                <a:gd name="connsiteY5" fmla="*/ 1148491 h 1148491"/>
                <a:gd name="connsiteX6" fmla="*/ 0 w 1586894"/>
                <a:gd name="connsiteY6" fmla="*/ 183820 h 1148491"/>
                <a:gd name="connsiteX7" fmla="*/ 4981 w 1586894"/>
                <a:gd name="connsiteY7" fmla="*/ 85188 h 114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894" h="1148491">
                  <a:moveTo>
                    <a:pt x="17982" y="0"/>
                  </a:moveTo>
                  <a:lnTo>
                    <a:pt x="34582" y="32735"/>
                  </a:lnTo>
                  <a:cubicBezTo>
                    <a:pt x="345624" y="591687"/>
                    <a:pt x="925788" y="926644"/>
                    <a:pt x="1565375" y="916539"/>
                  </a:cubicBezTo>
                  <a:lnTo>
                    <a:pt x="1586894" y="915369"/>
                  </a:lnTo>
                  <a:lnTo>
                    <a:pt x="1504028" y="983741"/>
                  </a:lnTo>
                  <a:cubicBezTo>
                    <a:pt x="1350065" y="1087756"/>
                    <a:pt x="1164461" y="1148491"/>
                    <a:pt x="964671" y="1148491"/>
                  </a:cubicBezTo>
                  <a:cubicBezTo>
                    <a:pt x="431898" y="1148491"/>
                    <a:pt x="0" y="716593"/>
                    <a:pt x="0" y="183820"/>
                  </a:cubicBezTo>
                  <a:cubicBezTo>
                    <a:pt x="0" y="150522"/>
                    <a:pt x="1687" y="117618"/>
                    <a:pt x="4981" y="8518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 297"/>
            <p:cNvSpPr/>
            <p:nvPr/>
          </p:nvSpPr>
          <p:spPr>
            <a:xfrm flipH="1">
              <a:off x="1872230" y="6966744"/>
              <a:ext cx="1229744" cy="800986"/>
            </a:xfrm>
            <a:custGeom>
              <a:avLst/>
              <a:gdLst>
                <a:gd name="connsiteX0" fmla="*/ 17982 w 1586894"/>
                <a:gd name="connsiteY0" fmla="*/ 0 h 1148491"/>
                <a:gd name="connsiteX1" fmla="*/ 34582 w 1586894"/>
                <a:gd name="connsiteY1" fmla="*/ 32735 h 1148491"/>
                <a:gd name="connsiteX2" fmla="*/ 1565375 w 1586894"/>
                <a:gd name="connsiteY2" fmla="*/ 916539 h 1148491"/>
                <a:gd name="connsiteX3" fmla="*/ 1586894 w 1586894"/>
                <a:gd name="connsiteY3" fmla="*/ 915369 h 1148491"/>
                <a:gd name="connsiteX4" fmla="*/ 1504028 w 1586894"/>
                <a:gd name="connsiteY4" fmla="*/ 983741 h 1148491"/>
                <a:gd name="connsiteX5" fmla="*/ 964671 w 1586894"/>
                <a:gd name="connsiteY5" fmla="*/ 1148491 h 1148491"/>
                <a:gd name="connsiteX6" fmla="*/ 0 w 1586894"/>
                <a:gd name="connsiteY6" fmla="*/ 183820 h 1148491"/>
                <a:gd name="connsiteX7" fmla="*/ 4981 w 1586894"/>
                <a:gd name="connsiteY7" fmla="*/ 85188 h 114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894" h="1148491">
                  <a:moveTo>
                    <a:pt x="17982" y="0"/>
                  </a:moveTo>
                  <a:lnTo>
                    <a:pt x="34582" y="32735"/>
                  </a:lnTo>
                  <a:cubicBezTo>
                    <a:pt x="345624" y="591687"/>
                    <a:pt x="925788" y="926644"/>
                    <a:pt x="1565375" y="916539"/>
                  </a:cubicBezTo>
                  <a:lnTo>
                    <a:pt x="1586894" y="915369"/>
                  </a:lnTo>
                  <a:lnTo>
                    <a:pt x="1504028" y="983741"/>
                  </a:lnTo>
                  <a:cubicBezTo>
                    <a:pt x="1350065" y="1087756"/>
                    <a:pt x="1164461" y="1148491"/>
                    <a:pt x="964671" y="1148491"/>
                  </a:cubicBezTo>
                  <a:cubicBezTo>
                    <a:pt x="431898" y="1148491"/>
                    <a:pt x="0" y="716593"/>
                    <a:pt x="0" y="183820"/>
                  </a:cubicBezTo>
                  <a:cubicBezTo>
                    <a:pt x="0" y="150522"/>
                    <a:pt x="1687" y="117618"/>
                    <a:pt x="4981" y="8518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2047920" y="6874951"/>
              <a:ext cx="6129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buSzPct val="140000"/>
                <a:tabLst>
                  <a:tab pos="5428368" algn="l"/>
                </a:tabLst>
                <a:defRPr/>
              </a:pPr>
              <a:r>
                <a:rPr lang="ko-KR" altLang="en-US" sz="14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성공적인</a:t>
              </a:r>
            </a:p>
            <a:p>
              <a:pPr algn="ctr" latinLnBrk="0">
                <a:buSzPct val="140000"/>
                <a:tabLst>
                  <a:tab pos="5428368" algn="l"/>
                </a:tabLst>
                <a:defRPr/>
              </a:pPr>
              <a:r>
                <a:rPr lang="ko-KR" altLang="en-US" sz="14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사업완수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17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859" y="3666565"/>
            <a:ext cx="388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상담사 </a:t>
            </a:r>
            <a:r>
              <a:rPr lang="en-US" altLang="ko-KR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Self-Training </a:t>
            </a:r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STT 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품질 향상을 위한 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협업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13119" y="2326939"/>
            <a:ext cx="550433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13119" y="2581250"/>
            <a:ext cx="550433" cy="269645"/>
          </a:xfrm>
          <a:prstGeom prst="rect">
            <a:avLst/>
          </a:prstGeom>
          <a:solidFill>
            <a:srgbClr val="27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05499" y="2220813"/>
            <a:ext cx="753452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600" dirty="0">
                <a:blipFill>
                  <a:blip r:embed="rId2"/>
                  <a:stretch>
                    <a:fillRect/>
                  </a:stretch>
                </a:blip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Ⅳ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91300" y="2578939"/>
            <a:ext cx="1447800" cy="271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09356" y="2547350"/>
            <a:ext cx="2558444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b="1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어떻게 추가 제안할 것인가</a:t>
            </a:r>
            <a:r>
              <a:rPr lang="en-US" altLang="ko-KR" sz="1550" b="1" dirty="0" smtClean="0">
                <a:solidFill>
                  <a:srgbClr val="27415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550" b="1" dirty="0">
              <a:solidFill>
                <a:srgbClr val="27415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0180" y="3051810"/>
            <a:ext cx="1790383" cy="413840"/>
          </a:xfrm>
          <a:prstGeom prst="rect">
            <a:avLst/>
          </a:prstGeom>
          <a:solidFill>
            <a:srgbClr val="23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29823" y="2988596"/>
            <a:ext cx="1907429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 제안</a:t>
            </a:r>
            <a:endParaRPr lang="ko-KR" altLang="en-US" sz="2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93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추가제안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6152" y="1082009"/>
            <a:ext cx="9634986" cy="360000"/>
            <a:chOff x="136152" y="1089025"/>
            <a:chExt cx="9634986" cy="360000"/>
          </a:xfrm>
        </p:grpSpPr>
        <p:sp>
          <p:nvSpPr>
            <p:cNvPr id="6" name="직사각형 5"/>
            <p:cNvSpPr/>
            <p:nvPr/>
          </p:nvSpPr>
          <p:spPr>
            <a:xfrm>
              <a:off x="345618" y="1089025"/>
              <a:ext cx="9216054" cy="360000"/>
            </a:xfrm>
            <a:prstGeom prst="rect">
              <a:avLst/>
            </a:prstGeom>
            <a:gradFill>
              <a:gsLst>
                <a:gs pos="49000">
                  <a:srgbClr val="1B99D6"/>
                </a:gs>
                <a:gs pos="50000">
                  <a:srgbClr val="198EC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94068" y="1130526"/>
              <a:ext cx="2918877" cy="292388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ko-KR" altLang="en-US" sz="1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상담사 </a:t>
              </a:r>
              <a:r>
                <a:rPr lang="en-US" altLang="ko-KR" sz="1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Self-Training Center</a:t>
              </a:r>
              <a:endParaRPr lang="ko-KR" altLang="en-US" sz="1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rot="2700000">
              <a:off x="9447138" y="1105292"/>
              <a:ext cx="324000" cy="324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직각 삼각형 8"/>
            <p:cNvSpPr/>
            <p:nvPr/>
          </p:nvSpPr>
          <p:spPr>
            <a:xfrm rot="13500000">
              <a:off x="136152" y="1105291"/>
              <a:ext cx="324000" cy="324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95758" y="1779172"/>
            <a:ext cx="8998723" cy="455050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27251" y="1683889"/>
            <a:ext cx="9034817" cy="324001"/>
            <a:chOff x="4875276" y="4513603"/>
            <a:chExt cx="4583813" cy="324001"/>
          </a:xfrm>
        </p:grpSpPr>
        <p:sp>
          <p:nvSpPr>
            <p:cNvPr id="12" name="직각 삼각형 11"/>
            <p:cNvSpPr/>
            <p:nvPr/>
          </p:nvSpPr>
          <p:spPr>
            <a:xfrm rot="10800000" flipV="1">
              <a:off x="4875276" y="4513605"/>
              <a:ext cx="103069" cy="95282"/>
            </a:xfrm>
            <a:prstGeom prst="rtTriangle">
              <a:avLst/>
            </a:prstGeom>
            <a:solidFill>
              <a:srgbClr val="6B7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직각 삼각형 12"/>
            <p:cNvSpPr/>
            <p:nvPr/>
          </p:nvSpPr>
          <p:spPr>
            <a:xfrm rot="10800000" flipH="1" flipV="1">
              <a:off x="9356020" y="4513603"/>
              <a:ext cx="103069" cy="95283"/>
            </a:xfrm>
            <a:prstGeom prst="rtTriangle">
              <a:avLst/>
            </a:prstGeom>
            <a:solidFill>
              <a:srgbClr val="6B7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71182" y="4513604"/>
              <a:ext cx="4392000" cy="324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1966" y="4558846"/>
              <a:ext cx="3630497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다양한 상담 스킬</a:t>
              </a:r>
              <a:r>
                <a:rPr lang="en-US" altLang="ko-KR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/</a:t>
              </a:r>
              <a:r>
                <a:rPr lang="ko-KR" altLang="en-US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지식 자가학습을 통해 상담사의 역량 강화와 관리자의 맞춤형 지원 체계 마련</a:t>
              </a:r>
              <a:endParaRPr lang="ko-KR" altLang="en-US" sz="15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pic>
        <p:nvPicPr>
          <p:cNvPr id="897" name="Picture 117" descr="C:\Users\feelsu\Desktop\Group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54334" y="1148682"/>
            <a:ext cx="572546" cy="77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직사각형 53"/>
          <p:cNvSpPr/>
          <p:nvPr/>
        </p:nvSpPr>
        <p:spPr bwMode="auto">
          <a:xfrm>
            <a:off x="727838" y="4772531"/>
            <a:ext cx="8562380" cy="144539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16284" y="4486188"/>
            <a:ext cx="8573935" cy="290313"/>
          </a:xfrm>
          <a:prstGeom prst="rect">
            <a:avLst/>
          </a:prstGeom>
          <a:solidFill>
            <a:srgbClr val="3A9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altLang="ko-KR" sz="13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Self-Training </a:t>
            </a:r>
            <a:r>
              <a:rPr lang="ko-KR" altLang="en-US" sz="13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지식저장소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02232" y="5116196"/>
            <a:ext cx="2616887" cy="99785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687173" y="5123644"/>
            <a:ext cx="2616887" cy="100814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540020" y="5120968"/>
            <a:ext cx="2616887" cy="100379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80"/>
          <p:cNvSpPr txBox="1">
            <a:spLocks noChangeArrowheads="1"/>
          </p:cNvSpPr>
          <p:nvPr/>
        </p:nvSpPr>
        <p:spPr bwMode="auto">
          <a:xfrm>
            <a:off x="8078372" y="5175344"/>
            <a:ext cx="109008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</a:t>
            </a:r>
            <a:r>
              <a:rPr lang="en-US" altLang="ko-KR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스크립트에 대한 발음 속도 학습</a:t>
            </a:r>
            <a:endParaRPr lang="en-US" altLang="ko-KR" sz="9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endParaRPr lang="ko-KR" altLang="en-US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80"/>
          <p:cNvSpPr txBox="1">
            <a:spLocks noChangeArrowheads="1"/>
          </p:cNvSpPr>
          <p:nvPr/>
        </p:nvSpPr>
        <p:spPr bwMode="auto">
          <a:xfrm>
            <a:off x="1823922" y="5202968"/>
            <a:ext cx="159122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비대면 응대 오해 최소화</a:t>
            </a:r>
            <a:endParaRPr lang="en-US" altLang="ko-KR" sz="9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신상품 소개 </a:t>
            </a:r>
            <a:r>
              <a:rPr lang="en-US" altLang="ko-KR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돌발 상황 등에 대한 고객 응대 연습</a:t>
            </a:r>
            <a:endParaRPr lang="en-US" altLang="ko-KR" sz="9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우수 상담 사례</a:t>
            </a:r>
            <a:endParaRPr lang="ko-KR" altLang="en-US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80"/>
          <p:cNvSpPr txBox="1">
            <a:spLocks noChangeArrowheads="1"/>
          </p:cNvSpPr>
          <p:nvPr/>
        </p:nvSpPr>
        <p:spPr bwMode="auto">
          <a:xfrm>
            <a:off x="5278016" y="5255139"/>
            <a:ext cx="1033948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수준별 문제</a:t>
            </a:r>
            <a:endParaRPr lang="en-US" altLang="ko-KR" sz="9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신상품 문제</a:t>
            </a:r>
            <a:endParaRPr lang="en-US" altLang="ko-KR" sz="900" spc="-20" dirty="0" smtClean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9538" lvl="1" indent="-109538" fontAlgn="base" latinLnBrk="0">
              <a:spcBef>
                <a:spcPts val="3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Wingdings 2" pitchFamily="18" charset="2"/>
              <a:buChar char=""/>
              <a:tabLst>
                <a:tab pos="814888" algn="l"/>
              </a:tabLst>
              <a:defRPr/>
            </a:pP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</a:t>
            </a:r>
            <a:r>
              <a:rPr lang="en-US" altLang="ko-KR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spc="-2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캠페인</a:t>
            </a:r>
            <a:endParaRPr lang="ko-KR" altLang="en-US" sz="900" spc="-2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양쪽 모서리가 잘린 사각형 61"/>
          <p:cNvSpPr/>
          <p:nvPr/>
        </p:nvSpPr>
        <p:spPr>
          <a:xfrm>
            <a:off x="802230" y="4885611"/>
            <a:ext cx="2606823" cy="228889"/>
          </a:xfrm>
          <a:prstGeom prst="snip2Same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Role Play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양쪽 모서리가 잘린 사각형 62"/>
          <p:cNvSpPr/>
          <p:nvPr/>
        </p:nvSpPr>
        <p:spPr>
          <a:xfrm>
            <a:off x="3686853" y="4892079"/>
            <a:ext cx="2606823" cy="228889"/>
          </a:xfrm>
          <a:prstGeom prst="snip2Same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문제 은행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양쪽 모서리가 잘린 사각형 63"/>
          <p:cNvSpPr/>
          <p:nvPr/>
        </p:nvSpPr>
        <p:spPr>
          <a:xfrm>
            <a:off x="6547511" y="4891470"/>
            <a:ext cx="2606823" cy="228889"/>
          </a:xfrm>
          <a:prstGeom prst="snip2Same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발음 속도 학습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53181" y="2419540"/>
            <a:ext cx="1045165" cy="16293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51384" y="2137394"/>
            <a:ext cx="1048759" cy="283581"/>
          </a:xfrm>
          <a:prstGeom prst="roundRect">
            <a:avLst>
              <a:gd name="adj" fmla="val 0"/>
            </a:avLst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123051" y="2418258"/>
            <a:ext cx="5798526" cy="1630583"/>
          </a:xfrm>
          <a:prstGeom prst="roundRect">
            <a:avLst>
              <a:gd name="adj" fmla="val 0"/>
            </a:avLst>
          </a:prstGeom>
          <a:solidFill>
            <a:srgbClr val="E9E9E9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bevelT w="0"/>
            </a:sp3d>
          </a:bodyPr>
          <a:lstStyle/>
          <a:p>
            <a:pPr marL="342900" indent="-342900"/>
            <a:endParaRPr kumimoji="1"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119457" y="2134676"/>
            <a:ext cx="5801554" cy="283581"/>
          </a:xfrm>
          <a:prstGeom prst="roundRect">
            <a:avLst>
              <a:gd name="adj" fmla="val 0"/>
            </a:avLst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algn="ctr"/>
            <a:r>
              <a:rPr lang="en-US" altLang="ko-KR" sz="13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 Training Center</a:t>
            </a:r>
            <a:endParaRPr lang="ko-KR" altLang="en-US" sz="13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249839" y="2412262"/>
            <a:ext cx="1085448" cy="16365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253125" y="2133370"/>
            <a:ext cx="1079184" cy="283581"/>
          </a:xfrm>
          <a:prstGeom prst="roundRect">
            <a:avLst>
              <a:gd name="adj" fmla="val 0"/>
            </a:avLst>
          </a:prstGeom>
          <a:solidFill>
            <a:srgbClr val="3A90B4"/>
          </a:solidFill>
          <a:ln w="9525" cap="flat" cmpd="sng" algn="ctr">
            <a:noFill/>
            <a:prstDash val="solid"/>
          </a:ln>
          <a:effectLst/>
        </p:spPr>
        <p:txBody>
          <a:bodyPr anchor="ctr">
            <a:sp3d>
              <a:bevelT w="0"/>
            </a:sp3d>
          </a:bodyPr>
          <a:lstStyle/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9" name="Picture 20" descr="Lad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6" y="3324777"/>
            <a:ext cx="447760" cy="37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4" descr="Pers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6" y="2667643"/>
            <a:ext cx="447760" cy="37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0" descr="Lad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455" y="3298270"/>
            <a:ext cx="447760" cy="37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4" descr="Pers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95" y="2606261"/>
            <a:ext cx="447760" cy="37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그룹 92"/>
          <p:cNvGrpSpPr/>
          <p:nvPr/>
        </p:nvGrpSpPr>
        <p:grpSpPr>
          <a:xfrm rot="5400000">
            <a:off x="4836725" y="3900001"/>
            <a:ext cx="251682" cy="735027"/>
            <a:chOff x="1381789" y="3014736"/>
            <a:chExt cx="189051" cy="270562"/>
          </a:xfrm>
        </p:grpSpPr>
        <p:sp>
          <p:nvSpPr>
            <p:cNvPr id="94" name="갈매기형 수장 93"/>
            <p:cNvSpPr/>
            <p:nvPr/>
          </p:nvSpPr>
          <p:spPr>
            <a:xfrm>
              <a:off x="1381789" y="3014736"/>
              <a:ext cx="189051" cy="118616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5" name="갈매기형 수장 94"/>
            <p:cNvSpPr/>
            <p:nvPr/>
          </p:nvSpPr>
          <p:spPr>
            <a:xfrm rot="10800000">
              <a:off x="1381789" y="3166682"/>
              <a:ext cx="189051" cy="118616"/>
            </a:xfrm>
            <a:prstGeom prst="chevron">
              <a:avLst>
                <a:gd name="adj" fmla="val 47421"/>
              </a:avLst>
            </a:prstGeom>
            <a:solidFill>
              <a:srgbClr val="83A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2239987" y="2474323"/>
            <a:ext cx="823301" cy="665910"/>
          </a:xfrm>
          <a:prstGeom prst="rect">
            <a:avLst/>
          </a:prstGeom>
          <a:solidFill>
            <a:srgbClr val="00618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r>
              <a:rPr lang="en-US" altLang="ko-KR" sz="975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Training</a:t>
            </a:r>
          </a:p>
          <a:p>
            <a:pPr algn="ctr"/>
            <a:r>
              <a:rPr lang="en-US" altLang="ko-KR" sz="975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System</a:t>
            </a:r>
            <a:endParaRPr lang="en-US" altLang="ko-KR" sz="975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108829" y="2474323"/>
            <a:ext cx="4735860" cy="665910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179"/>
          <p:cNvSpPr/>
          <p:nvPr/>
        </p:nvSpPr>
        <p:spPr bwMode="auto">
          <a:xfrm>
            <a:off x="2243798" y="2480549"/>
            <a:ext cx="373700" cy="273378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239987" y="3244936"/>
            <a:ext cx="823301" cy="665910"/>
          </a:xfrm>
          <a:prstGeom prst="rect">
            <a:avLst/>
          </a:prstGeom>
          <a:solidFill>
            <a:srgbClr val="00618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관리</a:t>
            </a:r>
            <a:endParaRPr lang="en-US" altLang="ko-KR" sz="975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75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975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108829" y="3244936"/>
            <a:ext cx="4735860" cy="665910"/>
          </a:xfrm>
          <a:prstGeom prst="rect">
            <a:avLst/>
          </a:prstGeom>
          <a:solidFill>
            <a:schemeClr val="bg1"/>
          </a:solidFill>
          <a:ln w="3175">
            <a:solidFill>
              <a:srgbClr val="597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직사각형 179"/>
          <p:cNvSpPr/>
          <p:nvPr/>
        </p:nvSpPr>
        <p:spPr bwMode="auto">
          <a:xfrm>
            <a:off x="2243798" y="3251162"/>
            <a:ext cx="373700" cy="273378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3191384" y="3315002"/>
            <a:ext cx="1080000" cy="532728"/>
          </a:xfrm>
          <a:prstGeom prst="roundRect">
            <a:avLst>
              <a:gd name="adj" fmla="val 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9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상담사별</a:t>
            </a:r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현황</a:t>
            </a:r>
            <a:endParaRPr lang="en-US" altLang="ko-KR" sz="9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4367801" y="3315002"/>
            <a:ext cx="1080000" cy="532728"/>
          </a:xfrm>
          <a:prstGeom prst="roundRect">
            <a:avLst>
              <a:gd name="adj" fmla="val 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9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상담사별</a:t>
            </a:r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주요 이슈 체크</a:t>
            </a:r>
            <a:endParaRPr lang="en-US" altLang="ko-KR" sz="900" kern="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5529680" y="3315002"/>
            <a:ext cx="1080000" cy="532728"/>
          </a:xfrm>
          <a:prstGeom prst="roundRect">
            <a:avLst>
              <a:gd name="adj" fmla="val 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9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지원 </a:t>
            </a:r>
            <a:endParaRPr lang="ko-KR" altLang="en-US" sz="900" kern="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684172" y="3315002"/>
            <a:ext cx="1080000" cy="532728"/>
          </a:xfrm>
          <a:prstGeom prst="roundRect">
            <a:avLst>
              <a:gd name="adj" fmla="val 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모니터링</a:t>
            </a:r>
            <a:endParaRPr lang="ko-KR" altLang="en-US" sz="900" kern="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191384" y="2543150"/>
            <a:ext cx="1080000" cy="532728"/>
          </a:xfrm>
          <a:prstGeom prst="roundRect">
            <a:avLst>
              <a:gd name="adj" fmla="val 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9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</a:t>
            </a:r>
            <a:endParaRPr lang="en-US" altLang="ko-KR" sz="9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367801" y="2543150"/>
            <a:ext cx="1080000" cy="532728"/>
          </a:xfrm>
          <a:prstGeom prst="roundRect">
            <a:avLst>
              <a:gd name="adj" fmla="val 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9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평가</a:t>
            </a:r>
            <a:endParaRPr lang="en-US" altLang="ko-KR" sz="900" kern="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5529680" y="2543150"/>
            <a:ext cx="1080000" cy="532728"/>
          </a:xfrm>
          <a:prstGeom prst="roundRect">
            <a:avLst>
              <a:gd name="adj" fmla="val 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9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상담사</a:t>
            </a:r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학습 </a:t>
            </a:r>
            <a:endParaRPr lang="ko-KR" altLang="en-US" sz="900" kern="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6684172" y="2543150"/>
            <a:ext cx="1080000" cy="532728"/>
          </a:xfrm>
          <a:prstGeom prst="roundRect">
            <a:avLst>
              <a:gd name="adj" fmla="val 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9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이력 관리</a:t>
            </a:r>
            <a:endParaRPr lang="ko-KR" altLang="en-US" sz="900" kern="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7881150" y="2618021"/>
            <a:ext cx="418989" cy="330283"/>
            <a:chOff x="7864293" y="3129218"/>
            <a:chExt cx="418989" cy="330283"/>
          </a:xfrm>
        </p:grpSpPr>
        <p:pic>
          <p:nvPicPr>
            <p:cNvPr id="130" name="Picture 239" descr="39">
              <a:extLst>
                <a:ext uri="{FF2B5EF4-FFF2-40B4-BE49-F238E27FC236}">
                  <a16:creationId xmlns:a16="http://schemas.microsoft.com/office/drawing/2014/main" id="{894990F0-5800-47CE-B469-9394256EB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5"/>
            <a:stretch>
              <a:fillRect/>
            </a:stretch>
          </p:blipFill>
          <p:spPr bwMode="auto">
            <a:xfrm>
              <a:off x="7864293" y="3129218"/>
              <a:ext cx="418989" cy="18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239" descr="39">
              <a:extLst>
                <a:ext uri="{FF2B5EF4-FFF2-40B4-BE49-F238E27FC236}">
                  <a16:creationId xmlns:a16="http://schemas.microsoft.com/office/drawing/2014/main" id="{D8061C7F-BCBF-41EE-9DD0-E8CCE1FD0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445"/>
            <a:stretch>
              <a:fillRect/>
            </a:stretch>
          </p:blipFill>
          <p:spPr bwMode="auto">
            <a:xfrm>
              <a:off x="7864293" y="3271652"/>
              <a:ext cx="418989" cy="187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2" name="그룹 131"/>
          <p:cNvGrpSpPr/>
          <p:nvPr/>
        </p:nvGrpSpPr>
        <p:grpSpPr>
          <a:xfrm>
            <a:off x="1779720" y="2656681"/>
            <a:ext cx="418989" cy="330283"/>
            <a:chOff x="7864293" y="3129218"/>
            <a:chExt cx="418989" cy="330283"/>
          </a:xfrm>
        </p:grpSpPr>
        <p:pic>
          <p:nvPicPr>
            <p:cNvPr id="133" name="Picture 239" descr="39">
              <a:extLst>
                <a:ext uri="{FF2B5EF4-FFF2-40B4-BE49-F238E27FC236}">
                  <a16:creationId xmlns:a16="http://schemas.microsoft.com/office/drawing/2014/main" id="{894990F0-5800-47CE-B469-9394256EB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5"/>
            <a:stretch>
              <a:fillRect/>
            </a:stretch>
          </p:blipFill>
          <p:spPr bwMode="auto">
            <a:xfrm>
              <a:off x="7864293" y="3129218"/>
              <a:ext cx="418989" cy="18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239" descr="39">
              <a:extLst>
                <a:ext uri="{FF2B5EF4-FFF2-40B4-BE49-F238E27FC236}">
                  <a16:creationId xmlns:a16="http://schemas.microsoft.com/office/drawing/2014/main" id="{D8061C7F-BCBF-41EE-9DD0-E8CCE1FD0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445"/>
            <a:stretch>
              <a:fillRect/>
            </a:stretch>
          </p:blipFill>
          <p:spPr bwMode="auto">
            <a:xfrm>
              <a:off x="7864293" y="3271652"/>
              <a:ext cx="418989" cy="187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그룹 134"/>
          <p:cNvGrpSpPr/>
          <p:nvPr/>
        </p:nvGrpSpPr>
        <p:grpSpPr>
          <a:xfrm>
            <a:off x="1798008" y="3382767"/>
            <a:ext cx="418989" cy="330283"/>
            <a:chOff x="7864293" y="3129218"/>
            <a:chExt cx="418989" cy="330283"/>
          </a:xfrm>
        </p:grpSpPr>
        <p:pic>
          <p:nvPicPr>
            <p:cNvPr id="136" name="Picture 239" descr="39">
              <a:extLst>
                <a:ext uri="{FF2B5EF4-FFF2-40B4-BE49-F238E27FC236}">
                  <a16:creationId xmlns:a16="http://schemas.microsoft.com/office/drawing/2014/main" id="{894990F0-5800-47CE-B469-9394256EB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5"/>
            <a:stretch>
              <a:fillRect/>
            </a:stretch>
          </p:blipFill>
          <p:spPr bwMode="auto">
            <a:xfrm>
              <a:off x="7864293" y="3129218"/>
              <a:ext cx="418989" cy="18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239" descr="39">
              <a:extLst>
                <a:ext uri="{FF2B5EF4-FFF2-40B4-BE49-F238E27FC236}">
                  <a16:creationId xmlns:a16="http://schemas.microsoft.com/office/drawing/2014/main" id="{D8061C7F-BCBF-41EE-9DD0-E8CCE1FD0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445"/>
            <a:stretch>
              <a:fillRect/>
            </a:stretch>
          </p:blipFill>
          <p:spPr bwMode="auto">
            <a:xfrm>
              <a:off x="7864293" y="3271652"/>
              <a:ext cx="418989" cy="187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2" t="13687" r="11748" b="17971"/>
          <a:stretch/>
        </p:blipFill>
        <p:spPr>
          <a:xfrm>
            <a:off x="6609680" y="5175786"/>
            <a:ext cx="1431483" cy="74770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53" y="5265736"/>
            <a:ext cx="718543" cy="754833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7625380" y="5559760"/>
            <a:ext cx="539793" cy="569343"/>
            <a:chOff x="1802130" y="4093528"/>
            <a:chExt cx="631825" cy="631825"/>
          </a:xfrm>
        </p:grpSpPr>
        <p:pic>
          <p:nvPicPr>
            <p:cNvPr id="141" name="Picture 6" descr="http://www.rez.org/wp-content/uploads/2012/03/large_document_icon-300x300.pn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802130" y="4093528"/>
              <a:ext cx="631825" cy="6318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2" name="그룹 12"/>
            <p:cNvGrpSpPr>
              <a:grpSpLocks/>
            </p:cNvGrpSpPr>
            <p:nvPr/>
          </p:nvGrpSpPr>
          <p:grpSpPr bwMode="auto">
            <a:xfrm>
              <a:off x="1937068" y="4233228"/>
              <a:ext cx="344487" cy="360362"/>
              <a:chOff x="-2774756" y="7097885"/>
              <a:chExt cx="1428023" cy="746536"/>
            </a:xfrm>
          </p:grpSpPr>
          <p:sp>
            <p:nvSpPr>
              <p:cNvPr id="143" name="직사각형 142"/>
              <p:cNvSpPr/>
              <p:nvPr/>
            </p:nvSpPr>
            <p:spPr bwMode="auto">
              <a:xfrm>
                <a:off x="-1985065" y="7679986"/>
                <a:ext cx="539622" cy="164435"/>
              </a:xfrm>
              <a:prstGeom prst="rect">
                <a:avLst/>
              </a:prstGeom>
              <a:solidFill>
                <a:srgbClr val="A9C0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 bwMode="auto">
              <a:xfrm>
                <a:off x="-1886355" y="7160369"/>
                <a:ext cx="539622" cy="167725"/>
              </a:xfrm>
              <a:prstGeom prst="rect">
                <a:avLst/>
              </a:prstGeom>
              <a:solidFill>
                <a:srgbClr val="FF7F7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 bwMode="auto">
              <a:xfrm>
                <a:off x="-2774756" y="7420179"/>
                <a:ext cx="539622" cy="164435"/>
              </a:xfrm>
              <a:prstGeom prst="rect">
                <a:avLst/>
              </a:prstGeom>
              <a:solidFill>
                <a:srgbClr val="FF7F7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 bwMode="auto">
              <a:xfrm>
                <a:off x="-2050872" y="7380714"/>
                <a:ext cx="539622" cy="164435"/>
              </a:xfrm>
              <a:prstGeom prst="rect">
                <a:avLst/>
              </a:prstGeom>
              <a:solidFill>
                <a:srgbClr val="F6BE9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 bwMode="auto">
              <a:xfrm>
                <a:off x="-2662885" y="7676698"/>
                <a:ext cx="539622" cy="164435"/>
              </a:xfrm>
              <a:prstGeom prst="rect">
                <a:avLst/>
              </a:prstGeom>
              <a:solidFill>
                <a:srgbClr val="F6BE9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 bwMode="auto">
              <a:xfrm>
                <a:off x="-2636562" y="7097885"/>
                <a:ext cx="539622" cy="164435"/>
              </a:xfrm>
              <a:prstGeom prst="rect">
                <a:avLst/>
              </a:prstGeom>
              <a:solidFill>
                <a:srgbClr val="A9C0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9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720" y="5244055"/>
            <a:ext cx="1008613" cy="699755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2110" y="5169572"/>
            <a:ext cx="464729" cy="60706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6616" y="5258050"/>
            <a:ext cx="464729" cy="60706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0145" y="5355749"/>
            <a:ext cx="464729" cy="60706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5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추가제안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6152" y="1082009"/>
            <a:ext cx="9634986" cy="360000"/>
            <a:chOff x="136152" y="1089025"/>
            <a:chExt cx="9634986" cy="360000"/>
          </a:xfrm>
        </p:grpSpPr>
        <p:sp>
          <p:nvSpPr>
            <p:cNvPr id="6" name="직사각형 5"/>
            <p:cNvSpPr/>
            <p:nvPr/>
          </p:nvSpPr>
          <p:spPr>
            <a:xfrm>
              <a:off x="345618" y="1089025"/>
              <a:ext cx="9216054" cy="360000"/>
            </a:xfrm>
            <a:prstGeom prst="rect">
              <a:avLst/>
            </a:prstGeom>
            <a:gradFill>
              <a:gsLst>
                <a:gs pos="49000">
                  <a:srgbClr val="1B99D6"/>
                </a:gs>
                <a:gs pos="50000">
                  <a:srgbClr val="198EC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" rIns="36000" bIns="7200" rtlCol="0" anchor="ctr"/>
            <a:lstStyle/>
            <a:p>
              <a:pPr algn="ctr"/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97746" y="1130526"/>
              <a:ext cx="5311519" cy="292388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altLang="ko-KR" sz="1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STT </a:t>
              </a:r>
              <a:r>
                <a:rPr lang="ko-KR" altLang="en-US" sz="1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데이터의</a:t>
              </a:r>
              <a:r>
                <a:rPr lang="en-US" altLang="ko-KR" sz="1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 </a:t>
              </a:r>
              <a:r>
                <a:rPr lang="ko-KR" altLang="en-US" sz="1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품질 향상을 위한 협업 프로세스 및 수행</a:t>
              </a:r>
              <a:endParaRPr lang="ko-KR" altLang="en-US" sz="1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rot="2700000">
              <a:off x="9447138" y="1105292"/>
              <a:ext cx="324000" cy="324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직각 삼각형 8"/>
            <p:cNvSpPr/>
            <p:nvPr/>
          </p:nvSpPr>
          <p:spPr>
            <a:xfrm rot="13500000">
              <a:off x="136152" y="1105291"/>
              <a:ext cx="324000" cy="324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815" name="직사각형 814"/>
          <p:cNvSpPr/>
          <p:nvPr/>
        </p:nvSpPr>
        <p:spPr>
          <a:xfrm>
            <a:off x="495758" y="1779172"/>
            <a:ext cx="8998723" cy="444112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6" name="그룹 815"/>
          <p:cNvGrpSpPr/>
          <p:nvPr/>
        </p:nvGrpSpPr>
        <p:grpSpPr>
          <a:xfrm>
            <a:off x="527251" y="1683889"/>
            <a:ext cx="9034817" cy="324001"/>
            <a:chOff x="4875276" y="4513603"/>
            <a:chExt cx="4583813" cy="324001"/>
          </a:xfrm>
        </p:grpSpPr>
        <p:sp>
          <p:nvSpPr>
            <p:cNvPr id="817" name="직각 삼각형 816"/>
            <p:cNvSpPr/>
            <p:nvPr/>
          </p:nvSpPr>
          <p:spPr>
            <a:xfrm rot="10800000" flipV="1">
              <a:off x="4875276" y="4513605"/>
              <a:ext cx="103069" cy="95282"/>
            </a:xfrm>
            <a:prstGeom prst="rtTriangle">
              <a:avLst/>
            </a:prstGeom>
            <a:solidFill>
              <a:srgbClr val="6B7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18" name="직각 삼각형 817"/>
            <p:cNvSpPr/>
            <p:nvPr/>
          </p:nvSpPr>
          <p:spPr>
            <a:xfrm rot="10800000" flipH="1" flipV="1">
              <a:off x="9356020" y="4513603"/>
              <a:ext cx="103069" cy="95283"/>
            </a:xfrm>
            <a:prstGeom prst="rtTriangle">
              <a:avLst/>
            </a:prstGeom>
            <a:solidFill>
              <a:srgbClr val="6B7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19" name="직사각형 818"/>
            <p:cNvSpPr/>
            <p:nvPr/>
          </p:nvSpPr>
          <p:spPr>
            <a:xfrm>
              <a:off x="4971182" y="4513604"/>
              <a:ext cx="4392000" cy="324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0" name="TextBox 819"/>
            <p:cNvSpPr txBox="1"/>
            <p:nvPr/>
          </p:nvSpPr>
          <p:spPr>
            <a:xfrm>
              <a:off x="5602129" y="4558846"/>
              <a:ext cx="3130165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딥러닝</a:t>
              </a:r>
              <a:r>
                <a:rPr lang="en-US" altLang="ko-KR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(</a:t>
              </a:r>
              <a:r>
                <a:rPr lang="ko-KR" altLang="en-US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오타보정모델</a:t>
              </a:r>
              <a:r>
                <a:rPr lang="en-US" altLang="ko-KR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), </a:t>
              </a:r>
              <a:r>
                <a:rPr lang="ko-KR" altLang="en-US" sz="15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지식구축팀</a:t>
              </a:r>
              <a:r>
                <a:rPr lang="en-US" altLang="ko-KR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, </a:t>
              </a:r>
              <a:r>
                <a:rPr lang="ko-KR" altLang="en-US" sz="1500" dirty="0" err="1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전사팀의</a:t>
              </a:r>
              <a:r>
                <a:rPr lang="ko-KR" altLang="en-US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 협업을 통한 </a:t>
              </a:r>
              <a:r>
                <a:rPr lang="en-US" altLang="ko-KR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STT </a:t>
              </a:r>
              <a:r>
                <a:rPr lang="ko-KR" altLang="en-US" sz="150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품질개선 방안 추진</a:t>
              </a:r>
              <a:endParaRPr lang="ko-KR" altLang="en-US" sz="150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pic>
        <p:nvPicPr>
          <p:cNvPr id="897" name="Picture 117" descr="C:\Users\feelsu\Desktop\Group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54334" y="1148682"/>
            <a:ext cx="572546" cy="77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3"/>
          <p:cNvGrpSpPr/>
          <p:nvPr/>
        </p:nvGrpSpPr>
        <p:grpSpPr>
          <a:xfrm>
            <a:off x="1233617" y="2678747"/>
            <a:ext cx="878201" cy="3038397"/>
            <a:chOff x="2605725" y="3250801"/>
            <a:chExt cx="806540" cy="2553360"/>
          </a:xfrm>
        </p:grpSpPr>
        <p:pic>
          <p:nvPicPr>
            <p:cNvPr id="252" name="Picture 2" descr="server icon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995" y="3250801"/>
              <a:ext cx="403270" cy="47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3" name="Picture 2" descr="server icon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5725" y="3250801"/>
              <a:ext cx="403270" cy="47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server icon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528" y="5329499"/>
              <a:ext cx="403270" cy="47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5" name="직선 화살표 연결선 254"/>
          <p:cNvCxnSpPr/>
          <p:nvPr/>
        </p:nvCxnSpPr>
        <p:spPr>
          <a:xfrm flipV="1">
            <a:off x="2813059" y="2735436"/>
            <a:ext cx="2690837" cy="861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 255"/>
          <p:cNvCxnSpPr>
            <a:endCxn id="274" idx="1"/>
          </p:cNvCxnSpPr>
          <p:nvPr/>
        </p:nvCxnSpPr>
        <p:spPr>
          <a:xfrm flipV="1">
            <a:off x="2350627" y="2377466"/>
            <a:ext cx="1357306" cy="701702"/>
          </a:xfrm>
          <a:prstGeom prst="bentConnector3">
            <a:avLst>
              <a:gd name="adj1" fmla="val 25502"/>
            </a:avLst>
          </a:prstGeom>
          <a:ln>
            <a:solidFill>
              <a:srgbClr val="23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꺾인 연결선 266"/>
          <p:cNvCxnSpPr/>
          <p:nvPr/>
        </p:nvCxnSpPr>
        <p:spPr>
          <a:xfrm>
            <a:off x="2333678" y="3080735"/>
            <a:ext cx="716227" cy="819079"/>
          </a:xfrm>
          <a:prstGeom prst="bentConnector3">
            <a:avLst>
              <a:gd name="adj1" fmla="val 50000"/>
            </a:avLst>
          </a:prstGeom>
          <a:ln>
            <a:solidFill>
              <a:srgbClr val="23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텍스트 상자 68"/>
          <p:cNvSpPr txBox="1">
            <a:spLocks noGrp="1" noChangeArrowheads="1"/>
          </p:cNvSpPr>
          <p:nvPr/>
        </p:nvSpPr>
        <p:spPr>
          <a:xfrm>
            <a:off x="6408154" y="4295334"/>
            <a:ext cx="1074844" cy="55528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ctr" defTabSz="50800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실 발화</a:t>
            </a:r>
            <a:endParaRPr kumimoji="0" lang="en-US" altLang="ko-KR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  <a:p>
            <a:pPr marL="0" marR="0" lvl="0" indent="0" algn="ctr" defTabSz="50800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음성데이터</a:t>
            </a:r>
            <a:endParaRPr kumimoji="0" lang="en-US" altLang="ko-KR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  <a:p>
            <a:pPr marL="0" marR="0" lvl="0" indent="0" algn="ctr" defTabSz="50800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전사 업무</a:t>
            </a:r>
          </a:p>
        </p:txBody>
      </p:sp>
      <p:sp>
        <p:nvSpPr>
          <p:cNvPr id="270" name="텍스트 상자 68"/>
          <p:cNvSpPr txBox="1">
            <a:spLocks noGrp="1" noChangeArrowheads="1"/>
          </p:cNvSpPr>
          <p:nvPr/>
        </p:nvSpPr>
        <p:spPr>
          <a:xfrm>
            <a:off x="3135571" y="2976148"/>
            <a:ext cx="1997886" cy="2475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vert="horz" wrap="square" lIns="89535" tIns="46355" rIns="89535" bIns="46355" anchor="t">
            <a:spAutoFit/>
          </a:bodyPr>
          <a:lstStyle/>
          <a:p>
            <a:pPr lvl="0" algn="ctr" defTabSz="508000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연속어</a:t>
            </a:r>
            <a:r>
              <a:rPr kumimoji="0" lang="ko-KR" altLang="en-US" sz="1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 음성인식 </a:t>
            </a:r>
            <a:r>
              <a:rPr kumimoji="0" lang="en-US" altLang="ko-KR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TEXT </a:t>
            </a:r>
            <a:r>
              <a:rPr kumimoji="0" lang="ko-KR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결과 출력</a:t>
            </a:r>
          </a:p>
        </p:txBody>
      </p:sp>
      <p:sp>
        <p:nvSpPr>
          <p:cNvPr id="271" name="텍스트 상자 68"/>
          <p:cNvSpPr txBox="1">
            <a:spLocks noGrp="1" noChangeArrowheads="1"/>
          </p:cNvSpPr>
          <p:nvPr/>
        </p:nvSpPr>
        <p:spPr>
          <a:xfrm>
            <a:off x="4145654" y="2066002"/>
            <a:ext cx="1154743" cy="55528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ctr" defTabSz="50800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실 발화  </a:t>
            </a:r>
            <a:r>
              <a:rPr kumimoji="0" lang="ko-KR" altLang="en-US" sz="10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음성데이터</a:t>
            </a:r>
            <a:endParaRPr kumimoji="0" lang="en-US" altLang="ko-KR" sz="100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  <a:p>
            <a:pPr marL="0" marR="0" lvl="0" indent="0" algn="ctr" defTabSz="50800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전사 업무</a:t>
            </a:r>
          </a:p>
        </p:txBody>
      </p:sp>
      <p:sp>
        <p:nvSpPr>
          <p:cNvPr id="272" name="Text Box 86"/>
          <p:cNvSpPr txBox="1">
            <a:spLocks noChangeArrowheads="1"/>
          </p:cNvSpPr>
          <p:nvPr/>
        </p:nvSpPr>
        <p:spPr bwMode="gray">
          <a:xfrm>
            <a:off x="2661068" y="2116105"/>
            <a:ext cx="387927" cy="194349"/>
          </a:xfrm>
          <a:prstGeom prst="rect">
            <a:avLst/>
          </a:prstGeom>
          <a:noFill/>
          <a:extLst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108000" indent="-108000" latinLnBrk="0">
              <a:lnSpc>
                <a:spcPct val="110000"/>
              </a:lnSpc>
              <a:spcAft>
                <a:spcPts val="300"/>
              </a:spcAft>
              <a:buClr>
                <a:srgbClr val="59BDBB"/>
              </a:buClr>
              <a:buSzPct val="80000"/>
              <a:buFont typeface="Wingdings 2" pitchFamily="18" charset="2"/>
              <a:buChar char=""/>
              <a:defRPr sz="900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indent="0">
              <a:buClr>
                <a:srgbClr val="3A90B4"/>
              </a:buClr>
              <a:buNone/>
              <a:defRPr/>
            </a:pPr>
            <a:r>
              <a:rPr lang="en-US" altLang="ko-KR" sz="1200" b="1" spc="-50" dirty="0" smtClean="0">
                <a:ln>
                  <a:solidFill>
                    <a:srgbClr val="7593B5">
                      <a:alpha val="0"/>
                    </a:srgbClr>
                  </a:solidFill>
                </a:ln>
              </a:rPr>
              <a:t>AS-IS</a:t>
            </a:r>
            <a:endParaRPr lang="ko-KR" altLang="en-US" sz="1200" b="1" spc="-50" dirty="0">
              <a:ln>
                <a:solidFill>
                  <a:srgbClr val="7593B5">
                    <a:alpha val="0"/>
                  </a:srgbClr>
                </a:solidFill>
              </a:ln>
            </a:endParaRPr>
          </a:p>
        </p:txBody>
      </p:sp>
      <p:sp>
        <p:nvSpPr>
          <p:cNvPr id="273" name="Text Box 86"/>
          <p:cNvSpPr txBox="1">
            <a:spLocks noChangeArrowheads="1"/>
          </p:cNvSpPr>
          <p:nvPr/>
        </p:nvSpPr>
        <p:spPr bwMode="gray">
          <a:xfrm>
            <a:off x="2382726" y="3917215"/>
            <a:ext cx="437940" cy="194349"/>
          </a:xfrm>
          <a:prstGeom prst="rect">
            <a:avLst/>
          </a:prstGeom>
          <a:noFill/>
          <a:extLst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108000" indent="-108000" latinLnBrk="0">
              <a:lnSpc>
                <a:spcPct val="110000"/>
              </a:lnSpc>
              <a:spcAft>
                <a:spcPts val="300"/>
              </a:spcAft>
              <a:buClr>
                <a:srgbClr val="59BDBB"/>
              </a:buClr>
              <a:buSzPct val="80000"/>
              <a:buFont typeface="Wingdings 2" pitchFamily="18" charset="2"/>
              <a:buChar char=""/>
              <a:defRPr sz="900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indent="0">
              <a:buClr>
                <a:srgbClr val="3A90B4"/>
              </a:buClr>
              <a:buNone/>
              <a:defRPr/>
            </a:pPr>
            <a:r>
              <a:rPr lang="en-US" altLang="ko-KR" sz="1200" b="1" spc="-50" dirty="0" smtClean="0">
                <a:ln>
                  <a:solidFill>
                    <a:srgbClr val="7593B5">
                      <a:alpha val="0"/>
                    </a:srgbClr>
                  </a:solidFill>
                </a:ln>
              </a:rPr>
              <a:t>TO-BE</a:t>
            </a:r>
            <a:endParaRPr lang="ko-KR" altLang="en-US" sz="1200" b="1" spc="-50" dirty="0">
              <a:ln>
                <a:solidFill>
                  <a:srgbClr val="7593B5">
                    <a:alpha val="0"/>
                  </a:srgbClr>
                </a:solidFill>
              </a:ln>
            </a:endParaRPr>
          </a:p>
        </p:txBody>
      </p:sp>
      <p:pic>
        <p:nvPicPr>
          <p:cNvPr id="274" name="Picture 4" descr="Office Icon Work Icon, PNG, 1236x1238px, Office Icon, Line Art ...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7" b="94519" l="2561" r="94756">
                        <a14:foregroundMark x1="28902" y1="45311" x2="28902" y2="45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62"/>
          <a:stretch/>
        </p:blipFill>
        <p:spPr bwMode="auto">
          <a:xfrm>
            <a:off x="3707933" y="2067679"/>
            <a:ext cx="690195" cy="61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Office Icon Work Icon, PNG, 1236x1238px, Office Icon, Line Art ...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07" b="94519" l="2561" r="94756">
                        <a14:foregroundMark x1="28902" y1="45311" x2="28902" y2="45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62"/>
          <a:stretch/>
        </p:blipFill>
        <p:spPr bwMode="auto">
          <a:xfrm>
            <a:off x="2637058" y="5296031"/>
            <a:ext cx="641374" cy="57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1656830" y="3669657"/>
            <a:ext cx="0" cy="126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2059079" y="5583905"/>
            <a:ext cx="5040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4299" y="3325113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STT</a:t>
            </a:r>
            <a:r>
              <a:rPr lang="ko-KR" altLang="en-US" sz="1000" dirty="0" smtClean="0"/>
              <a:t>엔진</a:t>
            </a:r>
            <a:endParaRPr lang="ko-KR" alt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354751" y="57341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대화엔진</a:t>
            </a:r>
            <a:endParaRPr lang="ko-KR" alt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067284" y="5353952"/>
            <a:ext cx="389850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/>
              <a:t>분석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오류</a:t>
            </a:r>
            <a:endParaRPr lang="ko-KR" altLang="en-US" sz="8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V="1">
            <a:off x="4234289" y="4999336"/>
            <a:ext cx="0" cy="296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229062" y="5075396"/>
            <a:ext cx="694421" cy="25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smtClean="0"/>
              <a:t>교정된 </a:t>
            </a:r>
            <a:r>
              <a:rPr lang="en-US" altLang="ko-KR" sz="800" dirty="0" smtClean="0"/>
              <a:t>STT</a:t>
            </a:r>
            <a:endParaRPr lang="ko-KR" altLang="en-US" sz="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564170" y="582783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지식구축팀</a:t>
            </a:r>
            <a:endParaRPr lang="ko-KR" altLang="en-US" sz="10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610421" y="3133907"/>
            <a:ext cx="641374" cy="778020"/>
            <a:chOff x="7009455" y="2616224"/>
            <a:chExt cx="641374" cy="778020"/>
          </a:xfrm>
        </p:grpSpPr>
        <p:pic>
          <p:nvPicPr>
            <p:cNvPr id="254" name="Picture 4" descr="Office Icon Work Icon, PNG, 1236x1238px, Office Icon, Line Art ...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07" b="94519" l="2561" r="94756">
                          <a14:foregroundMark x1="28902" y1="45311" x2="28902" y2="45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62"/>
            <a:stretch/>
          </p:blipFill>
          <p:spPr bwMode="auto">
            <a:xfrm>
              <a:off x="7009455" y="2616224"/>
              <a:ext cx="641374" cy="575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/>
            <p:cNvSpPr txBox="1"/>
            <p:nvPr/>
          </p:nvSpPr>
          <p:spPr>
            <a:xfrm>
              <a:off x="7055801" y="3148023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전사팀</a:t>
              </a:r>
              <a:endParaRPr lang="ko-KR" altLang="en-US" sz="1000" dirty="0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3044295" y="3381606"/>
            <a:ext cx="3371329" cy="1503949"/>
            <a:chOff x="5501601" y="2959403"/>
            <a:chExt cx="3991337" cy="1737087"/>
          </a:xfrm>
        </p:grpSpPr>
        <p:sp>
          <p:nvSpPr>
            <p:cNvPr id="109" name="object 64">
              <a:extLst>
                <a:ext uri="{FF2B5EF4-FFF2-40B4-BE49-F238E27FC236}">
                  <a16:creationId xmlns:a16="http://schemas.microsoft.com/office/drawing/2014/main" id="{47436EF9-6677-498A-B144-3A31E0ED9729}"/>
                </a:ext>
              </a:extLst>
            </p:cNvPr>
            <p:cNvSpPr/>
            <p:nvPr/>
          </p:nvSpPr>
          <p:spPr>
            <a:xfrm>
              <a:off x="5501601" y="2989706"/>
              <a:ext cx="3991337" cy="1706784"/>
            </a:xfrm>
            <a:custGeom>
              <a:avLst/>
              <a:gdLst/>
              <a:ahLst/>
              <a:cxnLst/>
              <a:rect l="l" t="t" r="r" b="b"/>
              <a:pathLst>
                <a:path w="2082165" h="1594485">
                  <a:moveTo>
                    <a:pt x="0" y="42672"/>
                  </a:moveTo>
                  <a:lnTo>
                    <a:pt x="19136" y="7041"/>
                  </a:lnTo>
                  <a:lnTo>
                    <a:pt x="2039111" y="0"/>
                  </a:lnTo>
                  <a:lnTo>
                    <a:pt x="2053283" y="2396"/>
                  </a:lnTo>
                  <a:lnTo>
                    <a:pt x="2065429" y="9044"/>
                  </a:lnTo>
                  <a:lnTo>
                    <a:pt x="2074742" y="19136"/>
                  </a:lnTo>
                  <a:lnTo>
                    <a:pt x="2080410" y="31861"/>
                  </a:lnTo>
                  <a:lnTo>
                    <a:pt x="2081783" y="1551432"/>
                  </a:lnTo>
                  <a:lnTo>
                    <a:pt x="2079387" y="1565603"/>
                  </a:lnTo>
                  <a:lnTo>
                    <a:pt x="2072739" y="1577749"/>
                  </a:lnTo>
                  <a:lnTo>
                    <a:pt x="2062647" y="1587062"/>
                  </a:lnTo>
                  <a:lnTo>
                    <a:pt x="2049922" y="1592730"/>
                  </a:lnTo>
                  <a:lnTo>
                    <a:pt x="42672" y="1594104"/>
                  </a:lnTo>
                  <a:lnTo>
                    <a:pt x="28500" y="1591707"/>
                  </a:lnTo>
                  <a:lnTo>
                    <a:pt x="16354" y="1585059"/>
                  </a:lnTo>
                  <a:lnTo>
                    <a:pt x="7041" y="1574967"/>
                  </a:lnTo>
                  <a:lnTo>
                    <a:pt x="1373" y="1562242"/>
                  </a:lnTo>
                  <a:lnTo>
                    <a:pt x="0" y="42672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40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110" name="AutoShape 533" descr="블릿1">
              <a:extLst>
                <a:ext uri="{FF2B5EF4-FFF2-40B4-BE49-F238E27FC236}">
                  <a16:creationId xmlns:a16="http://schemas.microsoft.com/office/drawing/2014/main" id="{DEE55C2B-CD2B-4E57-935A-3D9B841D5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0666" y="3559565"/>
              <a:ext cx="828000" cy="180000"/>
            </a:xfrm>
            <a:prstGeom prst="roundRect">
              <a:avLst>
                <a:gd name="adj" fmla="val 10495"/>
              </a:avLst>
            </a:prstGeom>
            <a:solidFill>
              <a:srgbClr val="DCDCDC"/>
            </a:solidFill>
            <a:ln w="28575">
              <a:noFill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700" kern="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학습  엔진</a:t>
              </a:r>
            </a:p>
          </p:txBody>
        </p:sp>
        <p:sp>
          <p:nvSpPr>
            <p:cNvPr id="111" name="object 27">
              <a:extLst>
                <a:ext uri="{FF2B5EF4-FFF2-40B4-BE49-F238E27FC236}">
                  <a16:creationId xmlns:a16="http://schemas.microsoft.com/office/drawing/2014/main" id="{3E6F8EA8-9FEA-4418-BD3D-26EB4925B7D4}"/>
                </a:ext>
              </a:extLst>
            </p:cNvPr>
            <p:cNvSpPr/>
            <p:nvPr/>
          </p:nvSpPr>
          <p:spPr>
            <a:xfrm>
              <a:off x="6306473" y="2959403"/>
              <a:ext cx="644292" cy="6277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 b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2" name="object 19">
              <a:extLst>
                <a:ext uri="{FF2B5EF4-FFF2-40B4-BE49-F238E27FC236}">
                  <a16:creationId xmlns:a16="http://schemas.microsoft.com/office/drawing/2014/main" id="{57AD4106-3A76-40DC-BCE7-F02C0E73C9B2}"/>
                </a:ext>
              </a:extLst>
            </p:cNvPr>
            <p:cNvSpPr/>
            <p:nvPr/>
          </p:nvSpPr>
          <p:spPr>
            <a:xfrm>
              <a:off x="8115968" y="3069013"/>
              <a:ext cx="353084" cy="42969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 b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object 22">
              <a:extLst>
                <a:ext uri="{FF2B5EF4-FFF2-40B4-BE49-F238E27FC236}">
                  <a16:creationId xmlns:a16="http://schemas.microsoft.com/office/drawing/2014/main" id="{C33B8994-4746-46C7-AA64-4549F2557631}"/>
                </a:ext>
              </a:extLst>
            </p:cNvPr>
            <p:cNvSpPr/>
            <p:nvPr/>
          </p:nvSpPr>
          <p:spPr>
            <a:xfrm>
              <a:off x="8455301" y="3146706"/>
              <a:ext cx="344566" cy="3561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 b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4" name="AutoShape 533" descr="블릿1">
              <a:extLst>
                <a:ext uri="{FF2B5EF4-FFF2-40B4-BE49-F238E27FC236}">
                  <a16:creationId xmlns:a16="http://schemas.microsoft.com/office/drawing/2014/main" id="{BD037805-D8A1-49F1-ACBD-1D1399DD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615" y="3549776"/>
              <a:ext cx="828000" cy="180000"/>
            </a:xfrm>
            <a:prstGeom prst="roundRect">
              <a:avLst>
                <a:gd name="adj" fmla="val 10495"/>
              </a:avLst>
            </a:prstGeom>
            <a:solidFill>
              <a:srgbClr val="DCDCDC"/>
            </a:solidFill>
            <a:ln w="28575">
              <a:noFill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700" kern="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텍스트 오류  점검</a:t>
              </a:r>
            </a:p>
          </p:txBody>
        </p:sp>
        <p:sp>
          <p:nvSpPr>
            <p:cNvPr id="115" name="object 23">
              <a:extLst>
                <a:ext uri="{FF2B5EF4-FFF2-40B4-BE49-F238E27FC236}">
                  <a16:creationId xmlns:a16="http://schemas.microsoft.com/office/drawing/2014/main" id="{7325DAC5-389B-448F-86AD-6C072E9DD189}"/>
                </a:ext>
              </a:extLst>
            </p:cNvPr>
            <p:cNvSpPr/>
            <p:nvPr/>
          </p:nvSpPr>
          <p:spPr>
            <a:xfrm>
              <a:off x="8288346" y="4019768"/>
              <a:ext cx="411763" cy="3810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 b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6" name="AutoShape 533" descr="블릿1">
              <a:extLst>
                <a:ext uri="{FF2B5EF4-FFF2-40B4-BE49-F238E27FC236}">
                  <a16:creationId xmlns:a16="http://schemas.microsoft.com/office/drawing/2014/main" id="{FA4F7B08-00EA-4B17-83E6-DF4BB42C5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7328" y="4468035"/>
              <a:ext cx="828000" cy="180000"/>
            </a:xfrm>
            <a:prstGeom prst="roundRect">
              <a:avLst>
                <a:gd name="adj" fmla="val 10495"/>
              </a:avLst>
            </a:prstGeom>
            <a:solidFill>
              <a:srgbClr val="DCDCDC"/>
            </a:solidFill>
            <a:ln w="28575">
              <a:noFill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700" kern="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텍스트 오류  수정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E27F460D-05A7-4E39-B79D-67919F8D180D}"/>
                </a:ext>
              </a:extLst>
            </p:cNvPr>
            <p:cNvGrpSpPr/>
            <p:nvPr/>
          </p:nvGrpSpPr>
          <p:grpSpPr>
            <a:xfrm>
              <a:off x="6312301" y="3902290"/>
              <a:ext cx="540984" cy="537454"/>
              <a:chOff x="6241587" y="3919031"/>
              <a:chExt cx="540984" cy="537454"/>
            </a:xfrm>
          </p:grpSpPr>
          <p:sp>
            <p:nvSpPr>
              <p:cNvPr id="126" name="object 7">
                <a:extLst>
                  <a:ext uri="{FF2B5EF4-FFF2-40B4-BE49-F238E27FC236}">
                    <a16:creationId xmlns:a16="http://schemas.microsoft.com/office/drawing/2014/main" id="{7F401841-C7FD-47F4-96B6-4519EA4B5F13}"/>
                  </a:ext>
                </a:extLst>
              </p:cNvPr>
              <p:cNvSpPr/>
              <p:nvPr/>
            </p:nvSpPr>
            <p:spPr>
              <a:xfrm>
                <a:off x="6241587" y="3919031"/>
                <a:ext cx="540984" cy="537454"/>
              </a:xfrm>
              <a:custGeom>
                <a:avLst/>
                <a:gdLst/>
                <a:ahLst/>
                <a:cxnLst/>
                <a:rect l="l" t="t" r="r" b="b"/>
                <a:pathLst>
                  <a:path w="502919" h="501650">
                    <a:moveTo>
                      <a:pt x="251459" y="0"/>
                    </a:moveTo>
                    <a:lnTo>
                      <a:pt x="210657" y="3281"/>
                    </a:lnTo>
                    <a:lnTo>
                      <a:pt x="171955" y="12780"/>
                    </a:lnTo>
                    <a:lnTo>
                      <a:pt x="135872" y="27982"/>
                    </a:lnTo>
                    <a:lnTo>
                      <a:pt x="102924" y="48370"/>
                    </a:lnTo>
                    <a:lnTo>
                      <a:pt x="73628" y="73428"/>
                    </a:lnTo>
                    <a:lnTo>
                      <a:pt x="48499" y="102639"/>
                    </a:lnTo>
                    <a:lnTo>
                      <a:pt x="28056" y="135488"/>
                    </a:lnTo>
                    <a:lnTo>
                      <a:pt x="12813" y="171458"/>
                    </a:lnTo>
                    <a:lnTo>
                      <a:pt x="3289" y="210033"/>
                    </a:lnTo>
                    <a:lnTo>
                      <a:pt x="0" y="250698"/>
                    </a:lnTo>
                    <a:lnTo>
                      <a:pt x="833" y="271258"/>
                    </a:lnTo>
                    <a:lnTo>
                      <a:pt x="7304" y="310943"/>
                    </a:lnTo>
                    <a:lnTo>
                      <a:pt x="19752" y="348280"/>
                    </a:lnTo>
                    <a:lnTo>
                      <a:pt x="37660" y="382754"/>
                    </a:lnTo>
                    <a:lnTo>
                      <a:pt x="60510" y="413849"/>
                    </a:lnTo>
                    <a:lnTo>
                      <a:pt x="87787" y="441048"/>
                    </a:lnTo>
                    <a:lnTo>
                      <a:pt x="118974" y="463835"/>
                    </a:lnTo>
                    <a:lnTo>
                      <a:pt x="153554" y="481694"/>
                    </a:lnTo>
                    <a:lnTo>
                      <a:pt x="191011" y="494109"/>
                    </a:lnTo>
                    <a:lnTo>
                      <a:pt x="230828" y="500564"/>
                    </a:lnTo>
                    <a:lnTo>
                      <a:pt x="251459" y="501396"/>
                    </a:lnTo>
                    <a:lnTo>
                      <a:pt x="272091" y="500564"/>
                    </a:lnTo>
                    <a:lnTo>
                      <a:pt x="311908" y="494109"/>
                    </a:lnTo>
                    <a:lnTo>
                      <a:pt x="349365" y="481694"/>
                    </a:lnTo>
                    <a:lnTo>
                      <a:pt x="383945" y="463835"/>
                    </a:lnTo>
                    <a:lnTo>
                      <a:pt x="415132" y="441048"/>
                    </a:lnTo>
                    <a:lnTo>
                      <a:pt x="442409" y="413849"/>
                    </a:lnTo>
                    <a:lnTo>
                      <a:pt x="465259" y="382754"/>
                    </a:lnTo>
                    <a:lnTo>
                      <a:pt x="483167" y="348280"/>
                    </a:lnTo>
                    <a:lnTo>
                      <a:pt x="495615" y="310943"/>
                    </a:lnTo>
                    <a:lnTo>
                      <a:pt x="502086" y="271258"/>
                    </a:lnTo>
                    <a:lnTo>
                      <a:pt x="502920" y="250698"/>
                    </a:lnTo>
                    <a:lnTo>
                      <a:pt x="502086" y="230137"/>
                    </a:lnTo>
                    <a:lnTo>
                      <a:pt x="495615" y="190452"/>
                    </a:lnTo>
                    <a:lnTo>
                      <a:pt x="483167" y="153115"/>
                    </a:lnTo>
                    <a:lnTo>
                      <a:pt x="465259" y="118641"/>
                    </a:lnTo>
                    <a:lnTo>
                      <a:pt x="442409" y="87546"/>
                    </a:lnTo>
                    <a:lnTo>
                      <a:pt x="415132" y="60347"/>
                    </a:lnTo>
                    <a:lnTo>
                      <a:pt x="383945" y="37560"/>
                    </a:lnTo>
                    <a:lnTo>
                      <a:pt x="349365" y="19701"/>
                    </a:lnTo>
                    <a:lnTo>
                      <a:pt x="311908" y="7286"/>
                    </a:lnTo>
                    <a:lnTo>
                      <a:pt x="272091" y="831"/>
                    </a:lnTo>
                    <a:lnTo>
                      <a:pt x="251459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10430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27" name="object 77">
                <a:extLst>
                  <a:ext uri="{FF2B5EF4-FFF2-40B4-BE49-F238E27FC236}">
                    <a16:creationId xmlns:a16="http://schemas.microsoft.com/office/drawing/2014/main" id="{C1B974C4-452D-4DCF-B92C-50C831AF4A2A}"/>
                  </a:ext>
                </a:extLst>
              </p:cNvPr>
              <p:cNvSpPr/>
              <p:nvPr/>
            </p:nvSpPr>
            <p:spPr>
              <a:xfrm>
                <a:off x="6241587" y="3919171"/>
                <a:ext cx="540984" cy="537175"/>
              </a:xfrm>
              <a:prstGeom prst="rect">
                <a:avLst/>
              </a:prstGeom>
              <a:blipFill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10430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sp>
          <p:nvSpPr>
            <p:cNvPr id="118" name="AutoShape 533" descr="블릿1">
              <a:extLst>
                <a:ext uri="{FF2B5EF4-FFF2-40B4-BE49-F238E27FC236}">
                  <a16:creationId xmlns:a16="http://schemas.microsoft.com/office/drawing/2014/main" id="{8B42E76B-D333-42CF-8900-E062B6C2F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5519" y="4468035"/>
              <a:ext cx="828000" cy="180000"/>
            </a:xfrm>
            <a:prstGeom prst="roundRect">
              <a:avLst>
                <a:gd name="adj" fmla="val 10495"/>
              </a:avLst>
            </a:prstGeom>
            <a:solidFill>
              <a:srgbClr val="DCDCDC"/>
            </a:solidFill>
            <a:ln w="28575">
              <a:noFill/>
            </a:ln>
            <a:effectLst/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700" kern="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최적의 인식 모델</a:t>
              </a:r>
            </a:p>
          </p:txBody>
        </p:sp>
        <p:cxnSp>
          <p:nvCxnSpPr>
            <p:cNvPr id="120" name="연결선: 꺾임 175">
              <a:extLst>
                <a:ext uri="{FF2B5EF4-FFF2-40B4-BE49-F238E27FC236}">
                  <a16:creationId xmlns:a16="http://schemas.microsoft.com/office/drawing/2014/main" id="{DE8CDFFC-4A9B-471E-BA1D-E8F3E4D531AB}"/>
                </a:ext>
              </a:extLst>
            </p:cNvPr>
            <p:cNvCxnSpPr>
              <a:cxnSpLocks/>
              <a:stCxn id="114" idx="3"/>
              <a:endCxn id="116" idx="3"/>
            </p:cNvCxnSpPr>
            <p:nvPr/>
          </p:nvCxnSpPr>
          <p:spPr>
            <a:xfrm>
              <a:off x="8866615" y="3639776"/>
              <a:ext cx="8713" cy="918259"/>
            </a:xfrm>
            <a:prstGeom prst="bentConnector3">
              <a:avLst>
                <a:gd name="adj1" fmla="val 4122954"/>
              </a:avLst>
            </a:prstGeom>
            <a:ln w="22225">
              <a:solidFill>
                <a:schemeClr val="accent1">
                  <a:shade val="95000"/>
                  <a:satMod val="105000"/>
                  <a:alpha val="7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BC78D619-26F8-4A8A-824E-6CBD25027B7A}"/>
                </a:ext>
              </a:extLst>
            </p:cNvPr>
            <p:cNvCxnSpPr>
              <a:cxnSpLocks/>
            </p:cNvCxnSpPr>
            <p:nvPr/>
          </p:nvCxnSpPr>
          <p:spPr>
            <a:xfrm>
              <a:off x="7186640" y="3631833"/>
              <a:ext cx="612000" cy="0"/>
            </a:xfrm>
            <a:prstGeom prst="straightConnector1">
              <a:avLst/>
            </a:prstGeom>
            <a:ln w="22225">
              <a:solidFill>
                <a:schemeClr val="accent1">
                  <a:shade val="95000"/>
                  <a:satMod val="105000"/>
                  <a:alpha val="7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03BCD94C-AE1A-4348-B9D4-A90583D7471B}"/>
                </a:ext>
              </a:extLst>
            </p:cNvPr>
            <p:cNvCxnSpPr>
              <a:cxnSpLocks/>
            </p:cNvCxnSpPr>
            <p:nvPr/>
          </p:nvCxnSpPr>
          <p:spPr>
            <a:xfrm>
              <a:off x="7178887" y="4544705"/>
              <a:ext cx="612000" cy="0"/>
            </a:xfrm>
            <a:prstGeom prst="straightConnector1">
              <a:avLst/>
            </a:prstGeom>
            <a:ln w="22225">
              <a:solidFill>
                <a:schemeClr val="accent1">
                  <a:shade val="95000"/>
                  <a:satMod val="105000"/>
                  <a:alpha val="7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83">
              <a:extLst>
                <a:ext uri="{FF2B5EF4-FFF2-40B4-BE49-F238E27FC236}">
                  <a16:creationId xmlns:a16="http://schemas.microsoft.com/office/drawing/2014/main" id="{FB5DC22F-88FD-429E-9D8F-8B8D565D9957}"/>
                </a:ext>
              </a:extLst>
            </p:cNvPr>
            <p:cNvCxnSpPr>
              <a:cxnSpLocks/>
              <a:stCxn id="118" idx="1"/>
              <a:endCxn id="110" idx="1"/>
            </p:cNvCxnSpPr>
            <p:nvPr/>
          </p:nvCxnSpPr>
          <p:spPr>
            <a:xfrm rot="10800000" flipH="1">
              <a:off x="6165518" y="3649565"/>
              <a:ext cx="55147" cy="908470"/>
            </a:xfrm>
            <a:prstGeom prst="bentConnector3">
              <a:avLst>
                <a:gd name="adj1" fmla="val -588235"/>
              </a:avLst>
            </a:prstGeom>
            <a:ln w="22225">
              <a:solidFill>
                <a:schemeClr val="accent1">
                  <a:shade val="95000"/>
                  <a:satMod val="105000"/>
                  <a:alpha val="7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bject 70">
              <a:extLst>
                <a:ext uri="{FF2B5EF4-FFF2-40B4-BE49-F238E27FC236}">
                  <a16:creationId xmlns:a16="http://schemas.microsoft.com/office/drawing/2014/main" id="{0053A49D-6696-4C39-897B-F11FB548693C}"/>
                </a:ext>
              </a:extLst>
            </p:cNvPr>
            <p:cNvSpPr txBox="1"/>
            <p:nvPr/>
          </p:nvSpPr>
          <p:spPr>
            <a:xfrm>
              <a:off x="7095945" y="4312133"/>
              <a:ext cx="805460" cy="1421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6995" marR="5080" indent="-74930" algn="ctr">
                <a:lnSpc>
                  <a:spcPct val="100000"/>
                </a:lnSpc>
              </a:pPr>
              <a:r>
                <a:rPr lang="ko-KR" altLang="en-US" sz="800" spc="-10" dirty="0">
                  <a:solidFill>
                    <a:srgbClr val="C00000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돋움체 Medium"/>
                </a:rPr>
                <a:t>자동 언어 학습</a:t>
              </a:r>
              <a:endParaRPr sz="800" b="1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endParaRPr>
            </a:p>
          </p:txBody>
        </p:sp>
      </p:grpSp>
      <p:sp>
        <p:nvSpPr>
          <p:cNvPr id="136" name="object 70">
            <a:extLst>
              <a:ext uri="{FF2B5EF4-FFF2-40B4-BE49-F238E27FC236}">
                <a16:creationId xmlns:a16="http://schemas.microsoft.com/office/drawing/2014/main" id="{6199026E-4DFA-4AAA-8B30-2C589CDB6F4C}"/>
              </a:ext>
            </a:extLst>
          </p:cNvPr>
          <p:cNvSpPr txBox="1"/>
          <p:nvPr/>
        </p:nvSpPr>
        <p:spPr>
          <a:xfrm>
            <a:off x="7729078" y="3089404"/>
            <a:ext cx="113704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 marR="5080" indent="-74930" algn="ctr">
              <a:lnSpc>
                <a:spcPct val="100000"/>
              </a:lnSpc>
            </a:pPr>
            <a:r>
              <a:rPr lang="ko-KR" altLang="en-US" sz="1200" b="1" spc="-1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현대카드</a:t>
            </a:r>
            <a:endParaRPr lang="en-US" altLang="ko-KR" sz="1200" b="1" spc="-1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  <a:p>
            <a:pPr marL="86995" marR="5080" indent="-74930" algn="ctr">
              <a:lnSpc>
                <a:spcPct val="100000"/>
              </a:lnSpc>
            </a:pPr>
            <a:r>
              <a:rPr lang="en-US" sz="1200" b="1" spc="-1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300</a:t>
            </a:r>
            <a:r>
              <a:rPr lang="ko-KR" altLang="en-US" sz="1200" b="1" spc="-1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시간 </a:t>
            </a:r>
            <a:r>
              <a:rPr lang="ko-KR" altLang="en-US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전사</a:t>
            </a:r>
            <a:endParaRPr lang="en-US" altLang="ko-KR" sz="1200" b="1" spc="-10" dirty="0" smtClean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  <a:p>
            <a:pPr marL="86995" marR="5080" indent="-74930" algn="ctr">
              <a:lnSpc>
                <a:spcPct val="100000"/>
              </a:lnSpc>
            </a:pPr>
            <a:r>
              <a:rPr lang="en-US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+</a:t>
            </a:r>
          </a:p>
          <a:p>
            <a:pPr marL="86995" marR="5080" indent="-74930" algn="ctr">
              <a:lnSpc>
                <a:spcPct val="100000"/>
              </a:lnSpc>
            </a:pPr>
            <a:r>
              <a:rPr lang="en-US" altLang="ko-KR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2</a:t>
            </a:r>
            <a:r>
              <a:rPr lang="en-US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,000 Call</a:t>
            </a:r>
            <a:r>
              <a:rPr lang="ko-KR" altLang="en-US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 이상</a:t>
            </a:r>
            <a:endParaRPr sz="1200" b="1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139" name="object 70">
            <a:extLst>
              <a:ext uri="{FF2B5EF4-FFF2-40B4-BE49-F238E27FC236}">
                <a16:creationId xmlns:a16="http://schemas.microsoft.com/office/drawing/2014/main" id="{FDA3BBB0-5132-4DF9-938B-BDA14303E9D2}"/>
              </a:ext>
            </a:extLst>
          </p:cNvPr>
          <p:cNvSpPr txBox="1"/>
          <p:nvPr/>
        </p:nvSpPr>
        <p:spPr>
          <a:xfrm>
            <a:off x="7634577" y="4231187"/>
            <a:ext cx="129925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 marR="5080" indent="-74930" algn="ctr">
              <a:lnSpc>
                <a:spcPct val="100000"/>
              </a:lnSpc>
            </a:pPr>
            <a:r>
              <a:rPr lang="ko-KR" altLang="en-US" sz="1200" b="1" spc="-1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현대캐피탈</a:t>
            </a:r>
            <a:endParaRPr lang="en-US" sz="1200" b="1" spc="-1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  <a:p>
            <a:pPr marL="86995" marR="5080" indent="-74930" algn="ctr">
              <a:lnSpc>
                <a:spcPct val="100000"/>
              </a:lnSpc>
            </a:pPr>
            <a:r>
              <a:rPr lang="en-US" sz="1200" b="1" spc="-1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300</a:t>
            </a:r>
            <a:r>
              <a:rPr lang="ko-KR" altLang="en-US" sz="1200" b="1" spc="-1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시간 </a:t>
            </a:r>
            <a:r>
              <a:rPr lang="ko-KR" altLang="en-US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전사</a:t>
            </a:r>
            <a:endParaRPr lang="en-US" altLang="ko-KR" sz="1200" b="1" spc="-10" dirty="0" smtClean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  <a:p>
            <a:pPr marL="86995" marR="5080" indent="-74930" algn="ctr">
              <a:lnSpc>
                <a:spcPct val="100000"/>
              </a:lnSpc>
            </a:pPr>
            <a:r>
              <a:rPr lang="en-US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+</a:t>
            </a:r>
          </a:p>
          <a:p>
            <a:pPr marL="86995" marR="5080" indent="-74930" algn="ctr">
              <a:lnSpc>
                <a:spcPct val="100000"/>
              </a:lnSpc>
            </a:pPr>
            <a:r>
              <a:rPr lang="en-US" altLang="ko-KR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1</a:t>
            </a:r>
            <a:r>
              <a:rPr lang="en-US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,000 Call</a:t>
            </a:r>
            <a:r>
              <a:rPr lang="ko-KR" altLang="en-US" sz="1200" b="1" spc="-10" dirty="0" smtClean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Medium"/>
              </a:rPr>
              <a:t> 이상</a:t>
            </a:r>
            <a:endParaRPr sz="1200" b="1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Medium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567203" y="3882459"/>
            <a:ext cx="879331" cy="42760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3814089" y="5456853"/>
            <a:ext cx="923634" cy="380889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오타 보정 </a:t>
            </a:r>
            <a:r>
              <a:rPr lang="en-US" altLang="ko-KR" sz="9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Dic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4" name="직선 화살표 연결선 153"/>
          <p:cNvCxnSpPr/>
          <p:nvPr/>
        </p:nvCxnSpPr>
        <p:spPr>
          <a:xfrm>
            <a:off x="3261441" y="5592212"/>
            <a:ext cx="5040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3285106" y="535395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/>
              <a:t>사전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보강</a:t>
            </a:r>
            <a:endParaRPr lang="ko-KR" altLang="en-US" sz="800" dirty="0"/>
          </a:p>
        </p:txBody>
      </p:sp>
      <p:sp>
        <p:nvSpPr>
          <p:cNvPr id="156" name="직사각형 155"/>
          <p:cNvSpPr/>
          <p:nvPr/>
        </p:nvSpPr>
        <p:spPr>
          <a:xfrm>
            <a:off x="5445897" y="5441430"/>
            <a:ext cx="1210869" cy="38088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오타보정</a:t>
            </a:r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학습모델</a:t>
            </a:r>
            <a:endParaRPr lang="en-US" altLang="ko-KR" sz="9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(RNN)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7" name="Picture 5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2119" y="5210261"/>
            <a:ext cx="301954" cy="330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8" name="직선 화살표 연결선 157"/>
          <p:cNvCxnSpPr/>
          <p:nvPr/>
        </p:nvCxnSpPr>
        <p:spPr>
          <a:xfrm>
            <a:off x="4820650" y="5592212"/>
            <a:ext cx="5040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844315" y="53539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/>
              <a:t>딥러닝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학습</a:t>
            </a:r>
            <a:endParaRPr lang="ko-KR" altLang="en-US" sz="800" dirty="0"/>
          </a:p>
        </p:txBody>
      </p:sp>
      <p:cxnSp>
        <p:nvCxnSpPr>
          <p:cNvPr id="22" name="꺾인 연결선 21"/>
          <p:cNvCxnSpPr>
            <a:stCxn id="156" idx="2"/>
            <a:endCxn id="102" idx="2"/>
          </p:cNvCxnSpPr>
          <p:nvPr/>
        </p:nvCxnSpPr>
        <p:spPr>
          <a:xfrm rot="5400000">
            <a:off x="3798432" y="3727453"/>
            <a:ext cx="158035" cy="4347767"/>
          </a:xfrm>
          <a:prstGeom prst="bentConnector3">
            <a:avLst>
              <a:gd name="adj1" fmla="val 2167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지식저장소</a:t>
            </a:r>
            <a:endParaRPr lang="ko-KR" altLang="en-US" dirty="0"/>
          </a:p>
        </p:txBody>
      </p:sp>
      <p:sp>
        <p:nvSpPr>
          <p:cNvPr id="147" name="텍스트 개체 틀 2"/>
          <p:cNvSpPr txBox="1">
            <a:spLocks/>
          </p:cNvSpPr>
          <p:nvPr/>
        </p:nvSpPr>
        <p:spPr>
          <a:xfrm>
            <a:off x="372175" y="1040762"/>
            <a:ext cx="9302621" cy="4039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지식저장소는 사용자 참여 지식 관리 시스템으로 지식의 생성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구조화 과정을 지원하는 ‘열린 지식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관리시스템’입니다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148" name="직선 연결선 147"/>
          <p:cNvCxnSpPr/>
          <p:nvPr/>
        </p:nvCxnSpPr>
        <p:spPr>
          <a:xfrm>
            <a:off x="395773" y="1992161"/>
            <a:ext cx="945973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dash"/>
            <a:miter lim="800000"/>
          </a:ln>
          <a:effectLst/>
        </p:spPr>
      </p:cxnSp>
      <p:grpSp>
        <p:nvGrpSpPr>
          <p:cNvPr id="149" name="그룹 42"/>
          <p:cNvGrpSpPr>
            <a:grpSpLocks/>
          </p:cNvGrpSpPr>
          <p:nvPr/>
        </p:nvGrpSpPr>
        <p:grpSpPr bwMode="auto">
          <a:xfrm>
            <a:off x="387140" y="1515765"/>
            <a:ext cx="1112633" cy="184666"/>
            <a:chOff x="404813" y="3455799"/>
            <a:chExt cx="1113006" cy="185183"/>
          </a:xfrm>
        </p:grpSpPr>
        <p:sp>
          <p:nvSpPr>
            <p:cNvPr id="150" name="Text Box 21"/>
            <p:cNvSpPr txBox="1">
              <a:spLocks noChangeArrowheads="1"/>
            </p:cNvSpPr>
            <p:nvPr/>
          </p:nvSpPr>
          <p:spPr bwMode="auto">
            <a:xfrm>
              <a:off x="635550" y="3455799"/>
              <a:ext cx="882269" cy="185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>
                <a:spcAft>
                  <a:spcPts val="300"/>
                </a:spcAft>
                <a:defRPr/>
              </a:pPr>
              <a:r>
                <a:rPr lang="ko-KR" altLang="en-US" sz="1200" b="1" spc="-3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구성도</a:t>
              </a:r>
              <a:endParaRPr lang="en-US" altLang="ko-KR" sz="1200" b="1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69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51" name="그림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3461653"/>
              <a:ext cx="176400" cy="162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2" name="그룹 151"/>
          <p:cNvGrpSpPr/>
          <p:nvPr/>
        </p:nvGrpSpPr>
        <p:grpSpPr>
          <a:xfrm>
            <a:off x="344488" y="2008498"/>
            <a:ext cx="9217025" cy="4230377"/>
            <a:chOff x="579438" y="1957444"/>
            <a:chExt cx="9518650" cy="5062482"/>
          </a:xfrm>
        </p:grpSpPr>
        <p:grpSp>
          <p:nvGrpSpPr>
            <p:cNvPr id="153" name="그룹 152"/>
            <p:cNvGrpSpPr/>
            <p:nvPr/>
          </p:nvGrpSpPr>
          <p:grpSpPr>
            <a:xfrm>
              <a:off x="579438" y="1957444"/>
              <a:ext cx="9518650" cy="5062482"/>
              <a:chOff x="705327" y="1563397"/>
              <a:chExt cx="9386773" cy="5273595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1871559" y="1563402"/>
                <a:ext cx="6938642" cy="5273590"/>
              </a:xfrm>
              <a:prstGeom prst="rect">
                <a:avLst/>
              </a:prstGeom>
              <a:noFill/>
              <a:ln w="12700" cap="flat" cmpd="sng" algn="ctr">
                <a:solidFill>
                  <a:srgbClr val="A6A6A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7" name="AutoShape 3" descr="사각유형3-2"/>
              <p:cNvSpPr>
                <a:spLocks noChangeArrowheads="1"/>
              </p:cNvSpPr>
              <p:nvPr/>
            </p:nvSpPr>
            <p:spPr bwMode="auto">
              <a:xfrm>
                <a:off x="1871559" y="1563403"/>
                <a:ext cx="6938642" cy="333885"/>
              </a:xfrm>
              <a:prstGeom prst="roundRect">
                <a:avLst>
                  <a:gd name="adj" fmla="val 0"/>
                </a:avLst>
              </a:prstGeom>
              <a:solidFill>
                <a:srgbClr val="006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5867" tIns="17933" rIns="35867" bIns="17933" anchor="ctr"/>
              <a:lstStyle>
                <a:lvl1pPr defTabSz="10287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defTabSz="10287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defTabSz="10287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defTabSz="10287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defTabSz="10287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defTabSz="10287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defTabSz="10287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defTabSz="10287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defTabSz="10287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0287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996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지식저장소</a:t>
                </a:r>
                <a:endParaRPr kumimoji="1" lang="ko-KR" altLang="en-US" sz="996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8" name="갈매기형 수장 157"/>
              <p:cNvSpPr/>
              <p:nvPr/>
            </p:nvSpPr>
            <p:spPr>
              <a:xfrm rot="10800000">
                <a:off x="1670629" y="3302513"/>
                <a:ext cx="159491" cy="232730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59" name="갈매기형 수장 158"/>
              <p:cNvSpPr/>
              <p:nvPr/>
            </p:nvSpPr>
            <p:spPr>
              <a:xfrm>
                <a:off x="1670237" y="2917268"/>
                <a:ext cx="160275" cy="231047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10800000" flipV="1">
                <a:off x="722926" y="1563403"/>
                <a:ext cx="920272" cy="299172"/>
              </a:xfrm>
              <a:prstGeom prst="rect">
                <a:avLst/>
              </a:prstGeom>
              <a:solidFill>
                <a:srgbClr val="67C6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96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사용자</a:t>
                </a:r>
                <a:endParaRPr kumimoji="0" lang="ko-KR" altLang="en-US" sz="996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724676" y="1563400"/>
                <a:ext cx="917942" cy="3062506"/>
              </a:xfrm>
              <a:prstGeom prst="rect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62" name="Picture 2" descr="black edit user icon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780" y="2542245"/>
                <a:ext cx="298123" cy="3107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Picture 4" descr="black administrator 2 icon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855" y="5661929"/>
                <a:ext cx="298123" cy="3107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4" name="직사각형 163"/>
              <p:cNvSpPr/>
              <p:nvPr/>
            </p:nvSpPr>
            <p:spPr>
              <a:xfrm>
                <a:off x="744082" y="2877406"/>
                <a:ext cx="927284" cy="310351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문서 작성자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733524" y="5954924"/>
                <a:ext cx="941752" cy="310351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시스템 관리자</a:t>
                </a: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10800000" flipV="1">
                <a:off x="722926" y="4806367"/>
                <a:ext cx="920272" cy="299172"/>
              </a:xfrm>
              <a:prstGeom prst="rect">
                <a:avLst/>
              </a:prstGeom>
              <a:solidFill>
                <a:srgbClr val="67C6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96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관리자</a:t>
                </a:r>
                <a:endParaRPr kumimoji="0" lang="ko-KR" altLang="en-US" sz="996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724676" y="4806368"/>
                <a:ext cx="917942" cy="2026610"/>
              </a:xfrm>
              <a:prstGeom prst="rect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10800000" flipV="1">
                <a:off x="1960710" y="2009560"/>
                <a:ext cx="3782822" cy="299172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96" b="1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지식저장소</a:t>
                </a:r>
                <a:r>
                  <a:rPr kumimoji="0" lang="en-US" altLang="ko-KR" sz="996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996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사용 도구</a:t>
                </a:r>
                <a:endParaRPr kumimoji="0" lang="ko-KR" altLang="en-US" sz="996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10800000" flipV="1">
                <a:off x="1957067" y="4821098"/>
                <a:ext cx="3781069" cy="299172"/>
              </a:xfrm>
              <a:prstGeom prst="rect">
                <a:avLst/>
              </a:prstGeom>
              <a:solidFill>
                <a:srgbClr val="0069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96" b="1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지식저장소</a:t>
                </a:r>
                <a:r>
                  <a:rPr kumimoji="0" lang="en-US" altLang="ko-KR" sz="996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996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관리 도구</a:t>
                </a:r>
                <a:endParaRPr kumimoji="0" lang="en-US" altLang="ko-KR" sz="996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10800000" flipV="1">
                <a:off x="5894100" y="2004067"/>
                <a:ext cx="2840583" cy="299172"/>
              </a:xfrm>
              <a:prstGeom prst="rect">
                <a:avLst/>
              </a:prstGeom>
              <a:solidFill>
                <a:srgbClr val="67C6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96" b="1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지식저장소</a:t>
                </a:r>
                <a:r>
                  <a:rPr kumimoji="0" lang="en-US" altLang="ko-KR" sz="996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996" b="1" i="0" u="none" strike="noStrike" kern="0" cap="none" spc="0" normalizeH="0" baseline="0" noProof="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DataBase</a:t>
                </a:r>
                <a:endParaRPr kumimoji="0" lang="ko-KR" altLang="en-US" sz="996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5875108" y="5248587"/>
                <a:ext cx="853521" cy="310351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문서</a:t>
                </a: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1957070" y="2002400"/>
                <a:ext cx="3781067" cy="2623505"/>
              </a:xfrm>
              <a:prstGeom prst="rect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5895203" y="2002400"/>
                <a:ext cx="2839480" cy="4738038"/>
              </a:xfrm>
              <a:prstGeom prst="rect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4" name="갈매기형 수장 173"/>
              <p:cNvSpPr/>
              <p:nvPr/>
            </p:nvSpPr>
            <p:spPr>
              <a:xfrm rot="10800000">
                <a:off x="1670628" y="5980938"/>
                <a:ext cx="159491" cy="232730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5" name="갈매기형 수장 174"/>
              <p:cNvSpPr/>
              <p:nvPr/>
            </p:nvSpPr>
            <p:spPr>
              <a:xfrm>
                <a:off x="1670237" y="5602925"/>
                <a:ext cx="160275" cy="231047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951249" y="4812909"/>
                <a:ext cx="3781067" cy="1927529"/>
              </a:xfrm>
              <a:prstGeom prst="rect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7" name="갈매기형 수장 176"/>
              <p:cNvSpPr/>
              <p:nvPr/>
            </p:nvSpPr>
            <p:spPr>
              <a:xfrm rot="10800000">
                <a:off x="5749613" y="5997098"/>
                <a:ext cx="159491" cy="232730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8" name="갈매기형 수장 177"/>
              <p:cNvSpPr/>
              <p:nvPr/>
            </p:nvSpPr>
            <p:spPr>
              <a:xfrm>
                <a:off x="5749220" y="5499460"/>
                <a:ext cx="160275" cy="231047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79" name="Picture 6" descr="black contacts icon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823" y="3399243"/>
                <a:ext cx="298123" cy="3107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0" name="직사각형 179"/>
              <p:cNvSpPr/>
              <p:nvPr/>
            </p:nvSpPr>
            <p:spPr>
              <a:xfrm>
                <a:off x="705327" y="3719518"/>
                <a:ext cx="909092" cy="310351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문서 </a:t>
                </a:r>
                <a:r>
                  <a:rPr kumimoji="0" lang="ko-KR" altLang="en-US" sz="863" b="1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승인자</a:t>
                </a:r>
                <a:endPara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10800000" flipV="1">
                <a:off x="9008155" y="1563398"/>
                <a:ext cx="1083945" cy="299172"/>
              </a:xfrm>
              <a:prstGeom prst="rect">
                <a:avLst/>
              </a:prstGeom>
              <a:solidFill>
                <a:srgbClr val="67C6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96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연계 시스템</a:t>
                </a:r>
                <a:endParaRPr kumimoji="0" lang="ko-KR" altLang="en-US" sz="996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9011654" y="1563397"/>
                <a:ext cx="1080445" cy="5269578"/>
              </a:xfrm>
              <a:prstGeom prst="rect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83" name="Picture 16" descr="https://static.thenounproject.com/png/1927671-200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51237" y="2810106"/>
                <a:ext cx="478313" cy="498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" name="Picture 18" descr="https://static.thenounproject.com/png/744779-200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4510" y="5570428"/>
                <a:ext cx="409920" cy="427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5" name="직사각형 184"/>
              <p:cNvSpPr/>
              <p:nvPr/>
            </p:nvSpPr>
            <p:spPr>
              <a:xfrm>
                <a:off x="6020824" y="6294642"/>
                <a:ext cx="455570" cy="32649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의도</a:t>
                </a:r>
              </a:p>
            </p:txBody>
          </p:sp>
          <p:sp>
            <p:nvSpPr>
              <p:cNvPr id="186" name="갈매기형 수장 185"/>
              <p:cNvSpPr/>
              <p:nvPr/>
            </p:nvSpPr>
            <p:spPr>
              <a:xfrm>
                <a:off x="8854121" y="3551886"/>
                <a:ext cx="160275" cy="231047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87" name="갈매기형 수장 186"/>
              <p:cNvSpPr/>
              <p:nvPr/>
            </p:nvSpPr>
            <p:spPr>
              <a:xfrm rot="10800000">
                <a:off x="8822816" y="3873663"/>
                <a:ext cx="159491" cy="232730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2045079" y="2369614"/>
                <a:ext cx="852523" cy="36858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조회</a:t>
                </a: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2981542" y="2369614"/>
                <a:ext cx="852523" cy="36858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검색</a:t>
                </a: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3896798" y="2369614"/>
                <a:ext cx="852523" cy="36858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등록</a:t>
                </a: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4819278" y="2369614"/>
                <a:ext cx="852523" cy="36858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검증</a:t>
                </a: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2045079" y="2372806"/>
                <a:ext cx="852523" cy="2179579"/>
              </a:xfrm>
              <a:prstGeom prst="rect">
                <a:avLst/>
              </a:prstGeom>
              <a:noFill/>
              <a:ln w="635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2981542" y="2372806"/>
                <a:ext cx="852523" cy="2179579"/>
              </a:xfrm>
              <a:prstGeom prst="rect">
                <a:avLst/>
              </a:prstGeom>
              <a:noFill/>
              <a:ln w="635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3896798" y="2372806"/>
                <a:ext cx="852523" cy="2179579"/>
              </a:xfrm>
              <a:prstGeom prst="rect">
                <a:avLst/>
              </a:prstGeom>
              <a:noFill/>
              <a:ln w="635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4819278" y="2372806"/>
                <a:ext cx="852523" cy="2179579"/>
              </a:xfrm>
              <a:prstGeom prst="rect">
                <a:avLst/>
              </a:prstGeom>
              <a:noFill/>
              <a:ln w="635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6" name="모서리가 둥근 직사각형 195"/>
              <p:cNvSpPr/>
              <p:nvPr/>
            </p:nvSpPr>
            <p:spPr>
              <a:xfrm>
                <a:off x="4880748" y="3248098"/>
                <a:ext cx="727714" cy="352531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반려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7" name="모서리가 둥근 직사각형 196"/>
              <p:cNvSpPr/>
              <p:nvPr/>
            </p:nvSpPr>
            <p:spPr>
              <a:xfrm>
                <a:off x="4880748" y="2820287"/>
                <a:ext cx="727714" cy="352531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승인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8" name="모서리가 둥근 직사각형 197"/>
              <p:cNvSpPr/>
              <p:nvPr/>
            </p:nvSpPr>
            <p:spPr>
              <a:xfrm>
                <a:off x="4880748" y="3680526"/>
                <a:ext cx="727714" cy="352531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완료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2011657" y="5206467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저장소 관리</a:t>
                </a: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2739255" y="5206467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문서 분류 관리</a:t>
                </a:r>
                <a:endParaRPr kumimoji="0" lang="en-US" altLang="ko-KR" sz="79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4965312" y="5206467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백업</a:t>
                </a:r>
                <a:r>
                  <a:rPr kumimoji="0" lang="en-US" altLang="ko-KR" sz="797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/</a:t>
                </a:r>
                <a:r>
                  <a:rPr kumimoji="0" lang="ko-KR" altLang="en-US" sz="797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원상복구 관리</a:t>
                </a: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3477998" y="5206467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회원</a:t>
                </a:r>
                <a:r>
                  <a:rPr kumimoji="0" lang="en-US" altLang="ko-KR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/</a:t>
                </a: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그룹 관리</a:t>
                </a: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4222606" y="5979428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연계 설정</a:t>
                </a:r>
                <a:endParaRPr kumimoji="0" lang="ko-KR" altLang="en-US" sz="79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4222606" y="5206467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의견</a:t>
                </a:r>
                <a:r>
                  <a:rPr kumimoji="0" lang="en-US" altLang="ko-KR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/</a:t>
                </a: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토론</a:t>
                </a:r>
                <a:r>
                  <a:rPr kumimoji="0" lang="en-US" altLang="ko-KR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/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금지어</a:t>
                </a: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관리</a:t>
                </a:r>
                <a:endParaRPr kumimoji="0" lang="en-US" altLang="ko-KR" sz="79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2011657" y="5979428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템플릿 필드</a:t>
                </a:r>
                <a:endParaRPr kumimoji="0" lang="en-US" altLang="ko-KR" sz="79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/</a:t>
                </a: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목차 관리</a:t>
                </a: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2739255" y="5979428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QA</a:t>
                </a: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분류 관리</a:t>
                </a: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3477998" y="5979428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문서</a:t>
                </a:r>
                <a:r>
                  <a:rPr kumimoji="0" lang="en-US" altLang="ko-KR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79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관리</a:t>
                </a: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4965312" y="5979428"/>
                <a:ext cx="682601" cy="66492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통계 관리</a:t>
                </a:r>
                <a:endParaRPr kumimoji="0" lang="ko-KR" altLang="en-US" sz="79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209" name="그룹 208"/>
              <p:cNvGrpSpPr/>
              <p:nvPr/>
            </p:nvGrpSpPr>
            <p:grpSpPr>
              <a:xfrm>
                <a:off x="5993042" y="2386314"/>
                <a:ext cx="2672205" cy="979513"/>
                <a:chOff x="2400791" y="2158002"/>
                <a:chExt cx="903285" cy="773215"/>
              </a:xfrm>
            </p:grpSpPr>
            <p:sp>
              <p:nvSpPr>
                <p:cNvPr id="289" name="직사각형 288"/>
                <p:cNvSpPr/>
                <p:nvPr/>
              </p:nvSpPr>
              <p:spPr>
                <a:xfrm>
                  <a:off x="2400791" y="2158002"/>
                  <a:ext cx="903285" cy="250278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63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저장소</a:t>
                  </a:r>
                  <a:r>
                    <a:rPr kumimoji="0" lang="en-US" altLang="ko-KR" sz="863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(Repository)</a:t>
                  </a:r>
                  <a:endParaRPr kumimoji="0" lang="ko-KR" altLang="en-US" sz="863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0" name="직사각형 289"/>
                <p:cNvSpPr/>
                <p:nvPr/>
              </p:nvSpPr>
              <p:spPr>
                <a:xfrm>
                  <a:off x="2400791" y="2158003"/>
                  <a:ext cx="903285" cy="773214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94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10" name="그룹 209"/>
              <p:cNvGrpSpPr/>
              <p:nvPr/>
            </p:nvGrpSpPr>
            <p:grpSpPr>
              <a:xfrm>
                <a:off x="5993042" y="3457638"/>
                <a:ext cx="2672205" cy="979513"/>
                <a:chOff x="2400791" y="2158002"/>
                <a:chExt cx="903285" cy="773215"/>
              </a:xfrm>
            </p:grpSpPr>
            <p:sp>
              <p:nvSpPr>
                <p:cNvPr id="287" name="직사각형 286"/>
                <p:cNvSpPr/>
                <p:nvPr/>
              </p:nvSpPr>
              <p:spPr>
                <a:xfrm>
                  <a:off x="2400791" y="2158002"/>
                  <a:ext cx="903285" cy="250278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63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분류</a:t>
                  </a:r>
                </a:p>
              </p:txBody>
            </p:sp>
            <p:sp>
              <p:nvSpPr>
                <p:cNvPr id="288" name="직사각형 287"/>
                <p:cNvSpPr/>
                <p:nvPr/>
              </p:nvSpPr>
              <p:spPr>
                <a:xfrm>
                  <a:off x="2400791" y="2158003"/>
                  <a:ext cx="903285" cy="773214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94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11" name="Picture 8" descr="https://static.thenounproject.com/png/2426183-200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7668" y="3879804"/>
                <a:ext cx="297046" cy="308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10" descr="https://static.thenounproject.com/png/2241856-20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5965" y="2811627"/>
                <a:ext cx="297046" cy="314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3" name="Picture 12" descr="https://static.thenounproject.com/png/16608-200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503" y="4974998"/>
                <a:ext cx="297046" cy="314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4" name="직사각형 213"/>
              <p:cNvSpPr/>
              <p:nvPr/>
            </p:nvSpPr>
            <p:spPr>
              <a:xfrm>
                <a:off x="5886989" y="3054139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도메인 </a:t>
                </a:r>
                <a:r>
                  <a:rPr kumimoji="0" lang="en-US" altLang="ko-KR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A</a:t>
                </a:r>
                <a:endPara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215" name="Picture 10" descr="https://static.thenounproject.com/png/2241856-20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7677" y="2811627"/>
                <a:ext cx="297046" cy="314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6" name="직사각형 215"/>
              <p:cNvSpPr/>
              <p:nvPr/>
            </p:nvSpPr>
            <p:spPr>
              <a:xfrm>
                <a:off x="6418701" y="3054139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도메인 </a:t>
                </a:r>
                <a:r>
                  <a:rPr kumimoji="0" lang="en-US" altLang="ko-KR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B</a:t>
                </a:r>
                <a:endPara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217" name="Picture 10" descr="https://static.thenounproject.com/png/2241856-20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1368" y="2811627"/>
                <a:ext cx="297046" cy="314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8" name="직사각형 217"/>
              <p:cNvSpPr/>
              <p:nvPr/>
            </p:nvSpPr>
            <p:spPr>
              <a:xfrm>
                <a:off x="7002391" y="3054139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도메인 </a:t>
                </a:r>
                <a:r>
                  <a:rPr kumimoji="0" lang="en-US" altLang="ko-KR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C</a:t>
                </a:r>
                <a:endPara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219" name="Picture 10" descr="https://static.thenounproject.com/png/2241856-20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4056" y="2811627"/>
                <a:ext cx="297046" cy="314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0" name="직사각형 219"/>
              <p:cNvSpPr/>
              <p:nvPr/>
            </p:nvSpPr>
            <p:spPr>
              <a:xfrm>
                <a:off x="7523464" y="3054139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도메인 </a:t>
                </a:r>
                <a:r>
                  <a:rPr kumimoji="0" lang="en-US" altLang="ko-KR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D</a:t>
                </a:r>
                <a:endPara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5870159" y="4138971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사전</a:t>
                </a:r>
              </a:p>
            </p:txBody>
          </p:sp>
          <p:pic>
            <p:nvPicPr>
              <p:cNvPr id="222" name="Picture 8" descr="https://static.thenounproject.com/png/2426183-200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6430" y="3879804"/>
                <a:ext cx="297046" cy="308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3" name="직사각형 222"/>
              <p:cNvSpPr/>
              <p:nvPr/>
            </p:nvSpPr>
            <p:spPr>
              <a:xfrm>
                <a:off x="6408905" y="4138971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카드</a:t>
                </a:r>
              </a:p>
            </p:txBody>
          </p:sp>
          <p:pic>
            <p:nvPicPr>
              <p:cNvPr id="224" name="Picture 8" descr="https://static.thenounproject.com/png/2426183-200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4858" y="3879804"/>
                <a:ext cx="297046" cy="308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5" name="직사각형 224"/>
              <p:cNvSpPr/>
              <p:nvPr/>
            </p:nvSpPr>
            <p:spPr>
              <a:xfrm>
                <a:off x="6938056" y="4138971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캐피탈</a:t>
                </a:r>
              </a:p>
            </p:txBody>
          </p:sp>
          <p:pic>
            <p:nvPicPr>
              <p:cNvPr id="226" name="Picture 8" descr="https://static.thenounproject.com/png/2426183-200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4056" y="3879804"/>
                <a:ext cx="297046" cy="308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7" name="직사각형 226"/>
              <p:cNvSpPr/>
              <p:nvPr/>
            </p:nvSpPr>
            <p:spPr>
              <a:xfrm>
                <a:off x="7523464" y="4138971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은행</a:t>
                </a:r>
              </a:p>
            </p:txBody>
          </p:sp>
          <p:grpSp>
            <p:nvGrpSpPr>
              <p:cNvPr id="228" name="그룹 227"/>
              <p:cNvGrpSpPr/>
              <p:nvPr/>
            </p:nvGrpSpPr>
            <p:grpSpPr>
              <a:xfrm>
                <a:off x="5979582" y="4546980"/>
                <a:ext cx="2672205" cy="979513"/>
                <a:chOff x="2400791" y="2158002"/>
                <a:chExt cx="903285" cy="773215"/>
              </a:xfrm>
            </p:grpSpPr>
            <p:sp>
              <p:nvSpPr>
                <p:cNvPr id="285" name="직사각형 284"/>
                <p:cNvSpPr/>
                <p:nvPr/>
              </p:nvSpPr>
              <p:spPr>
                <a:xfrm>
                  <a:off x="2400791" y="2158002"/>
                  <a:ext cx="903285" cy="250278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63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문서</a:t>
                  </a:r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2400791" y="2158003"/>
                  <a:ext cx="903285" cy="773214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94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29" name="Picture 12" descr="https://static.thenounproject.com/png/16608-200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0380" y="4974998"/>
                <a:ext cx="297046" cy="314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0" name="직사각형 229"/>
              <p:cNvSpPr/>
              <p:nvPr/>
            </p:nvSpPr>
            <p:spPr>
              <a:xfrm>
                <a:off x="7931967" y="5228374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이력</a:t>
                </a:r>
              </a:p>
            </p:txBody>
          </p:sp>
          <p:pic>
            <p:nvPicPr>
              <p:cNvPr id="231" name="Picture 12" descr="https://static.thenounproject.com/png/16608-200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7772" y="4974998"/>
                <a:ext cx="297046" cy="314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2" name="직사각형 231"/>
              <p:cNvSpPr/>
              <p:nvPr/>
            </p:nvSpPr>
            <p:spPr>
              <a:xfrm>
                <a:off x="7390081" y="5228374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금지어</a:t>
                </a:r>
                <a:endPara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6345542" y="5228374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목차</a:t>
                </a:r>
                <a:endPara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5979742" y="5664740"/>
                <a:ext cx="2672205" cy="317053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63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QA</a:t>
                </a:r>
                <a:endParaRPr kumimoji="0" lang="ko-KR" altLang="en-US" sz="863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5979742" y="5664742"/>
                <a:ext cx="2672205" cy="979512"/>
              </a:xfrm>
              <a:prstGeom prst="rect">
                <a:avLst/>
              </a:prstGeom>
              <a:noFill/>
              <a:ln w="635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9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8268854" y="2767519"/>
                <a:ext cx="349893" cy="331610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72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…</a:t>
                </a:r>
                <a:endParaRPr kumimoji="0" lang="ko-KR" altLang="en-US" sz="172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8268854" y="3733858"/>
                <a:ext cx="349893" cy="331610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727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…</a:t>
                </a:r>
                <a:endParaRPr kumimoji="0" lang="ko-KR" altLang="en-US" sz="172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238" name="Picture 12" descr="https://static.thenounproject.com/png/16608-200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4770" y="4974998"/>
                <a:ext cx="297046" cy="314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9" name="Picture 2" descr="https://static.thenounproject.com/png/1958391-200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7875" y="6077762"/>
                <a:ext cx="230097" cy="233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0" name="Picture 4" descr="https://static.thenounproject.com/png/228751-200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9950" y="6067793"/>
                <a:ext cx="230097" cy="233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1" name="Picture 10" descr="https://static.thenounproject.com/png/2460360-200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6231" y="6073074"/>
                <a:ext cx="230098" cy="233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2" name="직사각형 241"/>
              <p:cNvSpPr/>
              <p:nvPr/>
            </p:nvSpPr>
            <p:spPr>
              <a:xfrm>
                <a:off x="9093001" y="4064652"/>
                <a:ext cx="971709" cy="276897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0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대화형 채팅 및 자동 상담 서비스 솔루션</a:t>
                </a: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9138553" y="6337727"/>
                <a:ext cx="853521" cy="310351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0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개체명</a:t>
                </a:r>
                <a:r>
                  <a:rPr kumimoji="0" lang="ko-KR" altLang="en-US" sz="863" b="0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정보 </a:t>
                </a:r>
                <a:endParaRPr kumimoji="0" lang="en-US" altLang="ko-KR" sz="863" b="0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0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추출 솔루션</a:t>
                </a: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9108260" y="6010133"/>
                <a:ext cx="853521" cy="310351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3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DISA</a:t>
                </a:r>
                <a:endParaRPr kumimoji="0" lang="ko-KR" altLang="en-US" sz="113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45" name="갈매기형 수장 244"/>
              <p:cNvSpPr/>
              <p:nvPr/>
            </p:nvSpPr>
            <p:spPr>
              <a:xfrm rot="10800000">
                <a:off x="5749613" y="3302513"/>
                <a:ext cx="159491" cy="232730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46" name="갈매기형 수장 245"/>
              <p:cNvSpPr/>
              <p:nvPr/>
            </p:nvSpPr>
            <p:spPr>
              <a:xfrm>
                <a:off x="5749220" y="2917268"/>
                <a:ext cx="160275" cy="231047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47" name="모서리가 둥근 직사각형 246"/>
              <p:cNvSpPr/>
              <p:nvPr/>
            </p:nvSpPr>
            <p:spPr>
              <a:xfrm>
                <a:off x="4880748" y="4121537"/>
                <a:ext cx="727714" cy="352531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의견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248" name="그룹 247"/>
              <p:cNvGrpSpPr/>
              <p:nvPr/>
            </p:nvGrpSpPr>
            <p:grpSpPr>
              <a:xfrm>
                <a:off x="9078115" y="1991539"/>
                <a:ext cx="947279" cy="2997977"/>
                <a:chOff x="2400791" y="2158002"/>
                <a:chExt cx="903285" cy="773215"/>
              </a:xfrm>
            </p:grpSpPr>
            <p:sp>
              <p:nvSpPr>
                <p:cNvPr id="283" name="직사각형 282"/>
                <p:cNvSpPr/>
                <p:nvPr/>
              </p:nvSpPr>
              <p:spPr>
                <a:xfrm>
                  <a:off x="2400791" y="2158002"/>
                  <a:ext cx="903285" cy="93703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63" b="1" i="0" u="none" strike="noStrike" kern="0" cap="none" spc="0" normalizeH="0" baseline="0" noProof="0" dirty="0" err="1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인포채터</a:t>
                  </a:r>
                  <a:r>
                    <a:rPr kumimoji="0" lang="ko-KR" altLang="en-US" sz="863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 연계</a:t>
                  </a:r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2400791" y="2158003"/>
                  <a:ext cx="903285" cy="773214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94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9" name="직사각형 248"/>
              <p:cNvSpPr/>
              <p:nvPr/>
            </p:nvSpPr>
            <p:spPr>
              <a:xfrm>
                <a:off x="9072371" y="3529737"/>
                <a:ext cx="963661" cy="310351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33" b="1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Infochatter</a:t>
                </a:r>
                <a:endParaRPr kumimoji="0" lang="ko-KR" altLang="en-US" sz="113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0" name="갈매기형 수장 249"/>
              <p:cNvSpPr/>
              <p:nvPr/>
            </p:nvSpPr>
            <p:spPr>
              <a:xfrm rot="16200000">
                <a:off x="9294030" y="5003724"/>
                <a:ext cx="160275" cy="231047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1" name="갈매기형 수장 250"/>
              <p:cNvSpPr/>
              <p:nvPr/>
            </p:nvSpPr>
            <p:spPr>
              <a:xfrm rot="5400000">
                <a:off x="9640129" y="5002883"/>
                <a:ext cx="159491" cy="232730"/>
              </a:xfrm>
              <a:prstGeom prst="chevron">
                <a:avLst>
                  <a:gd name="adj" fmla="val 47421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020" tIns="37010" rIns="74020" bIns="3701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101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252" name="그룹 251"/>
              <p:cNvGrpSpPr/>
              <p:nvPr/>
            </p:nvGrpSpPr>
            <p:grpSpPr>
              <a:xfrm>
                <a:off x="9067132" y="5248586"/>
                <a:ext cx="947279" cy="1491854"/>
                <a:chOff x="2400791" y="2158002"/>
                <a:chExt cx="903285" cy="763154"/>
              </a:xfrm>
            </p:grpSpPr>
            <p:sp>
              <p:nvSpPr>
                <p:cNvPr id="281" name="직사각형 280"/>
                <p:cNvSpPr/>
                <p:nvPr/>
              </p:nvSpPr>
              <p:spPr>
                <a:xfrm>
                  <a:off x="2400791" y="2158002"/>
                  <a:ext cx="903285" cy="93703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63" b="1" i="0" u="none" strike="noStrike" kern="0" cap="none" spc="0" normalizeH="0" baseline="0" noProof="0" dirty="0" err="1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디사</a:t>
                  </a:r>
                  <a:r>
                    <a:rPr kumimoji="0" lang="ko-KR" altLang="en-US" sz="863" b="1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 연계</a:t>
                  </a:r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2400791" y="2158003"/>
                  <a:ext cx="903285" cy="763153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B0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94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53" name="Picture 12" descr="https://static.thenounproject.com/png/16608-200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2399" y="4974998"/>
                <a:ext cx="297046" cy="314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4" name="직사각형 253"/>
              <p:cNvSpPr/>
              <p:nvPr/>
            </p:nvSpPr>
            <p:spPr>
              <a:xfrm>
                <a:off x="6893986" y="5228374"/>
                <a:ext cx="878231" cy="36440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의견</a:t>
                </a:r>
              </a:p>
            </p:txBody>
          </p:sp>
          <p:sp>
            <p:nvSpPr>
              <p:cNvPr id="255" name="모서리가 둥근 직사각형 254"/>
              <p:cNvSpPr/>
              <p:nvPr/>
            </p:nvSpPr>
            <p:spPr>
              <a:xfrm>
                <a:off x="2111838" y="3248098"/>
                <a:ext cx="727714" cy="352531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QA</a:t>
                </a:r>
              </a:p>
            </p:txBody>
          </p:sp>
          <p:sp>
            <p:nvSpPr>
              <p:cNvPr id="256" name="모서리가 둥근 직사각형 255"/>
              <p:cNvSpPr/>
              <p:nvPr/>
            </p:nvSpPr>
            <p:spPr>
              <a:xfrm>
                <a:off x="2111838" y="2820287"/>
                <a:ext cx="727714" cy="352531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문서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7" name="모서리가 둥근 직사각형 256"/>
              <p:cNvSpPr/>
              <p:nvPr/>
            </p:nvSpPr>
            <p:spPr>
              <a:xfrm>
                <a:off x="2111838" y="3680526"/>
                <a:ext cx="727714" cy="352531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문서 분류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8" name="모서리가 둥근 직사각형 257"/>
              <p:cNvSpPr/>
              <p:nvPr/>
            </p:nvSpPr>
            <p:spPr>
              <a:xfrm>
                <a:off x="2111838" y="4121537"/>
                <a:ext cx="727714" cy="352531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저장소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259" name="그룹 258"/>
              <p:cNvGrpSpPr/>
              <p:nvPr/>
            </p:nvGrpSpPr>
            <p:grpSpPr>
              <a:xfrm>
                <a:off x="3053278" y="2830254"/>
                <a:ext cx="727714" cy="1640853"/>
                <a:chOff x="2828872" y="2549208"/>
                <a:chExt cx="674229" cy="1074655"/>
              </a:xfrm>
            </p:grpSpPr>
            <p:sp>
              <p:nvSpPr>
                <p:cNvPr id="276" name="모서리가 둥근 직사각형 275"/>
                <p:cNvSpPr/>
                <p:nvPr/>
              </p:nvSpPr>
              <p:spPr>
                <a:xfrm>
                  <a:off x="2828872" y="2549208"/>
                  <a:ext cx="674229" cy="180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ts val="847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97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제목</a:t>
                  </a:r>
                  <a:endParaRPr kumimoji="0" lang="en-US" altLang="ko-KR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7" name="모서리가 둥근 직사각형 276"/>
                <p:cNvSpPr/>
                <p:nvPr/>
              </p:nvSpPr>
              <p:spPr>
                <a:xfrm>
                  <a:off x="2828872" y="2776594"/>
                  <a:ext cx="674229" cy="180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ts val="847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97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내용</a:t>
                  </a:r>
                  <a:endParaRPr kumimoji="0" lang="en-US" altLang="ko-KR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8" name="모서리가 둥근 직사각형 277"/>
                <p:cNvSpPr/>
                <p:nvPr/>
              </p:nvSpPr>
              <p:spPr>
                <a:xfrm>
                  <a:off x="2828872" y="2997460"/>
                  <a:ext cx="674229" cy="180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ts val="847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97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출처</a:t>
                  </a:r>
                  <a:endParaRPr kumimoji="0" lang="en-US" altLang="ko-KR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9" name="모서리가 둥근 직사각형 278"/>
                <p:cNvSpPr/>
                <p:nvPr/>
              </p:nvSpPr>
              <p:spPr>
                <a:xfrm>
                  <a:off x="2828872" y="3217647"/>
                  <a:ext cx="674229" cy="180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ts val="847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97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등록자</a:t>
                  </a:r>
                  <a:endParaRPr kumimoji="0" lang="en-US" altLang="ko-KR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0" name="모서리가 둥근 직사각형 279"/>
                <p:cNvSpPr/>
                <p:nvPr/>
              </p:nvSpPr>
              <p:spPr>
                <a:xfrm>
                  <a:off x="2828872" y="3443863"/>
                  <a:ext cx="674229" cy="180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E8F8F8"/>
                </a:solidFill>
                <a:ln w="3175" cap="flat" cmpd="sng" algn="ctr">
                  <a:solidFill>
                    <a:srgbClr val="4472C4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ts val="847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797" b="0" i="0" u="none" strike="noStrike" kern="0" cap="none" spc="0" normalizeH="0" baseline="0" noProof="0" dirty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anose="020B0604020202020204" pitchFamily="34" charset="0"/>
                    </a:rPr>
                    <a:t>키워드</a:t>
                  </a:r>
                  <a:endParaRPr kumimoji="0" lang="en-US" altLang="ko-KR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60" name="모서리가 둥근 직사각형 259"/>
              <p:cNvSpPr/>
              <p:nvPr/>
            </p:nvSpPr>
            <p:spPr>
              <a:xfrm>
                <a:off x="3955828" y="2836249"/>
                <a:ext cx="727714" cy="194279"/>
              </a:xfrm>
              <a:prstGeom prst="roundRect">
                <a:avLst>
                  <a:gd name="adj" fmla="val 0"/>
                </a:avLst>
              </a:prstGeom>
              <a:solidFill>
                <a:srgbClr val="67C6DD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문서</a:t>
                </a:r>
                <a:endParaRPr kumimoji="0" lang="en-US" altLang="ko-KR" sz="797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1" name="모서리가 둥근 직사각형 260"/>
              <p:cNvSpPr/>
              <p:nvPr/>
            </p:nvSpPr>
            <p:spPr>
              <a:xfrm>
                <a:off x="3983119" y="3062743"/>
                <a:ext cx="660548" cy="155423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분류체계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2" name="모서리가 둥근 직사각형 261"/>
              <p:cNvSpPr/>
              <p:nvPr/>
            </p:nvSpPr>
            <p:spPr>
              <a:xfrm>
                <a:off x="3989410" y="3246011"/>
                <a:ext cx="660548" cy="155423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출처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3" name="모서리가 둥근 직사각형 262"/>
              <p:cNvSpPr/>
              <p:nvPr/>
            </p:nvSpPr>
            <p:spPr>
              <a:xfrm>
                <a:off x="3983119" y="3434561"/>
                <a:ext cx="660548" cy="155423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내용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4" name="모서리가 둥근 직사각형 263"/>
              <p:cNvSpPr/>
              <p:nvPr/>
            </p:nvSpPr>
            <p:spPr>
              <a:xfrm>
                <a:off x="3955828" y="3686148"/>
                <a:ext cx="727714" cy="194279"/>
              </a:xfrm>
              <a:prstGeom prst="roundRect">
                <a:avLst>
                  <a:gd name="adj" fmla="val 0"/>
                </a:avLst>
              </a:prstGeom>
              <a:solidFill>
                <a:srgbClr val="67C6DD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97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QA</a:t>
                </a:r>
              </a:p>
            </p:txBody>
          </p:sp>
          <p:sp>
            <p:nvSpPr>
              <p:cNvPr id="265" name="모서리가 둥근 직사각형 264"/>
              <p:cNvSpPr/>
              <p:nvPr/>
            </p:nvSpPr>
            <p:spPr>
              <a:xfrm>
                <a:off x="3995703" y="3911673"/>
                <a:ext cx="660548" cy="155423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의도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6" name="모서리가 둥근 직사각형 265"/>
              <p:cNvSpPr/>
              <p:nvPr/>
            </p:nvSpPr>
            <p:spPr>
              <a:xfrm>
                <a:off x="3995703" y="4099077"/>
                <a:ext cx="660548" cy="155423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질의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7" name="모서리가 둥근 직사각형 266"/>
              <p:cNvSpPr/>
              <p:nvPr/>
            </p:nvSpPr>
            <p:spPr>
              <a:xfrm>
                <a:off x="3955828" y="3023333"/>
                <a:ext cx="727714" cy="613921"/>
              </a:xfrm>
              <a:prstGeom prst="roundRect">
                <a:avLst>
                  <a:gd name="adj" fmla="val 0"/>
                </a:avLst>
              </a:prstGeom>
              <a:noFill/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8" name="모서리가 둥근 직사각형 267"/>
              <p:cNvSpPr/>
              <p:nvPr/>
            </p:nvSpPr>
            <p:spPr>
              <a:xfrm>
                <a:off x="3955828" y="3882546"/>
                <a:ext cx="727714" cy="613921"/>
              </a:xfrm>
              <a:prstGeom prst="roundRect">
                <a:avLst>
                  <a:gd name="adj" fmla="val 0"/>
                </a:avLst>
              </a:prstGeom>
              <a:noFill/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9" name="모서리가 둥근 직사각형 268"/>
              <p:cNvSpPr/>
              <p:nvPr/>
            </p:nvSpPr>
            <p:spPr>
              <a:xfrm>
                <a:off x="3995703" y="4289265"/>
                <a:ext cx="660548" cy="155423"/>
              </a:xfrm>
              <a:prstGeom prst="roundRect">
                <a:avLst>
                  <a:gd name="adj" fmla="val 0"/>
                </a:avLst>
              </a:prstGeom>
              <a:solidFill>
                <a:srgbClr val="E8F8F8"/>
              </a:solidFill>
              <a:ln w="3175" cap="flat" cmpd="sng" algn="ctr">
                <a:solidFill>
                  <a:srgbClr val="4472C4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ts val="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97" b="0" i="0" u="none" strike="noStrike" kern="0" cap="none" spc="0" normalizeH="0" baseline="0" noProof="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답변명</a:t>
                </a:r>
                <a:endParaRPr kumimoji="0" lang="en-US" altLang="ko-KR" sz="797" b="0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52776" y="6294642"/>
                <a:ext cx="519254" cy="32649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키워드</a:t>
                </a: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649975" y="6285893"/>
                <a:ext cx="853410" cy="32649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표준질의</a:t>
                </a:r>
                <a:endPara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7137664" y="6285893"/>
                <a:ext cx="853410" cy="32649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유사질의</a:t>
                </a:r>
                <a:endPara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273" name="Picture 2" descr="https://static.thenounproject.com/png/1958391-200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6825" y="6077762"/>
                <a:ext cx="230097" cy="233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4" name="직사각형 273"/>
              <p:cNvSpPr/>
              <p:nvPr/>
            </p:nvSpPr>
            <p:spPr>
              <a:xfrm>
                <a:off x="7780387" y="6294642"/>
                <a:ext cx="455570" cy="32649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답변</a:t>
                </a: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8212520" y="6318144"/>
                <a:ext cx="439268" cy="32649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63" b="1" i="0" u="none" strike="noStrike" kern="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분석</a:t>
                </a:r>
              </a:p>
            </p:txBody>
          </p:sp>
        </p:grpSp>
        <p:pic>
          <p:nvPicPr>
            <p:cNvPr id="154" name="Picture 2" descr="keyword Icon 2288899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431" y="6280598"/>
              <a:ext cx="252000" cy="2520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Target Icon 804786"/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948" y="6288648"/>
              <a:ext cx="252000" cy="2520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72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지식저장소</a:t>
            </a:r>
            <a:endParaRPr lang="ko-KR" altLang="en-US" dirty="0"/>
          </a:p>
        </p:txBody>
      </p:sp>
      <p:sp>
        <p:nvSpPr>
          <p:cNvPr id="291" name="텍스트 개체 틀 5"/>
          <p:cNvSpPr txBox="1">
            <a:spLocks/>
          </p:cNvSpPr>
          <p:nvPr/>
        </p:nvSpPr>
        <p:spPr>
          <a:xfrm>
            <a:off x="433216" y="1135506"/>
            <a:ext cx="9128297" cy="35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내부 데이터 소스를 분석하여 </a:t>
            </a:r>
            <a:r>
              <a:rPr kumimoji="0" lang="ko-KR" altLang="en-US" sz="1200" b="1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3A90B4"/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저장소와 분류체계를 생성 및 매핑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하고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이를 통해 사용자 </a:t>
            </a:r>
            <a:r>
              <a:rPr kumimoji="0" lang="ko-KR" altLang="en-US" sz="1200" b="1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3A90B4"/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문서 생성을 위한 워크 스페이스를 구축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.</a:t>
            </a:r>
          </a:p>
        </p:txBody>
      </p:sp>
      <p:sp>
        <p:nvSpPr>
          <p:cNvPr id="292" name="직사각형 179"/>
          <p:cNvSpPr/>
          <p:nvPr/>
        </p:nvSpPr>
        <p:spPr bwMode="auto">
          <a:xfrm>
            <a:off x="942160" y="1520282"/>
            <a:ext cx="335704" cy="355264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105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93" name="그룹 42"/>
          <p:cNvGrpSpPr>
            <a:grpSpLocks/>
          </p:cNvGrpSpPr>
          <p:nvPr/>
        </p:nvGrpSpPr>
        <p:grpSpPr bwMode="auto">
          <a:xfrm>
            <a:off x="433216" y="1561187"/>
            <a:ext cx="1854181" cy="184666"/>
            <a:chOff x="404813" y="3455794"/>
            <a:chExt cx="1854801" cy="185183"/>
          </a:xfrm>
        </p:grpSpPr>
        <p:sp>
          <p:nvSpPr>
            <p:cNvPr id="294" name="Text Box 21"/>
            <p:cNvSpPr txBox="1">
              <a:spLocks noChangeArrowheads="1"/>
            </p:cNvSpPr>
            <p:nvPr/>
          </p:nvSpPr>
          <p:spPr bwMode="auto">
            <a:xfrm>
              <a:off x="635550" y="3455794"/>
              <a:ext cx="1624064" cy="185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>
                <a:spcAft>
                  <a:spcPts val="300"/>
                </a:spcAft>
                <a:defRPr/>
              </a:pPr>
              <a:r>
                <a:rPr lang="ko-KR" altLang="en-US" sz="1200" b="1" spc="-30" dirty="0" err="1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지식저장소</a:t>
              </a:r>
              <a:r>
                <a:rPr lang="ko-KR" altLang="en-US" sz="1200" b="1" spc="-3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운영 프로세스</a:t>
              </a:r>
              <a:endParaRPr lang="ko-KR" altLang="en-US" sz="1200" b="1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69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5" name="그림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3461653"/>
              <a:ext cx="176400" cy="162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6" name="그룹 295"/>
          <p:cNvGrpSpPr/>
          <p:nvPr/>
        </p:nvGrpSpPr>
        <p:grpSpPr>
          <a:xfrm>
            <a:off x="761578" y="2105570"/>
            <a:ext cx="8376134" cy="4281970"/>
            <a:chOff x="597671" y="2092363"/>
            <a:chExt cx="9500417" cy="4856716"/>
          </a:xfrm>
        </p:grpSpPr>
        <p:pic>
          <p:nvPicPr>
            <p:cNvPr id="297" name="그림 296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5700" y="5806091"/>
              <a:ext cx="1442388" cy="998577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8" name="모서리가 둥근 직사각형 297"/>
            <p:cNvSpPr/>
            <p:nvPr/>
          </p:nvSpPr>
          <p:spPr bwMode="auto">
            <a:xfrm>
              <a:off x="4982444" y="2341793"/>
              <a:ext cx="1604493" cy="2853412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anchor="ctr"/>
            <a:lstStyle/>
            <a:p>
              <a:pPr marL="109657" marR="0" lvl="0" indent="-109657" algn="ctr" defTabSz="112577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40000"/>
                <a:buFontTx/>
                <a:buNone/>
                <a:tabLst/>
                <a:defRPr/>
              </a:pPr>
              <a:endParaRPr kumimoji="0" lang="ko-KR" altLang="en-US" sz="1727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99" name="모서리가 둥근 직사각형 298"/>
            <p:cNvSpPr/>
            <p:nvPr/>
          </p:nvSpPr>
          <p:spPr bwMode="auto">
            <a:xfrm>
              <a:off x="2948982" y="2341793"/>
              <a:ext cx="1604493" cy="2853412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anchor="ctr"/>
            <a:lstStyle/>
            <a:p>
              <a:pPr marL="109657" marR="0" lvl="0" indent="-109657" algn="ctr" defTabSz="112577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40000"/>
                <a:buFontTx/>
                <a:buNone/>
                <a:tabLst/>
                <a:defRPr/>
              </a:pPr>
              <a:endParaRPr kumimoji="0" lang="ko-KR" altLang="en-US" sz="1727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00" name="모서리가 둥근 직사각형 299"/>
            <p:cNvSpPr/>
            <p:nvPr/>
          </p:nvSpPr>
          <p:spPr bwMode="auto">
            <a:xfrm>
              <a:off x="604146" y="2348639"/>
              <a:ext cx="1916709" cy="2853412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anchor="ctr"/>
            <a:lstStyle/>
            <a:p>
              <a:pPr marL="109657" marR="0" lvl="0" indent="-109657" algn="ctr" defTabSz="112577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40000"/>
                <a:buFontTx/>
                <a:buNone/>
                <a:tabLst/>
                <a:defRPr/>
              </a:pPr>
              <a:endParaRPr kumimoji="0" lang="ko-KR" altLang="en-US" sz="1727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grpSp>
          <p:nvGrpSpPr>
            <p:cNvPr id="301" name="그룹 300"/>
            <p:cNvGrpSpPr/>
            <p:nvPr/>
          </p:nvGrpSpPr>
          <p:grpSpPr>
            <a:xfrm>
              <a:off x="7200905" y="2468692"/>
              <a:ext cx="2539455" cy="2161079"/>
              <a:chOff x="5671676" y="1910494"/>
              <a:chExt cx="3396505" cy="2588110"/>
            </a:xfrm>
          </p:grpSpPr>
          <p:pic>
            <p:nvPicPr>
              <p:cNvPr id="378" name="그림 31" descr="Untitled-10.png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32" t="24809" r="8534"/>
              <a:stretch>
                <a:fillRect/>
              </a:stretch>
            </p:blipFill>
            <p:spPr bwMode="auto">
              <a:xfrm flipH="1">
                <a:off x="5671676" y="1910494"/>
                <a:ext cx="3337853" cy="1163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" name="Picture 2" descr="workspace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8209" y="3012753"/>
                <a:ext cx="3232577" cy="1485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0" name="그룹 379"/>
              <p:cNvGrpSpPr>
                <a:grpSpLocks/>
              </p:cNvGrpSpPr>
              <p:nvPr/>
            </p:nvGrpSpPr>
            <p:grpSpPr bwMode="auto">
              <a:xfrm>
                <a:off x="5674296" y="2500123"/>
                <a:ext cx="3393885" cy="393859"/>
                <a:chOff x="2571536" y="2946986"/>
                <a:chExt cx="3394295" cy="393883"/>
              </a:xfrm>
            </p:grpSpPr>
            <p:sp>
              <p:nvSpPr>
                <p:cNvPr id="381" name="TextBox 380"/>
                <p:cNvSpPr txBox="1"/>
                <p:nvPr/>
              </p:nvSpPr>
              <p:spPr>
                <a:xfrm>
                  <a:off x="2954590" y="2946986"/>
                  <a:ext cx="2693186" cy="393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1943" b="1" i="0" u="none" strike="noStrike" kern="1200" cap="none" spc="0" normalizeH="0" baseline="0" noProof="0" dirty="0">
                      <a:ln>
                        <a:solidFill>
                          <a:srgbClr val="BBE0E3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0076AF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+mn-cs"/>
                    </a:rPr>
                    <a:t>워크 스페이스 구축</a:t>
                  </a:r>
                </a:p>
              </p:txBody>
            </p:sp>
            <p:grpSp>
              <p:nvGrpSpPr>
                <p:cNvPr id="382" name="그룹 381"/>
                <p:cNvGrpSpPr>
                  <a:grpSpLocks/>
                </p:cNvGrpSpPr>
                <p:nvPr/>
              </p:nvGrpSpPr>
              <p:grpSpPr bwMode="auto">
                <a:xfrm>
                  <a:off x="2571536" y="2975581"/>
                  <a:ext cx="3394295" cy="123913"/>
                  <a:chOff x="2572367" y="2975581"/>
                  <a:chExt cx="3394295" cy="123913"/>
                </a:xfrm>
              </p:grpSpPr>
              <p:sp>
                <p:nvSpPr>
                  <p:cNvPr id="383" name="Freeform 34"/>
                  <p:cNvSpPr>
                    <a:spLocks noEditPoints="1"/>
                  </p:cNvSpPr>
                  <p:nvPr/>
                </p:nvSpPr>
                <p:spPr bwMode="auto">
                  <a:xfrm rot="10800000">
                    <a:off x="5801445" y="2975581"/>
                    <a:ext cx="165217" cy="123912"/>
                  </a:xfrm>
                  <a:custGeom>
                    <a:avLst/>
                    <a:gdLst>
                      <a:gd name="T0" fmla="*/ 2147483646 w 141"/>
                      <a:gd name="T1" fmla="*/ 0 h 124"/>
                      <a:gd name="T2" fmla="*/ 2147483646 w 141"/>
                      <a:gd name="T3" fmla="*/ 2147483646 h 124"/>
                      <a:gd name="T4" fmla="*/ 0 w 141"/>
                      <a:gd name="T5" fmla="*/ 2147483646 h 124"/>
                      <a:gd name="T6" fmla="*/ 0 w 141"/>
                      <a:gd name="T7" fmla="*/ 2147483646 h 124"/>
                      <a:gd name="T8" fmla="*/ 2147483646 w 141"/>
                      <a:gd name="T9" fmla="*/ 2147483646 h 124"/>
                      <a:gd name="T10" fmla="*/ 2147483646 w 141"/>
                      <a:gd name="T11" fmla="*/ 2147483646 h 124"/>
                      <a:gd name="T12" fmla="*/ 2147483646 w 141"/>
                      <a:gd name="T13" fmla="*/ 2147483646 h 124"/>
                      <a:gd name="T14" fmla="*/ 2147483646 w 141"/>
                      <a:gd name="T15" fmla="*/ 2147483646 h 124"/>
                      <a:gd name="T16" fmla="*/ 2147483646 w 141"/>
                      <a:gd name="T17" fmla="*/ 2147483646 h 124"/>
                      <a:gd name="T18" fmla="*/ 2147483646 w 141"/>
                      <a:gd name="T19" fmla="*/ 0 h 124"/>
                      <a:gd name="T20" fmla="*/ 2147483646 w 141"/>
                      <a:gd name="T21" fmla="*/ 0 h 124"/>
                      <a:gd name="T22" fmla="*/ 2147483646 w 141"/>
                      <a:gd name="T23" fmla="*/ 2147483646 h 124"/>
                      <a:gd name="T24" fmla="*/ 2147483646 w 141"/>
                      <a:gd name="T25" fmla="*/ 2147483646 h 124"/>
                      <a:gd name="T26" fmla="*/ 2147483646 w 141"/>
                      <a:gd name="T27" fmla="*/ 2147483646 h 124"/>
                      <a:gd name="T28" fmla="*/ 2147483646 w 141"/>
                      <a:gd name="T29" fmla="*/ 2147483646 h 124"/>
                      <a:gd name="T30" fmla="*/ 2147483646 w 141"/>
                      <a:gd name="T31" fmla="*/ 2147483646 h 124"/>
                      <a:gd name="T32" fmla="*/ 2147483646 w 141"/>
                      <a:gd name="T33" fmla="*/ 2147483646 h 124"/>
                      <a:gd name="T34" fmla="*/ 2147483646 w 141"/>
                      <a:gd name="T35" fmla="*/ 2147483646 h 124"/>
                      <a:gd name="T36" fmla="*/ 2147483646 w 141"/>
                      <a:gd name="T37" fmla="*/ 2147483646 h 124"/>
                      <a:gd name="T38" fmla="*/ 2147483646 w 141"/>
                      <a:gd name="T39" fmla="*/ 0 h 124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0" t="0" r="r" b="b"/>
                    <a:pathLst>
                      <a:path w="141" h="124">
                        <a:moveTo>
                          <a:pt x="43" y="0"/>
                        </a:moveTo>
                        <a:cubicBezTo>
                          <a:pt x="33" y="3"/>
                          <a:pt x="20" y="12"/>
                          <a:pt x="11" y="26"/>
                        </a:cubicBezTo>
                        <a:cubicBezTo>
                          <a:pt x="2" y="40"/>
                          <a:pt x="0" y="58"/>
                          <a:pt x="0" y="81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59" y="124"/>
                          <a:pt x="59" y="124"/>
                          <a:pt x="59" y="124"/>
                        </a:cubicBezTo>
                        <a:cubicBezTo>
                          <a:pt x="59" y="66"/>
                          <a:pt x="59" y="66"/>
                          <a:pt x="59" y="66"/>
                        </a:cubicBezTo>
                        <a:cubicBezTo>
                          <a:pt x="28" y="66"/>
                          <a:pt x="28" y="66"/>
                          <a:pt x="28" y="66"/>
                        </a:cubicBezTo>
                        <a:cubicBezTo>
                          <a:pt x="28" y="58"/>
                          <a:pt x="28" y="44"/>
                          <a:pt x="36" y="35"/>
                        </a:cubicBezTo>
                        <a:cubicBezTo>
                          <a:pt x="43" y="28"/>
                          <a:pt x="52" y="22"/>
                          <a:pt x="59" y="20"/>
                        </a:cubicBezTo>
                        <a:cubicBezTo>
                          <a:pt x="43" y="0"/>
                          <a:pt x="43" y="0"/>
                          <a:pt x="43" y="0"/>
                        </a:cubicBezTo>
                        <a:moveTo>
                          <a:pt x="125" y="0"/>
                        </a:moveTo>
                        <a:cubicBezTo>
                          <a:pt x="116" y="3"/>
                          <a:pt x="103" y="12"/>
                          <a:pt x="94" y="26"/>
                        </a:cubicBezTo>
                        <a:cubicBezTo>
                          <a:pt x="84" y="40"/>
                          <a:pt x="83" y="58"/>
                          <a:pt x="83" y="81"/>
                        </a:cubicBezTo>
                        <a:cubicBezTo>
                          <a:pt x="83" y="124"/>
                          <a:pt x="83" y="124"/>
                          <a:pt x="83" y="124"/>
                        </a:cubicBezTo>
                        <a:cubicBezTo>
                          <a:pt x="141" y="124"/>
                          <a:pt x="141" y="124"/>
                          <a:pt x="141" y="124"/>
                        </a:cubicBezTo>
                        <a:cubicBezTo>
                          <a:pt x="141" y="66"/>
                          <a:pt x="141" y="66"/>
                          <a:pt x="141" y="66"/>
                        </a:cubicBezTo>
                        <a:cubicBezTo>
                          <a:pt x="111" y="66"/>
                          <a:pt x="111" y="66"/>
                          <a:pt x="111" y="66"/>
                        </a:cubicBezTo>
                        <a:cubicBezTo>
                          <a:pt x="111" y="58"/>
                          <a:pt x="111" y="45"/>
                          <a:pt x="119" y="36"/>
                        </a:cubicBezTo>
                        <a:cubicBezTo>
                          <a:pt x="126" y="28"/>
                          <a:pt x="134" y="22"/>
                          <a:pt x="141" y="20"/>
                        </a:cubicBezTo>
                        <a:cubicBezTo>
                          <a:pt x="125" y="0"/>
                          <a:pt x="125" y="0"/>
                          <a:pt x="125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9CC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943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+mn-cs"/>
                    </a:endParaRPr>
                  </a:p>
                </p:txBody>
              </p:sp>
              <p:sp>
                <p:nvSpPr>
                  <p:cNvPr id="384" name="Freeform 34"/>
                  <p:cNvSpPr>
                    <a:spLocks noEditPoints="1"/>
                  </p:cNvSpPr>
                  <p:nvPr/>
                </p:nvSpPr>
                <p:spPr bwMode="auto">
                  <a:xfrm>
                    <a:off x="2572367" y="2975582"/>
                    <a:ext cx="165216" cy="123912"/>
                  </a:xfrm>
                  <a:custGeom>
                    <a:avLst/>
                    <a:gdLst>
                      <a:gd name="T0" fmla="*/ 2147483646 w 141"/>
                      <a:gd name="T1" fmla="*/ 0 h 124"/>
                      <a:gd name="T2" fmla="*/ 2147483646 w 141"/>
                      <a:gd name="T3" fmla="*/ 2147483646 h 124"/>
                      <a:gd name="T4" fmla="*/ 0 w 141"/>
                      <a:gd name="T5" fmla="*/ 2147483646 h 124"/>
                      <a:gd name="T6" fmla="*/ 0 w 141"/>
                      <a:gd name="T7" fmla="*/ 2147483646 h 124"/>
                      <a:gd name="T8" fmla="*/ 2147483646 w 141"/>
                      <a:gd name="T9" fmla="*/ 2147483646 h 124"/>
                      <a:gd name="T10" fmla="*/ 2147483646 w 141"/>
                      <a:gd name="T11" fmla="*/ 2147483646 h 124"/>
                      <a:gd name="T12" fmla="*/ 2147483646 w 141"/>
                      <a:gd name="T13" fmla="*/ 2147483646 h 124"/>
                      <a:gd name="T14" fmla="*/ 2147483646 w 141"/>
                      <a:gd name="T15" fmla="*/ 2147483646 h 124"/>
                      <a:gd name="T16" fmla="*/ 2147483646 w 141"/>
                      <a:gd name="T17" fmla="*/ 2147483646 h 124"/>
                      <a:gd name="T18" fmla="*/ 2147483646 w 141"/>
                      <a:gd name="T19" fmla="*/ 0 h 124"/>
                      <a:gd name="T20" fmla="*/ 2147483646 w 141"/>
                      <a:gd name="T21" fmla="*/ 0 h 124"/>
                      <a:gd name="T22" fmla="*/ 2147483646 w 141"/>
                      <a:gd name="T23" fmla="*/ 2147483646 h 124"/>
                      <a:gd name="T24" fmla="*/ 2147483646 w 141"/>
                      <a:gd name="T25" fmla="*/ 2147483646 h 124"/>
                      <a:gd name="T26" fmla="*/ 2147483646 w 141"/>
                      <a:gd name="T27" fmla="*/ 2147483646 h 124"/>
                      <a:gd name="T28" fmla="*/ 2147483646 w 141"/>
                      <a:gd name="T29" fmla="*/ 2147483646 h 124"/>
                      <a:gd name="T30" fmla="*/ 2147483646 w 141"/>
                      <a:gd name="T31" fmla="*/ 2147483646 h 124"/>
                      <a:gd name="T32" fmla="*/ 2147483646 w 141"/>
                      <a:gd name="T33" fmla="*/ 2147483646 h 124"/>
                      <a:gd name="T34" fmla="*/ 2147483646 w 141"/>
                      <a:gd name="T35" fmla="*/ 2147483646 h 124"/>
                      <a:gd name="T36" fmla="*/ 2147483646 w 141"/>
                      <a:gd name="T37" fmla="*/ 2147483646 h 124"/>
                      <a:gd name="T38" fmla="*/ 2147483646 w 141"/>
                      <a:gd name="T39" fmla="*/ 0 h 124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0" t="0" r="r" b="b"/>
                    <a:pathLst>
                      <a:path w="141" h="124">
                        <a:moveTo>
                          <a:pt x="43" y="0"/>
                        </a:moveTo>
                        <a:cubicBezTo>
                          <a:pt x="33" y="3"/>
                          <a:pt x="20" y="12"/>
                          <a:pt x="11" y="26"/>
                        </a:cubicBezTo>
                        <a:cubicBezTo>
                          <a:pt x="2" y="40"/>
                          <a:pt x="0" y="58"/>
                          <a:pt x="0" y="81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59" y="124"/>
                          <a:pt x="59" y="124"/>
                          <a:pt x="59" y="124"/>
                        </a:cubicBezTo>
                        <a:cubicBezTo>
                          <a:pt x="59" y="66"/>
                          <a:pt x="59" y="66"/>
                          <a:pt x="59" y="66"/>
                        </a:cubicBezTo>
                        <a:cubicBezTo>
                          <a:pt x="28" y="66"/>
                          <a:pt x="28" y="66"/>
                          <a:pt x="28" y="66"/>
                        </a:cubicBezTo>
                        <a:cubicBezTo>
                          <a:pt x="28" y="58"/>
                          <a:pt x="28" y="44"/>
                          <a:pt x="36" y="35"/>
                        </a:cubicBezTo>
                        <a:cubicBezTo>
                          <a:pt x="43" y="28"/>
                          <a:pt x="52" y="22"/>
                          <a:pt x="59" y="20"/>
                        </a:cubicBezTo>
                        <a:cubicBezTo>
                          <a:pt x="43" y="0"/>
                          <a:pt x="43" y="0"/>
                          <a:pt x="43" y="0"/>
                        </a:cubicBezTo>
                        <a:moveTo>
                          <a:pt x="125" y="0"/>
                        </a:moveTo>
                        <a:cubicBezTo>
                          <a:pt x="116" y="3"/>
                          <a:pt x="103" y="12"/>
                          <a:pt x="94" y="26"/>
                        </a:cubicBezTo>
                        <a:cubicBezTo>
                          <a:pt x="84" y="40"/>
                          <a:pt x="83" y="58"/>
                          <a:pt x="83" y="81"/>
                        </a:cubicBezTo>
                        <a:cubicBezTo>
                          <a:pt x="83" y="124"/>
                          <a:pt x="83" y="124"/>
                          <a:pt x="83" y="124"/>
                        </a:cubicBezTo>
                        <a:cubicBezTo>
                          <a:pt x="141" y="124"/>
                          <a:pt x="141" y="124"/>
                          <a:pt x="141" y="124"/>
                        </a:cubicBezTo>
                        <a:cubicBezTo>
                          <a:pt x="141" y="66"/>
                          <a:pt x="141" y="66"/>
                          <a:pt x="141" y="66"/>
                        </a:cubicBezTo>
                        <a:cubicBezTo>
                          <a:pt x="111" y="66"/>
                          <a:pt x="111" y="66"/>
                          <a:pt x="111" y="66"/>
                        </a:cubicBezTo>
                        <a:cubicBezTo>
                          <a:pt x="111" y="58"/>
                          <a:pt x="111" y="45"/>
                          <a:pt x="119" y="36"/>
                        </a:cubicBezTo>
                        <a:cubicBezTo>
                          <a:pt x="126" y="28"/>
                          <a:pt x="134" y="22"/>
                          <a:pt x="141" y="20"/>
                        </a:cubicBezTo>
                        <a:cubicBezTo>
                          <a:pt x="125" y="0"/>
                          <a:pt x="125" y="0"/>
                          <a:pt x="125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9CC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943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나눔고딕" panose="020D0604000000000000" pitchFamily="50" charset="-127"/>
                      <a:ea typeface="나눔고딕" panose="020D0604000000000000" pitchFamily="50" charset="-127"/>
                      <a:cs typeface="+mn-cs"/>
                    </a:endParaRPr>
                  </a:p>
                </p:txBody>
              </p:sp>
            </p:grpSp>
          </p:grpSp>
        </p:grpSp>
        <p:pic>
          <p:nvPicPr>
            <p:cNvPr id="302" name="Picture 4" descr="https://d30y9cdsu7xlg0.cloudfront.net/png/1159210-20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3" t="13284" r="21512" b="12236"/>
            <a:stretch/>
          </p:blipFill>
          <p:spPr bwMode="auto">
            <a:xfrm>
              <a:off x="1737628" y="4104567"/>
              <a:ext cx="439319" cy="53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3" name="Picture 10" descr="https://d30y9cdsu7xlg0.cloudfront.net/png/607340-200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003" y="2529453"/>
              <a:ext cx="474256" cy="44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4" name="TextBox 303"/>
            <p:cNvSpPr txBox="1">
              <a:spLocks noChangeArrowheads="1"/>
            </p:cNvSpPr>
            <p:nvPr/>
          </p:nvSpPr>
          <p:spPr bwMode="auto">
            <a:xfrm>
              <a:off x="1552369" y="4596607"/>
              <a:ext cx="809838" cy="49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63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홈페이지</a:t>
              </a:r>
              <a:r>
                <a:rPr kumimoji="1" lang="en-US" altLang="ko-KR" sz="863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63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통합모바일앱</a:t>
              </a:r>
              <a:endParaRPr kumimoji="1" lang="en-US" altLang="ko-KR" sz="863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63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FAQ</a:t>
              </a:r>
              <a:endParaRPr kumimoji="1" lang="ko-KR" altLang="en-US" sz="863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05" name="Picture 14" descr="https://d30y9cdsu7xlg0.cloudfront.net/png/630955-200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038" y="3318200"/>
              <a:ext cx="685827" cy="636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6" name="TextBox 48"/>
            <p:cNvSpPr txBox="1">
              <a:spLocks noChangeArrowheads="1"/>
            </p:cNvSpPr>
            <p:nvPr/>
          </p:nvSpPr>
          <p:spPr bwMode="auto">
            <a:xfrm>
              <a:off x="717033" y="2985859"/>
              <a:ext cx="800356" cy="255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업무매뉴얼</a:t>
              </a:r>
              <a:endParaRPr kumimoji="1" lang="ko-KR" altLang="en-US" sz="863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7" name="TextBox 48"/>
            <p:cNvSpPr txBox="1">
              <a:spLocks noChangeArrowheads="1"/>
            </p:cNvSpPr>
            <p:nvPr/>
          </p:nvSpPr>
          <p:spPr bwMode="auto">
            <a:xfrm>
              <a:off x="1584188" y="3854015"/>
              <a:ext cx="705642" cy="22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63" b="1" i="0" u="none" strike="noStrike" kern="0" cap="none" spc="0" normalizeH="0" baseline="0" noProof="0" dirty="0" err="1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상품설명서</a:t>
              </a:r>
              <a:endParaRPr kumimoji="1" lang="ko-KR" altLang="en-US" sz="863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08" name="Picture 16" descr="https://d30y9cdsu7xlg0.cloudfront.net/png/129738-200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74" y="4123594"/>
              <a:ext cx="474256" cy="44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9" name="TextBox 48"/>
            <p:cNvSpPr txBox="1">
              <a:spLocks noChangeArrowheads="1"/>
            </p:cNvSpPr>
            <p:nvPr/>
          </p:nvSpPr>
          <p:spPr bwMode="auto">
            <a:xfrm>
              <a:off x="807804" y="4592885"/>
              <a:ext cx="757160" cy="22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63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상담 내역</a:t>
              </a:r>
              <a:endParaRPr kumimoji="1" lang="en-US" altLang="ko-KR" sz="863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10" name="Picture 20" descr="https://d30y9cdsu7xlg0.cloudfront.net/png/358077-200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178" y="3427495"/>
              <a:ext cx="474256" cy="44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1" name="TextBox 48"/>
            <p:cNvSpPr txBox="1">
              <a:spLocks noChangeArrowheads="1"/>
            </p:cNvSpPr>
            <p:nvPr/>
          </p:nvSpPr>
          <p:spPr bwMode="auto">
            <a:xfrm>
              <a:off x="1570391" y="2985859"/>
              <a:ext cx="869448" cy="255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KMS</a:t>
              </a:r>
              <a:r>
                <a:rPr kumimoji="1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매뉴얼</a:t>
              </a:r>
              <a:endParaRPr kumimoji="1" lang="ko-KR" altLang="en-US" sz="863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12" name="TextBox 48"/>
            <p:cNvSpPr txBox="1">
              <a:spLocks noChangeArrowheads="1"/>
            </p:cNvSpPr>
            <p:nvPr/>
          </p:nvSpPr>
          <p:spPr bwMode="auto">
            <a:xfrm>
              <a:off x="926841" y="3854015"/>
              <a:ext cx="497252" cy="22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63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안내장</a:t>
              </a:r>
            </a:p>
          </p:txBody>
        </p:sp>
        <p:pic>
          <p:nvPicPr>
            <p:cNvPr id="313" name="Picture 10" descr="https://static.thenounproject.com/png/2241856-200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626" y="2515646"/>
              <a:ext cx="405044" cy="429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" name="Picture 10" descr="https://static.thenounproject.com/png/2241856-200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626" y="3130217"/>
              <a:ext cx="405044" cy="429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Picture 10" descr="https://static.thenounproject.com/png/2241856-200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626" y="3787948"/>
              <a:ext cx="405044" cy="429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" name="Picture 10" descr="https://static.thenounproject.com/png/2241856-200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626" y="4414639"/>
              <a:ext cx="405044" cy="429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" name="Picture 8" descr="https://static.thenounproject.com/png/2426183-200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240" y="2510473"/>
              <a:ext cx="405044" cy="420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8" name="Picture 8" descr="https://static.thenounproject.com/png/2426183-200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240" y="3125044"/>
              <a:ext cx="405044" cy="420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9" name="Picture 8" descr="https://static.thenounproject.com/png/2426183-200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240" y="3782775"/>
              <a:ext cx="405044" cy="420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0" name="Picture 8" descr="https://static.thenounproject.com/png/2426183-200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240" y="4384416"/>
              <a:ext cx="405044" cy="420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1" name="직사각형 320"/>
            <p:cNvSpPr/>
            <p:nvPr/>
          </p:nvSpPr>
          <p:spPr>
            <a:xfrm>
              <a:off x="3649065" y="2481824"/>
              <a:ext cx="644592" cy="4968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도메인 </a:t>
              </a:r>
              <a:r>
                <a:rPr kumimoji="0" lang="en-US" altLang="ko-KR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A</a:t>
              </a:r>
              <a:endParaRPr kumimoji="0" lang="ko-KR" altLang="en-US" sz="863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>
              <a:off x="3649065" y="3096394"/>
              <a:ext cx="644592" cy="4968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도메인 </a:t>
              </a:r>
              <a:r>
                <a:rPr kumimoji="0" lang="en-US" altLang="ko-KR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B</a:t>
              </a:r>
              <a:endParaRPr kumimoji="0" lang="ko-KR" altLang="en-US" sz="863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>
              <a:off x="3649065" y="3754125"/>
              <a:ext cx="644592" cy="4968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도메인 </a:t>
              </a:r>
              <a:r>
                <a:rPr kumimoji="0" lang="en-US" altLang="ko-KR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C</a:t>
              </a:r>
              <a:endParaRPr kumimoji="0" lang="ko-KR" altLang="en-US" sz="863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3649065" y="4380817"/>
              <a:ext cx="644592" cy="4968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도메인 </a:t>
              </a:r>
              <a:r>
                <a:rPr kumimoji="0" lang="en-US" altLang="ko-KR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D</a:t>
              </a:r>
              <a:endParaRPr kumimoji="0" lang="ko-KR" altLang="en-US" sz="863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>
              <a:off x="5453341" y="2472139"/>
              <a:ext cx="1197532" cy="4968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사전</a:t>
              </a:r>
            </a:p>
          </p:txBody>
        </p:sp>
        <p:sp>
          <p:nvSpPr>
            <p:cNvPr id="326" name="직사각형 325"/>
            <p:cNvSpPr/>
            <p:nvPr/>
          </p:nvSpPr>
          <p:spPr>
            <a:xfrm>
              <a:off x="5453341" y="3086710"/>
              <a:ext cx="1197532" cy="4968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카드</a:t>
              </a:r>
            </a:p>
          </p:txBody>
        </p:sp>
        <p:sp>
          <p:nvSpPr>
            <p:cNvPr id="327" name="직사각형 326"/>
            <p:cNvSpPr/>
            <p:nvPr/>
          </p:nvSpPr>
          <p:spPr>
            <a:xfrm>
              <a:off x="5453341" y="3744440"/>
              <a:ext cx="1197532" cy="4968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보험</a:t>
              </a:r>
            </a:p>
          </p:txBody>
        </p:sp>
        <p:sp>
          <p:nvSpPr>
            <p:cNvPr id="328" name="직사각형 327"/>
            <p:cNvSpPr/>
            <p:nvPr/>
          </p:nvSpPr>
          <p:spPr>
            <a:xfrm>
              <a:off x="5453341" y="4346082"/>
              <a:ext cx="1197532" cy="4968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63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은행</a:t>
              </a: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3675893" y="4760238"/>
              <a:ext cx="477105" cy="452174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2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…</a:t>
              </a:r>
              <a:endParaRPr kumimoji="0" lang="ko-KR" altLang="en-US" sz="1727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5645444" y="4772013"/>
              <a:ext cx="477105" cy="452174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2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…</a:t>
              </a:r>
              <a:endParaRPr kumimoji="0" lang="ko-KR" altLang="en-US" sz="1727" b="1" i="0" u="none" strike="noStrike" kern="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1" name="갈매기형 수장 330"/>
            <p:cNvSpPr/>
            <p:nvPr/>
          </p:nvSpPr>
          <p:spPr>
            <a:xfrm>
              <a:off x="2642993" y="3511366"/>
              <a:ext cx="230639" cy="324514"/>
            </a:xfrm>
            <a:prstGeom prst="chevron">
              <a:avLst/>
            </a:prstGeom>
            <a:solidFill>
              <a:srgbClr val="67C6D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1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332" name="직선 연결선 331"/>
            <p:cNvCxnSpPr/>
            <p:nvPr/>
          </p:nvCxnSpPr>
          <p:spPr>
            <a:xfrm>
              <a:off x="4448610" y="2657310"/>
              <a:ext cx="654331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cxnSp>
          <p:nvCxnSpPr>
            <p:cNvPr id="333" name="직선 연결선 332"/>
            <p:cNvCxnSpPr/>
            <p:nvPr/>
          </p:nvCxnSpPr>
          <p:spPr>
            <a:xfrm>
              <a:off x="4448611" y="2657310"/>
              <a:ext cx="668454" cy="61973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cxnSp>
          <p:nvCxnSpPr>
            <p:cNvPr id="334" name="직선 연결선 333"/>
            <p:cNvCxnSpPr/>
            <p:nvPr/>
          </p:nvCxnSpPr>
          <p:spPr>
            <a:xfrm>
              <a:off x="4447321" y="2659894"/>
              <a:ext cx="655622" cy="1924223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cxnSp>
          <p:nvCxnSpPr>
            <p:cNvPr id="335" name="직선 연결선 334"/>
            <p:cNvCxnSpPr/>
            <p:nvPr/>
          </p:nvCxnSpPr>
          <p:spPr>
            <a:xfrm flipV="1">
              <a:off x="4456309" y="3277047"/>
              <a:ext cx="660756" cy="1200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cxnSp>
          <p:nvCxnSpPr>
            <p:cNvPr id="336" name="직선 연결선 335"/>
            <p:cNvCxnSpPr/>
            <p:nvPr/>
          </p:nvCxnSpPr>
          <p:spPr>
            <a:xfrm>
              <a:off x="4456309" y="3290213"/>
              <a:ext cx="651939" cy="630674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cxnSp>
          <p:nvCxnSpPr>
            <p:cNvPr id="337" name="직선 연결선 336"/>
            <p:cNvCxnSpPr/>
            <p:nvPr/>
          </p:nvCxnSpPr>
          <p:spPr>
            <a:xfrm flipV="1">
              <a:off x="4462415" y="2653702"/>
              <a:ext cx="640525" cy="63561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cxnSp>
          <p:nvCxnSpPr>
            <p:cNvPr id="338" name="직선 연결선 337"/>
            <p:cNvCxnSpPr/>
            <p:nvPr/>
          </p:nvCxnSpPr>
          <p:spPr>
            <a:xfrm>
              <a:off x="4447319" y="3920262"/>
              <a:ext cx="675052" cy="66385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cxnSp>
          <p:nvCxnSpPr>
            <p:cNvPr id="339" name="직선 연결선 338"/>
            <p:cNvCxnSpPr/>
            <p:nvPr/>
          </p:nvCxnSpPr>
          <p:spPr>
            <a:xfrm flipH="1">
              <a:off x="4427891" y="3918683"/>
              <a:ext cx="680357" cy="69997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cxnSp>
          <p:nvCxnSpPr>
            <p:cNvPr id="340" name="직선 연결선 339"/>
            <p:cNvCxnSpPr/>
            <p:nvPr/>
          </p:nvCxnSpPr>
          <p:spPr>
            <a:xfrm flipH="1">
              <a:off x="4442014" y="3277647"/>
              <a:ext cx="671423" cy="64866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sp>
          <p:nvSpPr>
            <p:cNvPr id="341" name="곱셈 기호 340"/>
            <p:cNvSpPr/>
            <p:nvPr/>
          </p:nvSpPr>
          <p:spPr>
            <a:xfrm>
              <a:off x="4495831" y="3364963"/>
              <a:ext cx="617321" cy="617321"/>
            </a:xfrm>
            <a:prstGeom prst="mathMultiply">
              <a:avLst>
                <a:gd name="adj1" fmla="val 14427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1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42" name="TextBox 105"/>
            <p:cNvSpPr txBox="1"/>
            <p:nvPr/>
          </p:nvSpPr>
          <p:spPr bwMode="auto">
            <a:xfrm>
              <a:off x="7490041" y="2643647"/>
              <a:ext cx="1896353" cy="21922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95" b="1" i="0" u="none" strike="noStrike" kern="1200" cap="none" spc="0" normalizeH="0" baseline="0" noProof="0" dirty="0">
                  <a:ln>
                    <a:solidFill>
                      <a:srgbClr val="BBE0E3">
                        <a:shade val="50000"/>
                        <a:alpha val="0"/>
                      </a:srgbClr>
                    </a:solidFill>
                  </a:ln>
                  <a:solidFill>
                    <a:srgbClr val="0076AF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사용자의 문서 생성을 위한 </a:t>
              </a:r>
            </a:p>
          </p:txBody>
        </p:sp>
        <p:sp>
          <p:nvSpPr>
            <p:cNvPr id="343" name="Rectangle 344"/>
            <p:cNvSpPr>
              <a:spLocks noChangeArrowheads="1"/>
            </p:cNvSpPr>
            <p:nvPr/>
          </p:nvSpPr>
          <p:spPr bwMode="gray">
            <a:xfrm>
              <a:off x="664524" y="5420649"/>
              <a:ext cx="1847590" cy="49821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24"/>
                </a:spcAft>
                <a:buClr>
                  <a:srgbClr val="3A90B4"/>
                </a:buClr>
                <a:buSzPct val="80000"/>
                <a:buFontTx/>
                <a:buNone/>
                <a:tabLst/>
                <a:defRPr/>
              </a:pPr>
              <a:r>
                <a:rPr kumimoji="1" lang="ko-KR" altLang="en-US" sz="1079" b="1" i="0" u="none" strike="noStrike" kern="1200" cap="none" spc="-65" normalizeH="0" baseline="0" noProof="0" dirty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내부 데이터 소스를 분석하여 현업 전문가와 함께 저장소</a:t>
              </a:r>
              <a:r>
                <a:rPr kumimoji="1" lang="en-US" altLang="ko-KR" sz="1079" b="1" i="0" u="none" strike="noStrike" kern="1200" cap="none" spc="-65" normalizeH="0" baseline="0" noProof="0" dirty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 </a:t>
              </a:r>
              <a:r>
                <a:rPr kumimoji="1" lang="ko-KR" altLang="en-US" sz="1079" b="1" i="0" u="none" strike="noStrike" kern="1200" cap="none" spc="-65" normalizeH="0" baseline="0" noProof="0" dirty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분류체계 생성</a:t>
              </a:r>
              <a:endParaRPr kumimoji="1" lang="en-US" altLang="ko-KR" sz="1079" b="1" i="0" u="none" strike="noStrike" kern="1200" cap="none" spc="-65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44" name="갈매기형 수장 343"/>
            <p:cNvSpPr/>
            <p:nvPr/>
          </p:nvSpPr>
          <p:spPr>
            <a:xfrm rot="16200000">
              <a:off x="3594620" y="5254929"/>
              <a:ext cx="230639" cy="324514"/>
            </a:xfrm>
            <a:prstGeom prst="chevron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1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45" name="갈매기형 수장 344"/>
            <p:cNvSpPr/>
            <p:nvPr/>
          </p:nvSpPr>
          <p:spPr>
            <a:xfrm rot="16200000">
              <a:off x="5695706" y="5254929"/>
              <a:ext cx="230639" cy="324514"/>
            </a:xfrm>
            <a:prstGeom prst="chevron">
              <a:avLst/>
            </a:prstGeom>
            <a:solidFill>
              <a:srgbClr val="0A50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1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346" name="그림 34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058" y="5811785"/>
              <a:ext cx="1447497" cy="998577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7" name="양쪽 모서리가 둥근 사각형 346"/>
            <p:cNvSpPr/>
            <p:nvPr/>
          </p:nvSpPr>
          <p:spPr>
            <a:xfrm rot="5400000">
              <a:off x="3568056" y="5080311"/>
              <a:ext cx="216650" cy="13533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/>
            </a:solidFill>
            <a:ln w="6350" cap="flat" cmpd="sng" algn="ctr">
              <a:noFill/>
              <a:prstDash val="solid"/>
            </a:ln>
            <a:effectLst/>
          </p:spPr>
          <p:txBody>
            <a:bodyPr vert="vert270" lIns="0" tIns="388558" rIns="0" bIns="0" rtlCol="0" anchor="ctr" anchorCtr="0"/>
            <a:lstStyle/>
            <a:p>
              <a:pPr marL="0" marR="0" lvl="1" indent="-665734" algn="r" defTabSz="1152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29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71" b="1" i="0" u="none" strike="noStrike" kern="0" cap="none" spc="0" normalizeH="0" baseline="0" noProof="0" dirty="0" smtClean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pic>
          <p:nvPicPr>
            <p:cNvPr id="348" name="그림 34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59735" y="5806560"/>
              <a:ext cx="1442388" cy="977619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9" name="양쪽 모서리가 둥근 사각형 348"/>
            <p:cNvSpPr/>
            <p:nvPr/>
          </p:nvSpPr>
          <p:spPr>
            <a:xfrm rot="5400000">
              <a:off x="5617639" y="5098616"/>
              <a:ext cx="216650" cy="13533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A50A1"/>
            </a:solidFill>
            <a:ln w="6350" cap="flat" cmpd="sng" algn="ctr">
              <a:noFill/>
              <a:prstDash val="solid"/>
            </a:ln>
            <a:effectLst/>
          </p:spPr>
          <p:txBody>
            <a:bodyPr vert="vert270" lIns="0" tIns="388558" rIns="0" bIns="0" rtlCol="0" anchor="ctr" anchorCtr="0"/>
            <a:lstStyle/>
            <a:p>
              <a:pPr marL="0" marR="0" lvl="1" indent="-665734" algn="r" defTabSz="1152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29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71" b="1" i="0" u="none" strike="noStrike" kern="0" cap="none" spc="0" normalizeH="0" baseline="0" noProof="0" dirty="0" smtClean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pic>
          <p:nvPicPr>
            <p:cNvPr id="350" name="Picture 4" descr="black administrator 2 icon"/>
            <p:cNvPicPr>
              <a:picLocks noChangeAspect="1" noChangeArrowheads="1"/>
            </p:cNvPicPr>
            <p:nvPr/>
          </p:nvPicPr>
          <p:blipFill>
            <a:blip r:embed="rId15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933" y="6537370"/>
              <a:ext cx="369843" cy="36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1" name="그림 350"/>
            <p:cNvPicPr>
              <a:picLocks/>
            </p:cNvPicPr>
            <p:nvPr/>
          </p:nvPicPr>
          <p:blipFill rotWithShape="1">
            <a:blip r:embed="rId16"/>
            <a:srcRect b="18797"/>
            <a:stretch/>
          </p:blipFill>
          <p:spPr>
            <a:xfrm>
              <a:off x="6899266" y="5804086"/>
              <a:ext cx="1442388" cy="998577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2" name="양쪽 모서리가 둥근 사각형 351"/>
            <p:cNvSpPr/>
            <p:nvPr/>
          </p:nvSpPr>
          <p:spPr>
            <a:xfrm rot="5400000">
              <a:off x="7458574" y="5098816"/>
              <a:ext cx="216650" cy="13533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A50A1"/>
            </a:solidFill>
            <a:ln w="6350" cap="flat" cmpd="sng" algn="ctr">
              <a:noFill/>
              <a:prstDash val="solid"/>
            </a:ln>
            <a:effectLst/>
          </p:spPr>
          <p:txBody>
            <a:bodyPr vert="vert270" lIns="0" tIns="388558" rIns="0" bIns="0" rtlCol="0" anchor="ctr" anchorCtr="0"/>
            <a:lstStyle/>
            <a:p>
              <a:pPr marL="0" marR="0" lvl="1" indent="-665734" algn="r" defTabSz="1152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29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71" b="1" i="0" u="none" strike="noStrike" kern="0" cap="none" spc="0" normalizeH="0" baseline="0" noProof="0" dirty="0" smtClean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pic>
          <p:nvPicPr>
            <p:cNvPr id="353" name="Picture 2" descr="black edit user icon"/>
            <p:cNvPicPr>
              <a:picLocks noChangeAspect="1" noChangeArrowheads="1"/>
            </p:cNvPicPr>
            <p:nvPr/>
          </p:nvPicPr>
          <p:blipFill>
            <a:blip r:embed="rId17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1980" y="6579236"/>
              <a:ext cx="369843" cy="36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4" name="직선 연결선 353"/>
            <p:cNvCxnSpPr/>
            <p:nvPr/>
          </p:nvCxnSpPr>
          <p:spPr>
            <a:xfrm>
              <a:off x="597671" y="2209155"/>
              <a:ext cx="1923184" cy="0"/>
            </a:xfrm>
            <a:prstGeom prst="line">
              <a:avLst/>
            </a:prstGeom>
            <a:noFill/>
            <a:ln w="254000" cap="flat" cmpd="sng" algn="ctr">
              <a:solidFill>
                <a:srgbClr val="67C6DD"/>
              </a:solidFill>
              <a:prstDash val="solid"/>
              <a:miter lim="800000"/>
            </a:ln>
            <a:effectLst/>
          </p:spPr>
        </p:cxnSp>
        <p:sp>
          <p:nvSpPr>
            <p:cNvPr id="355" name="TextBox 354"/>
            <p:cNvSpPr txBox="1"/>
            <p:nvPr/>
          </p:nvSpPr>
          <p:spPr>
            <a:xfrm>
              <a:off x="799379" y="2092363"/>
              <a:ext cx="1313181" cy="275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2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8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내부 데이터 소스 </a:t>
              </a:r>
            </a:p>
          </p:txBody>
        </p:sp>
        <p:pic>
          <p:nvPicPr>
            <p:cNvPr id="356" name="그림 355"/>
            <p:cNvPicPr>
              <a:picLocks noChangeAspect="1"/>
            </p:cNvPicPr>
            <p:nvPr/>
          </p:nvPicPr>
          <p:blipFill>
            <a:blip r:embed="rId1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141" y="2113143"/>
              <a:ext cx="183992" cy="211395"/>
            </a:xfrm>
            <a:prstGeom prst="rect">
              <a:avLst/>
            </a:prstGeom>
          </p:spPr>
        </p:pic>
        <p:cxnSp>
          <p:nvCxnSpPr>
            <p:cNvPr id="357" name="직선 연결선 356"/>
            <p:cNvCxnSpPr/>
            <p:nvPr/>
          </p:nvCxnSpPr>
          <p:spPr>
            <a:xfrm>
              <a:off x="807804" y="2431309"/>
              <a:ext cx="1516357" cy="0"/>
            </a:xfrm>
            <a:prstGeom prst="line">
              <a:avLst/>
            </a:prstGeom>
            <a:noFill/>
            <a:ln w="15875" cap="flat" cmpd="sng" algn="ctr">
              <a:solidFill>
                <a:srgbClr val="67C6DD"/>
              </a:solidFill>
              <a:prstDash val="solid"/>
              <a:miter lim="800000"/>
            </a:ln>
            <a:effectLst/>
          </p:spPr>
        </p:cxnSp>
        <p:cxnSp>
          <p:nvCxnSpPr>
            <p:cNvPr id="358" name="직선 연결선 357"/>
            <p:cNvCxnSpPr/>
            <p:nvPr/>
          </p:nvCxnSpPr>
          <p:spPr>
            <a:xfrm>
              <a:off x="761155" y="5090264"/>
              <a:ext cx="1664294" cy="0"/>
            </a:xfrm>
            <a:prstGeom prst="line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pic>
          <p:nvPicPr>
            <p:cNvPr id="359" name="Picture 2" descr="black edit user icon"/>
            <p:cNvPicPr>
              <a:picLocks noChangeAspect="1" noChangeArrowheads="1"/>
            </p:cNvPicPr>
            <p:nvPr/>
          </p:nvPicPr>
          <p:blipFill>
            <a:blip r:embed="rId17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581" y="4746528"/>
              <a:ext cx="369843" cy="36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0" name="TextBox 359"/>
            <p:cNvSpPr txBox="1"/>
            <p:nvPr/>
          </p:nvSpPr>
          <p:spPr>
            <a:xfrm>
              <a:off x="3148827" y="2097998"/>
              <a:ext cx="526106" cy="275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8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DISA</a:t>
              </a:r>
            </a:p>
          </p:txBody>
        </p:sp>
        <p:cxnSp>
          <p:nvCxnSpPr>
            <p:cNvPr id="361" name="직선 연결선 360"/>
            <p:cNvCxnSpPr/>
            <p:nvPr/>
          </p:nvCxnSpPr>
          <p:spPr>
            <a:xfrm>
              <a:off x="2948356" y="2212169"/>
              <a:ext cx="1612516" cy="1266"/>
            </a:xfrm>
            <a:prstGeom prst="line">
              <a:avLst/>
            </a:prstGeom>
            <a:noFill/>
            <a:ln w="2540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362" name="TextBox 361"/>
            <p:cNvSpPr txBox="1"/>
            <p:nvPr/>
          </p:nvSpPr>
          <p:spPr>
            <a:xfrm>
              <a:off x="3314564" y="2107736"/>
              <a:ext cx="941284" cy="275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2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8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저장소 관리</a:t>
              </a:r>
            </a:p>
          </p:txBody>
        </p:sp>
        <p:cxnSp>
          <p:nvCxnSpPr>
            <p:cNvPr id="363" name="직선 연결선 362"/>
            <p:cNvCxnSpPr/>
            <p:nvPr/>
          </p:nvCxnSpPr>
          <p:spPr>
            <a:xfrm>
              <a:off x="4976955" y="2209998"/>
              <a:ext cx="1612516" cy="0"/>
            </a:xfrm>
            <a:prstGeom prst="line">
              <a:avLst/>
            </a:prstGeom>
            <a:noFill/>
            <a:ln w="254000" cap="flat" cmpd="sng" algn="ctr">
              <a:solidFill>
                <a:srgbClr val="0A50A1"/>
              </a:solidFill>
              <a:prstDash val="solid"/>
              <a:miter lim="800000"/>
            </a:ln>
            <a:effectLst/>
          </p:spPr>
        </p:cxnSp>
        <p:sp>
          <p:nvSpPr>
            <p:cNvPr id="364" name="TextBox 363"/>
            <p:cNvSpPr txBox="1"/>
            <p:nvPr/>
          </p:nvSpPr>
          <p:spPr>
            <a:xfrm>
              <a:off x="5379326" y="2093205"/>
              <a:ext cx="841897" cy="275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2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87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추출 결과</a:t>
              </a:r>
            </a:p>
          </p:txBody>
        </p:sp>
        <p:cxnSp>
          <p:nvCxnSpPr>
            <p:cNvPr id="365" name="직선 연결선 364"/>
            <p:cNvCxnSpPr/>
            <p:nvPr/>
          </p:nvCxnSpPr>
          <p:spPr>
            <a:xfrm>
              <a:off x="3086483" y="2431309"/>
              <a:ext cx="1368419" cy="0"/>
            </a:xfrm>
            <a:prstGeom prst="line">
              <a:avLst/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66" name="직선 연결선 365"/>
            <p:cNvCxnSpPr/>
            <p:nvPr/>
          </p:nvCxnSpPr>
          <p:spPr>
            <a:xfrm>
              <a:off x="5102941" y="2431309"/>
              <a:ext cx="1368419" cy="0"/>
            </a:xfrm>
            <a:prstGeom prst="line">
              <a:avLst/>
            </a:prstGeom>
            <a:noFill/>
            <a:ln w="15875" cap="flat" cmpd="sng" algn="ctr">
              <a:solidFill>
                <a:srgbClr val="0A50A1"/>
              </a:solidFill>
              <a:prstDash val="solid"/>
              <a:miter lim="800000"/>
            </a:ln>
            <a:effectLst/>
          </p:spPr>
        </p:cxnSp>
        <p:sp>
          <p:nvSpPr>
            <p:cNvPr id="367" name="갈매기형 수장 366"/>
            <p:cNvSpPr/>
            <p:nvPr/>
          </p:nvSpPr>
          <p:spPr>
            <a:xfrm>
              <a:off x="6850398" y="3491427"/>
              <a:ext cx="230639" cy="324514"/>
            </a:xfrm>
            <a:prstGeom prst="chevron">
              <a:avLst/>
            </a:prstGeom>
            <a:solidFill>
              <a:srgbClr val="0A50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1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68" name="Rectangle 344"/>
            <p:cNvSpPr>
              <a:spLocks noChangeArrowheads="1"/>
            </p:cNvSpPr>
            <p:nvPr/>
          </p:nvSpPr>
          <p:spPr bwMode="gray">
            <a:xfrm>
              <a:off x="4124678" y="5349222"/>
              <a:ext cx="1313763" cy="34868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24"/>
                </a:spcAft>
                <a:buClr>
                  <a:srgbClr val="3A90B4"/>
                </a:buClr>
                <a:buSzPct val="80000"/>
                <a:buFontTx/>
                <a:buNone/>
                <a:tabLst/>
                <a:defRPr/>
              </a:pPr>
              <a:r>
                <a:rPr kumimoji="1" lang="ko-KR" altLang="en-US" sz="1133" b="1" i="0" u="none" strike="noStrike" kern="1200" cap="none" spc="-65" normalizeH="0" baseline="0" noProof="0" dirty="0">
                  <a:ln>
                    <a:solidFill>
                      <a:srgbClr val="7593B5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저장소와 분류체계 매핑</a:t>
              </a:r>
              <a:endParaRPr kumimoji="1" lang="en-US" altLang="ko-KR" sz="1133" b="1" i="0" u="none" strike="noStrike" kern="1200" cap="none" spc="-65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69" name="양쪽 모서리가 둥근 사각형 368"/>
            <p:cNvSpPr/>
            <p:nvPr/>
          </p:nvSpPr>
          <p:spPr>
            <a:xfrm rot="5400000">
              <a:off x="9213917" y="5098816"/>
              <a:ext cx="216650" cy="13533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A50A1"/>
            </a:solidFill>
            <a:ln w="6350" cap="flat" cmpd="sng" algn="ctr">
              <a:noFill/>
              <a:prstDash val="solid"/>
            </a:ln>
            <a:effectLst/>
          </p:spPr>
          <p:txBody>
            <a:bodyPr vert="vert270" lIns="0" tIns="388558" rIns="0" bIns="0" rtlCol="0" anchor="ctr" anchorCtr="0"/>
            <a:lstStyle/>
            <a:p>
              <a:pPr marL="0" marR="0" lvl="1" indent="-665734" algn="r" defTabSz="11524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29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71" b="1" i="0" u="none" strike="noStrike" kern="0" cap="none" spc="0" normalizeH="0" baseline="0" noProof="0" dirty="0" smtClean="0">
                <a:ln w="3175">
                  <a:solidFill>
                    <a:prstClr val="white">
                      <a:lumMod val="95000"/>
                      <a:alpha val="20000"/>
                    </a:prst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pic>
          <p:nvPicPr>
            <p:cNvPr id="370" name="Picture 2" descr="black edit user icon"/>
            <p:cNvPicPr>
              <a:picLocks noChangeAspect="1" noChangeArrowheads="1"/>
            </p:cNvPicPr>
            <p:nvPr/>
          </p:nvPicPr>
          <p:blipFill>
            <a:blip r:embed="rId17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323" y="6579236"/>
              <a:ext cx="369843" cy="36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1" name="TextBox 370"/>
            <p:cNvSpPr txBox="1"/>
            <p:nvPr/>
          </p:nvSpPr>
          <p:spPr>
            <a:xfrm>
              <a:off x="3236934" y="5631526"/>
              <a:ext cx="872355" cy="258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2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79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저장소 관리</a:t>
              </a: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5253624" y="5650503"/>
              <a:ext cx="1002197" cy="258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2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79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분류체계 관리</a:t>
              </a: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7216697" y="5650503"/>
              <a:ext cx="742511" cy="258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2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79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문서 생성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8977815" y="5650503"/>
              <a:ext cx="692818" cy="258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2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9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QA</a:t>
              </a:r>
              <a:r>
                <a:rPr kumimoji="0" lang="ko-KR" altLang="en-US" sz="1079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생성</a:t>
              </a:r>
            </a:p>
          </p:txBody>
        </p:sp>
        <p:cxnSp>
          <p:nvCxnSpPr>
            <p:cNvPr id="375" name="꺾인 연결선 374"/>
            <p:cNvCxnSpPr/>
            <p:nvPr/>
          </p:nvCxnSpPr>
          <p:spPr>
            <a:xfrm rot="5400000">
              <a:off x="7479690" y="4689609"/>
              <a:ext cx="1020732" cy="901057"/>
            </a:xfrm>
            <a:prstGeom prst="bentConnector3">
              <a:avLst/>
            </a:prstGeom>
            <a:noFill/>
            <a:ln w="25400" cap="rnd" cmpd="sng" algn="ctr">
              <a:solidFill>
                <a:sysClr val="window" lastClr="FFFFFF">
                  <a:lumMod val="50000"/>
                </a:sysClr>
              </a:solidFill>
              <a:prstDash val="sysDot"/>
              <a:round/>
              <a:tailEnd type="triangle" w="med" len="med"/>
            </a:ln>
            <a:effectLst/>
          </p:spPr>
        </p:cxnSp>
        <p:cxnSp>
          <p:nvCxnSpPr>
            <p:cNvPr id="376" name="꺾인 연결선 375"/>
            <p:cNvCxnSpPr/>
            <p:nvPr/>
          </p:nvCxnSpPr>
          <p:spPr>
            <a:xfrm rot="16200000" flipH="1">
              <a:off x="8434988" y="4722530"/>
              <a:ext cx="1020732" cy="835215"/>
            </a:xfrm>
            <a:prstGeom prst="bentConnector3">
              <a:avLst/>
            </a:prstGeom>
            <a:noFill/>
            <a:ln w="25400" cap="rnd" cmpd="sng" algn="ctr">
              <a:solidFill>
                <a:sysClr val="window" lastClr="FFFFFF">
                  <a:lumMod val="50000"/>
                </a:sysClr>
              </a:solidFill>
              <a:prstDash val="sysDot"/>
              <a:round/>
              <a:tailEnd type="triangle" w="med" len="med"/>
            </a:ln>
            <a:effectLst/>
          </p:spPr>
        </p:cxnSp>
        <p:pic>
          <p:nvPicPr>
            <p:cNvPr id="377" name="Picture 10" descr="https://d30y9cdsu7xlg0.cloudfront.net/png/607340-200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0159" y="2532330"/>
              <a:ext cx="474256" cy="44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92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지식저장소</a:t>
            </a:r>
            <a:endParaRPr lang="ko-KR" altLang="en-US" dirty="0"/>
          </a:p>
        </p:txBody>
      </p:sp>
      <p:sp>
        <p:nvSpPr>
          <p:cNvPr id="97" name="텍스트 개체 틀 5"/>
          <p:cNvSpPr txBox="1">
            <a:spLocks/>
          </p:cNvSpPr>
          <p:nvPr/>
        </p:nvSpPr>
        <p:spPr>
          <a:xfrm>
            <a:off x="386081" y="1169262"/>
            <a:ext cx="9128297" cy="278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defRPr lang="ko-KR" altLang="en-US" sz="1200" b="0" kern="1200" spc="-60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3A90B4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구조화된 대상 문서를 기반으로 </a:t>
            </a:r>
            <a:r>
              <a:rPr kumimoji="0" lang="ko-KR" altLang="en-US" sz="1200" b="1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3A90B4"/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지식 체계를 도출하고 각 목차 단위로 문서를 등록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.</a:t>
            </a:r>
          </a:p>
        </p:txBody>
      </p:sp>
      <p:sp>
        <p:nvSpPr>
          <p:cNvPr id="98" name="직사각형 179"/>
          <p:cNvSpPr/>
          <p:nvPr/>
        </p:nvSpPr>
        <p:spPr bwMode="auto">
          <a:xfrm>
            <a:off x="942160" y="1586271"/>
            <a:ext cx="335704" cy="355264"/>
          </a:xfrm>
          <a:custGeom>
            <a:avLst/>
            <a:gdLst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855261 w 2855261"/>
              <a:gd name="connsiteY2" fmla="*/ 395994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2855261"/>
              <a:gd name="connsiteY0" fmla="*/ 0 h 395994"/>
              <a:gd name="connsiteX1" fmla="*/ 2855261 w 2855261"/>
              <a:gd name="connsiteY1" fmla="*/ 0 h 395994"/>
              <a:gd name="connsiteX2" fmla="*/ 223979 w 2855261"/>
              <a:gd name="connsiteY2" fmla="*/ 393613 h 395994"/>
              <a:gd name="connsiteX3" fmla="*/ 0 w 2855261"/>
              <a:gd name="connsiteY3" fmla="*/ 395994 h 395994"/>
              <a:gd name="connsiteX4" fmla="*/ 0 w 2855261"/>
              <a:gd name="connsiteY4" fmla="*/ 0 h 395994"/>
              <a:gd name="connsiteX0" fmla="*/ 0 w 938354"/>
              <a:gd name="connsiteY0" fmla="*/ 0 h 395994"/>
              <a:gd name="connsiteX1" fmla="*/ 938354 w 938354"/>
              <a:gd name="connsiteY1" fmla="*/ 0 h 395994"/>
              <a:gd name="connsiteX2" fmla="*/ 223979 w 938354"/>
              <a:gd name="connsiteY2" fmla="*/ 393613 h 395994"/>
              <a:gd name="connsiteX3" fmla="*/ 0 w 938354"/>
              <a:gd name="connsiteY3" fmla="*/ 395994 h 395994"/>
              <a:gd name="connsiteX4" fmla="*/ 0 w 938354"/>
              <a:gd name="connsiteY4" fmla="*/ 0 h 39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354" h="395994">
                <a:moveTo>
                  <a:pt x="0" y="0"/>
                </a:moveTo>
                <a:lnTo>
                  <a:pt x="938354" y="0"/>
                </a:lnTo>
                <a:lnTo>
                  <a:pt x="223979" y="393613"/>
                </a:lnTo>
                <a:lnTo>
                  <a:pt x="0" y="3959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alpha val="5000"/>
                </a:sysClr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105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9" name="그룹 42"/>
          <p:cNvGrpSpPr>
            <a:grpSpLocks/>
          </p:cNvGrpSpPr>
          <p:nvPr/>
        </p:nvGrpSpPr>
        <p:grpSpPr bwMode="auto">
          <a:xfrm>
            <a:off x="433216" y="1627176"/>
            <a:ext cx="1432912" cy="184666"/>
            <a:chOff x="404813" y="3455794"/>
            <a:chExt cx="1433391" cy="185183"/>
          </a:xfrm>
        </p:grpSpPr>
        <p:sp>
          <p:nvSpPr>
            <p:cNvPr id="100" name="Text Box 21"/>
            <p:cNvSpPr txBox="1">
              <a:spLocks noChangeArrowheads="1"/>
            </p:cNvSpPr>
            <p:nvPr/>
          </p:nvSpPr>
          <p:spPr bwMode="auto">
            <a:xfrm>
              <a:off x="635550" y="3455794"/>
              <a:ext cx="1202654" cy="185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>
                <a:spcAft>
                  <a:spcPts val="300"/>
                </a:spcAft>
                <a:defRPr/>
              </a:pPr>
              <a:r>
                <a:rPr lang="ko-KR" altLang="en-US" sz="1200" b="1" spc="-3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문서 등록 프로세스</a:t>
              </a:r>
              <a:endParaRPr lang="ko-KR" altLang="en-US" sz="1200" b="1" spc="-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69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1" name="그림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3461653"/>
              <a:ext cx="176400" cy="162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2" name="직선 연결선 101"/>
          <p:cNvCxnSpPr/>
          <p:nvPr/>
        </p:nvCxnSpPr>
        <p:spPr>
          <a:xfrm>
            <a:off x="355645" y="2191831"/>
            <a:ext cx="2636466" cy="0"/>
          </a:xfrm>
          <a:prstGeom prst="line">
            <a:avLst/>
          </a:prstGeom>
          <a:noFill/>
          <a:ln w="254000" cap="flat" cmpd="sng" algn="ctr">
            <a:solidFill>
              <a:srgbClr val="67C6DD"/>
            </a:solidFill>
            <a:prstDash val="solid"/>
            <a:miter lim="800000"/>
          </a:ln>
          <a:effectLst/>
        </p:spPr>
      </p:cxnSp>
      <p:sp>
        <p:nvSpPr>
          <p:cNvPr id="103" name="직사각형 102"/>
          <p:cNvSpPr/>
          <p:nvPr/>
        </p:nvSpPr>
        <p:spPr>
          <a:xfrm>
            <a:off x="564250" y="2122350"/>
            <a:ext cx="182022" cy="15629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1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16441" y="2100739"/>
            <a:ext cx="277640" cy="275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16"/>
              </a:spcBef>
            </a:pPr>
            <a:r>
              <a:rPr lang="en-US" altLang="ko-KR" sz="1187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7C6D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187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67C6D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99585" y="2086716"/>
            <a:ext cx="1269899" cy="275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16"/>
              </a:spcBef>
            </a:pPr>
            <a:r>
              <a:rPr lang="ko-KR" altLang="en-US" sz="1187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구조화 대상 문서</a:t>
            </a:r>
          </a:p>
        </p:txBody>
      </p:sp>
      <p:sp>
        <p:nvSpPr>
          <p:cNvPr id="106" name="직사각형 105"/>
          <p:cNvSpPr/>
          <p:nvPr/>
        </p:nvSpPr>
        <p:spPr bwMode="auto">
          <a:xfrm>
            <a:off x="351054" y="2300229"/>
            <a:ext cx="2635418" cy="39386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txBody>
          <a:bodyPr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15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5776910" y="2300230"/>
            <a:ext cx="3784603" cy="39386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txBody>
          <a:bodyPr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15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3333053" y="2300230"/>
            <a:ext cx="2147922" cy="39386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txBody>
          <a:bodyPr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15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33216" y="5381411"/>
            <a:ext cx="2398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5046" indent="-185046" algn="just" fontAlgn="base" latinLnBrk="0">
              <a:spcBef>
                <a:spcPct val="0"/>
              </a:spcBef>
              <a:spcAft>
                <a:spcPts val="324"/>
              </a:spcAft>
              <a:buClr>
                <a:srgbClr val="67C6DD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지식 구조화 대상은 내부 데이터 </a:t>
            </a:r>
            <a:r>
              <a:rPr kumimoji="1" lang="ko-KR" altLang="en-US" sz="1100" kern="0" spc="-65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</a:t>
            </a:r>
            <a:r>
              <a:rPr kumimoji="1" lang="en-US" altLang="ko-KR" sz="1100" kern="0" spc="-65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100" kern="0" spc="-65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매뉴얼 </a:t>
            </a:r>
            <a:r>
              <a:rPr kumimoji="1" lang="en-US" altLang="ko-KR" sz="1100" kern="0" spc="-65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kumimoji="1" lang="ko-KR" altLang="en-US" sz="1100" kern="0" spc="-65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</a:t>
            </a:r>
            <a:r>
              <a:rPr kumimoji="1" lang="en-US" altLang="ko-KR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안내장</a:t>
            </a:r>
            <a:r>
              <a:rPr kumimoji="1" lang="en-US" altLang="ko-KR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설명서</a:t>
            </a:r>
            <a:r>
              <a:rPr kumimoji="1" lang="en-US" altLang="ko-KR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kumimoji="1" lang="ko-KR" altLang="en-US" sz="1100" kern="0" spc="-65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</a:t>
            </a:r>
            <a:r>
              <a:rPr kumimoji="1" lang="ko-KR" altLang="en-US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내역 및 콜센터 </a:t>
            </a:r>
            <a:r>
              <a:rPr kumimoji="1" lang="en-US" altLang="ko-KR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인터넷 상담 </a:t>
            </a:r>
            <a:r>
              <a:rPr kumimoji="1" lang="ko-KR" altLang="en-US" sz="1100" kern="0" spc="-65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kumimoji="1" lang="en-US" altLang="ko-KR" sz="1100" kern="0" spc="-65" dirty="0" smtClean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en-US" altLang="ko-KR" sz="1100" kern="0" spc="-65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958536" y="5096717"/>
            <a:ext cx="360297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09538" indent="-109538" fontAlgn="base" latinLnBrk="0">
              <a:spcBef>
                <a:spcPct val="0"/>
              </a:spcBef>
              <a:spcAft>
                <a:spcPts val="300"/>
              </a:spcAft>
              <a:buClr>
                <a:srgbClr val="006DC1"/>
              </a:buClr>
              <a:buSzPct val="80000"/>
              <a:buFont typeface="Wingdings 2" pitchFamily="18" charset="2"/>
              <a:buChar char=""/>
              <a:defRPr kumimoji="1" sz="1000" kern="0" spc="-6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109538" marR="0" lvl="0" indent="-10953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>
                <a:srgbClr val="0A50A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목차 단위로 본문을 분해하여 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[</a:t>
            </a: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등록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]</a:t>
            </a:r>
          </a:p>
          <a:p>
            <a:pPr marL="109538" marR="0" lvl="0" indent="-10953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>
                <a:srgbClr val="0A50A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상위 목차에서는 하위 목차의 내용을 한번에 제공</a:t>
            </a:r>
            <a:endParaRPr kumimoji="1" lang="en-US" altLang="ko-KR" sz="1100" b="0" i="0" u="none" strike="noStrike" kern="0" cap="none" spc="-60" normalizeH="0" baseline="0" noProof="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나눔고딕" panose="020D0604000000000000" pitchFamily="50" charset="-127"/>
            </a:endParaRPr>
          </a:p>
          <a:p>
            <a:pPr marL="109538" marR="0" lvl="0" indent="-10953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>
                <a:srgbClr val="0A50A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목차 단위로 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[</a:t>
            </a: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이력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]</a:t>
            </a: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관리 및 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[</a:t>
            </a: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의견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], [</a:t>
            </a: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메모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] </a:t>
            </a: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등의 부가 정보를 등록</a:t>
            </a:r>
            <a:endParaRPr kumimoji="1" lang="en-US" altLang="ko-KR" sz="1100" b="0" i="0" u="none" strike="noStrike" kern="0" cap="none" spc="-60" normalizeH="0" baseline="0" noProof="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나눔고딕" panose="020D0604000000000000" pitchFamily="50" charset="-127"/>
            </a:endParaRPr>
          </a:p>
          <a:p>
            <a:pPr marL="109538" marR="0" lvl="0" indent="-10953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>
                <a:srgbClr val="0A50A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목차 단위로 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[</a:t>
            </a: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내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/</a:t>
            </a: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외부 링크</a:t>
            </a:r>
            <a:r>
              <a:rPr kumimoji="1" lang="en-US" altLang="ko-KR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] </a:t>
            </a:r>
            <a:r>
              <a:rPr kumimoji="1" lang="ko-KR" altLang="en-US" sz="1100" b="0" i="0" u="none" strike="noStrike" kern="0" cap="none" spc="-60" normalizeH="0" baseline="0" noProof="0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나눔고딕" panose="020D0604000000000000" pitchFamily="50" charset="-127"/>
              </a:rPr>
              <a:t>부여 가능 </a:t>
            </a:r>
            <a:endParaRPr kumimoji="1" lang="en-US" altLang="ko-KR" sz="1100" b="0" i="0" u="none" strike="noStrike" kern="0" cap="none" spc="-60" normalizeH="0" baseline="0" noProof="0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나눔고딕" panose="020D0604000000000000" pitchFamily="50" charset="-127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/>
          <a:srcRect b="7378"/>
          <a:stretch/>
        </p:blipFill>
        <p:spPr>
          <a:xfrm>
            <a:off x="3478912" y="2556226"/>
            <a:ext cx="1860699" cy="2409120"/>
          </a:xfrm>
          <a:prstGeom prst="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2" name="TextBox 111"/>
          <p:cNvSpPr txBox="1"/>
          <p:nvPr/>
        </p:nvSpPr>
        <p:spPr>
          <a:xfrm>
            <a:off x="3419929" y="5096717"/>
            <a:ext cx="20610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5046" indent="-185046" fontAlgn="base" latinLnBrk="0">
              <a:spcBef>
                <a:spcPct val="0"/>
              </a:spcBef>
              <a:spcAft>
                <a:spcPts val="324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문서의 구조적</a:t>
            </a:r>
            <a:r>
              <a:rPr kumimoji="1" lang="en-US" altLang="ko-KR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100" kern="0" spc="-65" dirty="0">
                <a:ln>
                  <a:solidFill>
                    <a:srgbClr val="7593B5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의미적 단위를 정의하고 계층화 하는 작업을 수행</a:t>
            </a:r>
            <a:endParaRPr kumimoji="1" lang="en-US" altLang="ko-KR" sz="1100" kern="0" spc="-65" dirty="0">
              <a:ln>
                <a:solidFill>
                  <a:srgbClr val="7593B5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3326460" y="2191831"/>
            <a:ext cx="2147854" cy="0"/>
          </a:xfrm>
          <a:prstGeom prst="line">
            <a:avLst/>
          </a:prstGeom>
          <a:noFill/>
          <a:ln w="25400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4" name="직사각형 113"/>
          <p:cNvSpPr/>
          <p:nvPr/>
        </p:nvSpPr>
        <p:spPr>
          <a:xfrm>
            <a:off x="3581763" y="2122350"/>
            <a:ext cx="182022" cy="15629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1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533954" y="2100739"/>
            <a:ext cx="277640" cy="275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16"/>
              </a:spcBef>
            </a:pPr>
            <a:r>
              <a:rPr lang="en-US" altLang="ko-KR" sz="1187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187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941734" y="2086716"/>
            <a:ext cx="1127233" cy="275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16"/>
              </a:spcBef>
            </a:pPr>
            <a:r>
              <a:rPr lang="ko-KR" altLang="en-US" sz="1187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지식 체계 도출</a:t>
            </a:r>
            <a:endParaRPr lang="ko-KR" altLang="en-US" sz="1187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5774754" y="2191831"/>
            <a:ext cx="3786048" cy="0"/>
          </a:xfrm>
          <a:prstGeom prst="line">
            <a:avLst/>
          </a:prstGeom>
          <a:noFill/>
          <a:ln w="254000" cap="flat" cmpd="sng" algn="ctr">
            <a:solidFill>
              <a:srgbClr val="0A50A1"/>
            </a:solidFill>
            <a:prstDash val="solid"/>
            <a:miter lim="800000"/>
          </a:ln>
          <a:effectLst/>
        </p:spPr>
      </p:cxnSp>
      <p:sp>
        <p:nvSpPr>
          <p:cNvPr id="118" name="직사각형 117"/>
          <p:cNvSpPr/>
          <p:nvPr/>
        </p:nvSpPr>
        <p:spPr>
          <a:xfrm>
            <a:off x="6039398" y="2122350"/>
            <a:ext cx="182022" cy="15629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1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991588" y="2100739"/>
            <a:ext cx="277640" cy="275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16"/>
              </a:spcBef>
            </a:pPr>
            <a:r>
              <a:rPr lang="en-US" altLang="ko-KR" sz="1187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A50A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187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A50A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239978" y="2086716"/>
            <a:ext cx="1127233" cy="275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16"/>
              </a:spcBef>
            </a:pPr>
            <a:r>
              <a:rPr lang="ko-KR" altLang="en-US" sz="1187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문서 등록</a:t>
            </a:r>
          </a:p>
        </p:txBody>
      </p:sp>
      <p:sp>
        <p:nvSpPr>
          <p:cNvPr id="121" name="갈매기형 수장 120"/>
          <p:cNvSpPr/>
          <p:nvPr/>
        </p:nvSpPr>
        <p:spPr>
          <a:xfrm>
            <a:off x="3127718" y="3719595"/>
            <a:ext cx="227022" cy="274279"/>
          </a:xfrm>
          <a:prstGeom prst="chevron">
            <a:avLst/>
          </a:prstGeom>
          <a:solidFill>
            <a:srgbClr val="67C6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1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2" name="갈매기형 수장 121"/>
          <p:cNvSpPr/>
          <p:nvPr/>
        </p:nvSpPr>
        <p:spPr>
          <a:xfrm>
            <a:off x="5523593" y="3719595"/>
            <a:ext cx="227022" cy="274279"/>
          </a:xfrm>
          <a:prstGeom prst="chevron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1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468354" y="2418803"/>
            <a:ext cx="1893024" cy="0"/>
          </a:xfrm>
          <a:prstGeom prst="line">
            <a:avLst/>
          </a:prstGeom>
          <a:noFill/>
          <a:ln w="15875" cap="flat" cmpd="sng" algn="ctr">
            <a:solidFill>
              <a:srgbClr val="67C6DD"/>
            </a:solidFill>
            <a:prstDash val="solid"/>
            <a:miter lim="800000"/>
          </a:ln>
          <a:effectLst/>
        </p:spPr>
      </p:cxnSp>
      <p:cxnSp>
        <p:nvCxnSpPr>
          <p:cNvPr id="124" name="직선 연결선 123"/>
          <p:cNvCxnSpPr/>
          <p:nvPr/>
        </p:nvCxnSpPr>
        <p:spPr>
          <a:xfrm>
            <a:off x="3478912" y="2418803"/>
            <a:ext cx="1893024" cy="0"/>
          </a:xfrm>
          <a:prstGeom prst="line">
            <a:avLst/>
          </a:prstGeom>
          <a:noFill/>
          <a:ln w="1587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25" name="직선 연결선 124"/>
          <p:cNvCxnSpPr/>
          <p:nvPr/>
        </p:nvCxnSpPr>
        <p:spPr>
          <a:xfrm>
            <a:off x="5951549" y="2418803"/>
            <a:ext cx="3458410" cy="0"/>
          </a:xfrm>
          <a:prstGeom prst="line">
            <a:avLst/>
          </a:prstGeom>
          <a:noFill/>
          <a:ln w="15875" cap="flat" cmpd="sng" algn="ctr">
            <a:solidFill>
              <a:srgbClr val="0A50A1"/>
            </a:solidFill>
            <a:prstDash val="solid"/>
            <a:miter lim="800000"/>
          </a:ln>
          <a:effectLst/>
        </p:spPr>
      </p:cxnSp>
      <p:pic>
        <p:nvPicPr>
          <p:cNvPr id="126" name="그림 12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0"/>
          <a:stretch/>
        </p:blipFill>
        <p:spPr>
          <a:xfrm>
            <a:off x="5951549" y="2544793"/>
            <a:ext cx="3422005" cy="2416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7" name="직사각형 126"/>
          <p:cNvSpPr/>
          <p:nvPr/>
        </p:nvSpPr>
        <p:spPr>
          <a:xfrm>
            <a:off x="3703320" y="2662196"/>
            <a:ext cx="833439" cy="5066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702888" y="4190933"/>
            <a:ext cx="1224037" cy="35500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702888" y="4626050"/>
            <a:ext cx="1224037" cy="3350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672773" y="3382925"/>
            <a:ext cx="1224037" cy="15197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672772" y="3736247"/>
            <a:ext cx="1644567" cy="2576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590396" y="4007936"/>
            <a:ext cx="1619982" cy="16607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90396" y="4519960"/>
            <a:ext cx="1619982" cy="1005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590396" y="3568000"/>
            <a:ext cx="1619982" cy="1513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581763" y="3211432"/>
            <a:ext cx="1619982" cy="1513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581763" y="2556165"/>
            <a:ext cx="1619982" cy="9900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513168" y="2521570"/>
            <a:ext cx="56938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 적립</a:t>
            </a:r>
            <a:endParaRPr lang="ko-KR" altLang="en-US" sz="5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643393" y="2612892"/>
            <a:ext cx="689612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이용금액별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적립금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업종별 적립금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특별적립률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521881" y="3140518"/>
            <a:ext cx="889987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생활편의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현대카드 플래티넘 서비스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615860" y="3323191"/>
            <a:ext cx="306494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외식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문화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603052" y="3680419"/>
            <a:ext cx="1024639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장기카드대출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카드론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단기카드대출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현금서비스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ko-KR" altLang="en-US" sz="5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일부결제금액이월약정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5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리볼빙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539807" y="3510374"/>
            <a:ext cx="1303562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비자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마스터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5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유니온페이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플래티넘 서비스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현대카드 금융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3661409" y="4123323"/>
            <a:ext cx="752129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5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일상사용처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 온라인쇼핑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 교환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자동차 구매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31409" y="3950312"/>
            <a:ext cx="644728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현대카드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PRIVIA</a:t>
            </a:r>
          </a:p>
          <a:p>
            <a:pPr>
              <a:lnSpc>
                <a:spcPct val="114000"/>
              </a:lnSpc>
            </a:pP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 사용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543314" y="4479392"/>
            <a:ext cx="566181" cy="189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 교환</a:t>
            </a:r>
            <a:endParaRPr lang="en-US" altLang="ko-KR" sz="6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649845" y="4567919"/>
            <a:ext cx="683200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H-Coin</a:t>
            </a: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현대카드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Gift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카드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항공마일리지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신세계 상품권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6039398" y="2735495"/>
            <a:ext cx="1300533" cy="135534"/>
          </a:xfrm>
          <a:prstGeom prst="rect">
            <a:avLst/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992956" y="2697251"/>
            <a:ext cx="721672" cy="215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7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en-US" sz="7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 적립</a:t>
            </a:r>
            <a:endParaRPr lang="en-US" altLang="ko-KR" sz="700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6127419" y="3529100"/>
            <a:ext cx="1814357" cy="59422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039398" y="4222848"/>
            <a:ext cx="1814357" cy="7382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6032023" y="3214578"/>
            <a:ext cx="331875" cy="1086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6094958" y="3411799"/>
            <a:ext cx="331875" cy="1086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094958" y="4134704"/>
            <a:ext cx="331875" cy="1086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939326" y="3172148"/>
            <a:ext cx="460382" cy="1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5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적립률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972058" y="3383150"/>
            <a:ext cx="561372" cy="1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1.1. 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이용금액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068254" y="3503572"/>
            <a:ext cx="1901483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업종별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0.5~2% M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 적립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만원 이상 이용 시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만원 이상 시 </a:t>
            </a: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 적립</a:t>
            </a:r>
            <a:endParaRPr lang="ko-KR" altLang="en-US" sz="5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972058" y="4109321"/>
            <a:ext cx="500458" cy="17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1.2. </a:t>
            </a:r>
            <a:r>
              <a:rPr lang="ko-KR" altLang="en-US" sz="5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업종별</a:t>
            </a:r>
            <a:endParaRPr lang="en-US" altLang="ko-KR" sz="5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05" y="2449664"/>
            <a:ext cx="1944000" cy="2046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67" y="3204704"/>
            <a:ext cx="1944000" cy="20228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107" y="3740569"/>
            <a:ext cx="459348" cy="3700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419" y="4264903"/>
            <a:ext cx="949021" cy="657988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9"/>
          <a:srcRect b="4751"/>
          <a:stretch/>
        </p:blipFill>
        <p:spPr>
          <a:xfrm>
            <a:off x="7283189" y="4282830"/>
            <a:ext cx="872161" cy="6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0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실시간 </a:t>
            </a:r>
            <a:r>
              <a:rPr lang="en-US" altLang="ko-KR" dirty="0" smtClean="0"/>
              <a:t>STT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콜센타</a:t>
            </a:r>
            <a:r>
              <a:rPr lang="ko-KR" altLang="en-US" dirty="0" smtClean="0"/>
              <a:t> 환경에 따른 방안</a:t>
            </a:r>
            <a:endParaRPr lang="ko-KR" altLang="en-US" dirty="0"/>
          </a:p>
        </p:txBody>
      </p:sp>
      <p:sp>
        <p:nvSpPr>
          <p:cNvPr id="117" name="Rectangle 1"/>
          <p:cNvSpPr>
            <a:spLocks noChangeArrowheads="1"/>
          </p:cNvSpPr>
          <p:nvPr/>
        </p:nvSpPr>
        <p:spPr bwMode="auto">
          <a:xfrm>
            <a:off x="5395918" y="6068129"/>
            <a:ext cx="41655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실시간 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STT 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구성을 위한 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Mirror 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포트 관련 구성 및 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NW Hardware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kumimoji="0" lang="ko-KR" altLang="en-US" sz="800" b="0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고객사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제공 조건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필요시 유상 구매 조건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42"/>
          <p:cNvGrpSpPr>
            <a:grpSpLocks/>
          </p:cNvGrpSpPr>
          <p:nvPr/>
        </p:nvGrpSpPr>
        <p:grpSpPr bwMode="auto">
          <a:xfrm>
            <a:off x="387140" y="1223163"/>
            <a:ext cx="4167315" cy="184666"/>
            <a:chOff x="404813" y="3455805"/>
            <a:chExt cx="4168712" cy="185183"/>
          </a:xfrm>
        </p:grpSpPr>
        <p:sp>
          <p:nvSpPr>
            <p:cNvPr id="119" name="Text Box 21"/>
            <p:cNvSpPr txBox="1">
              <a:spLocks noChangeArrowheads="1"/>
            </p:cNvSpPr>
            <p:nvPr/>
          </p:nvSpPr>
          <p:spPr bwMode="auto">
            <a:xfrm>
              <a:off x="635550" y="3455805"/>
              <a:ext cx="3937975" cy="185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>
                <a:spcAft>
                  <a:spcPts val="300"/>
                </a:spcAft>
                <a:defRPr/>
              </a:pPr>
              <a:r>
                <a:rPr lang="en-US" altLang="ko-KR" sz="1200" b="1" spc="-3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Acronode</a:t>
              </a:r>
              <a:r>
                <a:rPr lang="en-US" altLang="ko-KR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– </a:t>
              </a:r>
              <a:r>
                <a:rPr lang="ko-KR" altLang="en-US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현대카드 </a:t>
              </a:r>
              <a:r>
                <a:rPr lang="ko-KR" altLang="en-US" sz="1200" b="1" spc="-3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무중단</a:t>
              </a:r>
              <a:r>
                <a:rPr lang="en-US" altLang="ko-KR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b="1" spc="-3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무유실</a:t>
              </a:r>
              <a:r>
                <a:rPr lang="en-US" altLang="ko-KR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이중화 실시간</a:t>
              </a:r>
              <a:r>
                <a:rPr lang="en-US" altLang="ko-KR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STT </a:t>
              </a:r>
              <a:r>
                <a:rPr lang="ko-KR" altLang="en-US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구성도</a:t>
              </a:r>
            </a:p>
          </p:txBody>
        </p:sp>
        <p:pic>
          <p:nvPicPr>
            <p:cNvPr id="120" name="그림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3461653"/>
              <a:ext cx="176400" cy="162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9" name="그룹 178"/>
          <p:cNvGrpSpPr/>
          <p:nvPr/>
        </p:nvGrpSpPr>
        <p:grpSpPr>
          <a:xfrm>
            <a:off x="607133" y="2497697"/>
            <a:ext cx="7617767" cy="3752881"/>
            <a:chOff x="1579469" y="1116360"/>
            <a:chExt cx="8189253" cy="495972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B15765F-E8DA-420A-821A-21F95D1FF42A}"/>
                </a:ext>
              </a:extLst>
            </p:cNvPr>
            <p:cNvSpPr/>
            <p:nvPr/>
          </p:nvSpPr>
          <p:spPr>
            <a:xfrm>
              <a:off x="2774494" y="3793189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RTM S 1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468387C-61A2-4FBC-8FA0-74953A05CC34}"/>
                </a:ext>
              </a:extLst>
            </p:cNvPr>
            <p:cNvSpPr/>
            <p:nvPr/>
          </p:nvSpPr>
          <p:spPr>
            <a:xfrm>
              <a:off x="2313694" y="4036734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RTM A 1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42ADBB80-B8BF-4DDC-8471-8B0415A8BD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16360"/>
              <a:ext cx="0" cy="4841877"/>
            </a:xfrm>
            <a:prstGeom prst="line">
              <a:avLst/>
            </a:prstGeom>
            <a:noFill/>
            <a:ln w="28575" cap="flat" cmpd="sng" algn="ctr">
              <a:solidFill>
                <a:srgbClr val="E7E6E6">
                  <a:lumMod val="2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3C017E61-CC23-49FC-BB2E-75399557D208}"/>
                </a:ext>
              </a:extLst>
            </p:cNvPr>
            <p:cNvSpPr/>
            <p:nvPr/>
          </p:nvSpPr>
          <p:spPr>
            <a:xfrm>
              <a:off x="2526470" y="5457992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01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367B12FA-EC3A-45E7-BDE7-DC9B2B588A63}"/>
                </a:ext>
              </a:extLst>
            </p:cNvPr>
            <p:cNvSpPr/>
            <p:nvPr/>
          </p:nvSpPr>
          <p:spPr>
            <a:xfrm>
              <a:off x="3169043" y="5457992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02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226CC4C0-5260-4411-BABA-D165FF823A94}"/>
                </a:ext>
              </a:extLst>
            </p:cNvPr>
            <p:cNvSpPr/>
            <p:nvPr/>
          </p:nvSpPr>
          <p:spPr>
            <a:xfrm>
              <a:off x="3811809" y="5455965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03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FB513B5-8BFD-4138-AD44-4137B33E06E6}"/>
                </a:ext>
              </a:extLst>
            </p:cNvPr>
            <p:cNvSpPr/>
            <p:nvPr/>
          </p:nvSpPr>
          <p:spPr>
            <a:xfrm>
              <a:off x="4459926" y="5455965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04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F6A18F69-EE51-4052-81BA-06E2D7665916}"/>
                </a:ext>
              </a:extLst>
            </p:cNvPr>
            <p:cNvSpPr/>
            <p:nvPr/>
          </p:nvSpPr>
          <p:spPr>
            <a:xfrm>
              <a:off x="5073708" y="3166655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WEB/WAS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 2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E29F3D12-0873-4A59-8B00-B7D217F7B756}"/>
                </a:ext>
              </a:extLst>
            </p:cNvPr>
            <p:cNvSpPr/>
            <p:nvPr/>
          </p:nvSpPr>
          <p:spPr>
            <a:xfrm>
              <a:off x="2435539" y="5803713"/>
              <a:ext cx="758757" cy="27237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DEV STT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WEB/WAS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9" name="사각형: 둥근 모서리 178">
              <a:extLst>
                <a:ext uri="{FF2B5EF4-FFF2-40B4-BE49-F238E27FC236}">
                  <a16:creationId xmlns:a16="http://schemas.microsoft.com/office/drawing/2014/main" id="{793CE4D7-6D5B-4F20-A3E3-C6D1120E9266}"/>
                </a:ext>
              </a:extLst>
            </p:cNvPr>
            <p:cNvSpPr/>
            <p:nvPr/>
          </p:nvSpPr>
          <p:spPr>
            <a:xfrm>
              <a:off x="3086171" y="2031009"/>
              <a:ext cx="1235716" cy="369332"/>
            </a:xfrm>
            <a:prstGeom prst="round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PBX #1</a:t>
              </a: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CDD547E0-5B69-4140-8436-4A499896286F}"/>
                </a:ext>
              </a:extLst>
            </p:cNvPr>
            <p:cNvSpPr/>
            <p:nvPr/>
          </p:nvSpPr>
          <p:spPr>
            <a:xfrm>
              <a:off x="2814822" y="2595058"/>
              <a:ext cx="1777640" cy="246269"/>
            </a:xfrm>
            <a:prstGeom prst="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NW Switch L3 or L7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6A0EE780-2CAE-402E-8303-E38E5EF1EEBB}"/>
                </a:ext>
              </a:extLst>
            </p:cNvPr>
            <p:cNvCxnSpPr>
              <a:cxnSpLocks/>
              <a:stCxn id="246" idx="2"/>
              <a:endCxn id="180" idx="0"/>
            </p:cNvCxnSpPr>
            <p:nvPr/>
          </p:nvCxnSpPr>
          <p:spPr>
            <a:xfrm flipH="1">
              <a:off x="3153873" y="2841327"/>
              <a:ext cx="549769" cy="951862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096C78EE-F86D-497F-8945-1DF334392B18}"/>
                </a:ext>
              </a:extLst>
            </p:cNvPr>
            <p:cNvCxnSpPr>
              <a:cxnSpLocks/>
              <a:stCxn id="246" idx="2"/>
              <a:endCxn id="181" idx="0"/>
            </p:cNvCxnSpPr>
            <p:nvPr/>
          </p:nvCxnSpPr>
          <p:spPr>
            <a:xfrm flipH="1">
              <a:off x="2693073" y="2841327"/>
              <a:ext cx="1010569" cy="1195407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49" name="사각형: 둥근 모서리 200">
              <a:extLst>
                <a:ext uri="{FF2B5EF4-FFF2-40B4-BE49-F238E27FC236}">
                  <a16:creationId xmlns:a16="http://schemas.microsoft.com/office/drawing/2014/main" id="{E9F855D7-7D1D-4E01-A4C5-CFB46354DE46}"/>
                </a:ext>
              </a:extLst>
            </p:cNvPr>
            <p:cNvSpPr/>
            <p:nvPr/>
          </p:nvSpPr>
          <p:spPr>
            <a:xfrm>
              <a:off x="5735038" y="1510946"/>
              <a:ext cx="798237" cy="1154558"/>
            </a:xfrm>
            <a:prstGeom prst="round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APP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CTI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Chat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BigData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50" name="연결선: 꺾임 202">
              <a:extLst>
                <a:ext uri="{FF2B5EF4-FFF2-40B4-BE49-F238E27FC236}">
                  <a16:creationId xmlns:a16="http://schemas.microsoft.com/office/drawing/2014/main" id="{09B54E8E-7C2D-4E6B-93CD-42FF63BFD751}"/>
                </a:ext>
              </a:extLst>
            </p:cNvPr>
            <p:cNvCxnSpPr>
              <a:cxnSpLocks/>
              <a:stCxn id="181" idx="0"/>
              <a:endCxn id="261" idx="1"/>
            </p:cNvCxnSpPr>
            <p:nvPr/>
          </p:nvCxnSpPr>
          <p:spPr>
            <a:xfrm rot="5400000" flipH="1" flipV="1">
              <a:off x="3367504" y="2325905"/>
              <a:ext cx="1036399" cy="2385260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0EB376D5-4798-4B74-9CBC-D599680F26B9}"/>
                </a:ext>
              </a:extLst>
            </p:cNvPr>
            <p:cNvSpPr/>
            <p:nvPr/>
          </p:nvSpPr>
          <p:spPr>
            <a:xfrm>
              <a:off x="8176236" y="3793796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RTM S 2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6B943507-1893-48B8-9503-7EC48BBD1929}"/>
                </a:ext>
              </a:extLst>
            </p:cNvPr>
            <p:cNvSpPr/>
            <p:nvPr/>
          </p:nvSpPr>
          <p:spPr>
            <a:xfrm>
              <a:off x="7657076" y="4037341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RTM A 2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7DC0D29-80F6-4371-8C27-EB0052A74AAF}"/>
                </a:ext>
              </a:extLst>
            </p:cNvPr>
            <p:cNvSpPr/>
            <p:nvPr/>
          </p:nvSpPr>
          <p:spPr>
            <a:xfrm>
              <a:off x="7259592" y="5458599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5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8DB0142-DD71-4918-BC79-1DC9DE531A18}"/>
                </a:ext>
              </a:extLst>
            </p:cNvPr>
            <p:cNvSpPr/>
            <p:nvPr/>
          </p:nvSpPr>
          <p:spPr>
            <a:xfrm>
              <a:off x="7902165" y="5458599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6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73AE211B-96AC-434E-8F4D-94B884B637A6}"/>
                </a:ext>
              </a:extLst>
            </p:cNvPr>
            <p:cNvSpPr/>
            <p:nvPr/>
          </p:nvSpPr>
          <p:spPr>
            <a:xfrm>
              <a:off x="8544931" y="5456572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7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6" name="사각형: 둥근 모서리 253">
              <a:extLst>
                <a:ext uri="{FF2B5EF4-FFF2-40B4-BE49-F238E27FC236}">
                  <a16:creationId xmlns:a16="http://schemas.microsoft.com/office/drawing/2014/main" id="{83DD0A59-3C2D-4E11-B69F-DD54C84B8577}"/>
                </a:ext>
              </a:extLst>
            </p:cNvPr>
            <p:cNvSpPr/>
            <p:nvPr/>
          </p:nvSpPr>
          <p:spPr>
            <a:xfrm>
              <a:off x="7682932" y="2031616"/>
              <a:ext cx="1235716" cy="369332"/>
            </a:xfrm>
            <a:prstGeom prst="round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PBX #2</a:t>
              </a: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A00C37C-817E-4311-BF8D-2101FFE5DAFF}"/>
                </a:ext>
              </a:extLst>
            </p:cNvPr>
            <p:cNvSpPr/>
            <p:nvPr/>
          </p:nvSpPr>
          <p:spPr>
            <a:xfrm>
              <a:off x="7411583" y="2595665"/>
              <a:ext cx="1777640" cy="246269"/>
            </a:xfrm>
            <a:prstGeom prst="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NW Switch L3 or L7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C5C673BE-26EC-4264-BBD1-E5B93D9FC4DE}"/>
                </a:ext>
              </a:extLst>
            </p:cNvPr>
            <p:cNvCxnSpPr>
              <a:cxnSpLocks/>
              <a:stCxn id="257" idx="2"/>
              <a:endCxn id="251" idx="0"/>
            </p:cNvCxnSpPr>
            <p:nvPr/>
          </p:nvCxnSpPr>
          <p:spPr>
            <a:xfrm>
              <a:off x="8300403" y="2841934"/>
              <a:ext cx="255212" cy="951862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0776009F-874C-4317-BE1D-F97258DEA821}"/>
                </a:ext>
              </a:extLst>
            </p:cNvPr>
            <p:cNvCxnSpPr>
              <a:cxnSpLocks/>
              <a:stCxn id="257" idx="2"/>
              <a:endCxn id="252" idx="0"/>
            </p:cNvCxnSpPr>
            <p:nvPr/>
          </p:nvCxnSpPr>
          <p:spPr>
            <a:xfrm flipH="1">
              <a:off x="8036455" y="2841934"/>
              <a:ext cx="263948" cy="1195407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0" name="연결선: 꺾임 261">
              <a:extLst>
                <a:ext uri="{FF2B5EF4-FFF2-40B4-BE49-F238E27FC236}">
                  <a16:creationId xmlns:a16="http://schemas.microsoft.com/office/drawing/2014/main" id="{018BDF1E-04EF-412B-B7E3-49E9F11BF2E8}"/>
                </a:ext>
              </a:extLst>
            </p:cNvPr>
            <p:cNvCxnSpPr>
              <a:cxnSpLocks/>
              <a:stCxn id="252" idx="0"/>
              <a:endCxn id="261" idx="3"/>
            </p:cNvCxnSpPr>
            <p:nvPr/>
          </p:nvCxnSpPr>
          <p:spPr>
            <a:xfrm rot="16200000" flipV="1">
              <a:off x="6418270" y="2419155"/>
              <a:ext cx="1037006" cy="2199365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A43E4837-5540-42BC-9C53-F5C0B18926AB}"/>
                </a:ext>
              </a:extLst>
            </p:cNvPr>
            <p:cNvSpPr/>
            <p:nvPr/>
          </p:nvSpPr>
          <p:spPr>
            <a:xfrm>
              <a:off x="5078333" y="2864147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WEB/WAS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A 1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62" name="연결선: 꺾임 288">
              <a:extLst>
                <a:ext uri="{FF2B5EF4-FFF2-40B4-BE49-F238E27FC236}">
                  <a16:creationId xmlns:a16="http://schemas.microsoft.com/office/drawing/2014/main" id="{E7243987-89AB-4AB9-A704-8EFEA6D96E2C}"/>
                </a:ext>
              </a:extLst>
            </p:cNvPr>
            <p:cNvCxnSpPr>
              <a:stCxn id="261" idx="0"/>
              <a:endCxn id="249" idx="1"/>
            </p:cNvCxnSpPr>
            <p:nvPr/>
          </p:nvCxnSpPr>
          <p:spPr>
            <a:xfrm rot="5400000" flipH="1" flipV="1">
              <a:off x="5208414" y="2337523"/>
              <a:ext cx="775922" cy="277326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9638FDE-3ED7-4F04-9190-7DF889F5DC0C}"/>
                </a:ext>
              </a:extLst>
            </p:cNvPr>
            <p:cNvSpPr/>
            <p:nvPr/>
          </p:nvSpPr>
          <p:spPr>
            <a:xfrm>
              <a:off x="1579469" y="5803713"/>
              <a:ext cx="758757" cy="27237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DEV RTM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6B2E9B79-CF6B-454C-99CC-26F55331B19D}"/>
                </a:ext>
              </a:extLst>
            </p:cNvPr>
            <p:cNvCxnSpPr>
              <a:stCxn id="189" idx="2"/>
              <a:endCxn id="246" idx="0"/>
            </p:cNvCxnSpPr>
            <p:nvPr/>
          </p:nvCxnSpPr>
          <p:spPr>
            <a:xfrm flipH="1">
              <a:off x="3703642" y="2400341"/>
              <a:ext cx="387" cy="194717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F7D5D02E-583D-41F8-87E4-D1B6A3B80286}"/>
                </a:ext>
              </a:extLst>
            </p:cNvPr>
            <p:cNvCxnSpPr>
              <a:stCxn id="256" idx="2"/>
              <a:endCxn id="257" idx="0"/>
            </p:cNvCxnSpPr>
            <p:nvPr/>
          </p:nvCxnSpPr>
          <p:spPr>
            <a:xfrm flipH="1">
              <a:off x="8300403" y="2400948"/>
              <a:ext cx="387" cy="194717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967DC0D1-F1AE-426A-B166-74A97F394BA7}"/>
                </a:ext>
              </a:extLst>
            </p:cNvPr>
            <p:cNvCxnSpPr>
              <a:cxnSpLocks/>
            </p:cNvCxnSpPr>
            <p:nvPr/>
          </p:nvCxnSpPr>
          <p:spPr>
            <a:xfrm>
              <a:off x="2181138" y="4775103"/>
              <a:ext cx="2994870" cy="0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705F9234-8808-4D28-9E50-059A88024266}"/>
                </a:ext>
              </a:extLst>
            </p:cNvPr>
            <p:cNvCxnSpPr>
              <a:cxnSpLocks/>
            </p:cNvCxnSpPr>
            <p:nvPr/>
          </p:nvCxnSpPr>
          <p:spPr>
            <a:xfrm>
              <a:off x="7021584" y="4775103"/>
              <a:ext cx="2684477" cy="770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865B5E40-FE66-483A-BD13-D06C242BC7F3}"/>
                </a:ext>
              </a:extLst>
            </p:cNvPr>
            <p:cNvCxnSpPr>
              <a:cxnSpLocks/>
              <a:endCxn id="183" idx="0"/>
            </p:cNvCxnSpPr>
            <p:nvPr/>
          </p:nvCxnSpPr>
          <p:spPr>
            <a:xfrm>
              <a:off x="2823466" y="4777130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09828559-9ED9-41AB-84C1-0439098448DD}"/>
                </a:ext>
              </a:extLst>
            </p:cNvPr>
            <p:cNvCxnSpPr>
              <a:cxnSpLocks/>
            </p:cNvCxnSpPr>
            <p:nvPr/>
          </p:nvCxnSpPr>
          <p:spPr>
            <a:xfrm>
              <a:off x="3430416" y="4782805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7E6C3F24-1AAA-4A30-8203-12AEB0F55C05}"/>
                </a:ext>
              </a:extLst>
            </p:cNvPr>
            <p:cNvCxnSpPr>
              <a:cxnSpLocks/>
            </p:cNvCxnSpPr>
            <p:nvPr/>
          </p:nvCxnSpPr>
          <p:spPr>
            <a:xfrm>
              <a:off x="4125475" y="4775103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5F099DF4-9E7E-4302-9F93-7880CD9D49F0}"/>
                </a:ext>
              </a:extLst>
            </p:cNvPr>
            <p:cNvCxnSpPr>
              <a:cxnSpLocks/>
            </p:cNvCxnSpPr>
            <p:nvPr/>
          </p:nvCxnSpPr>
          <p:spPr>
            <a:xfrm>
              <a:off x="4743323" y="4775103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63513E49-C04B-498B-8B17-6889FF69A34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662" y="4782805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95DD0E41-93BA-4842-A343-0B6C2FA9A028}"/>
                </a:ext>
              </a:extLst>
            </p:cNvPr>
            <p:cNvCxnSpPr>
              <a:cxnSpLocks/>
            </p:cNvCxnSpPr>
            <p:nvPr/>
          </p:nvCxnSpPr>
          <p:spPr>
            <a:xfrm>
              <a:off x="8207091" y="4782805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F960E450-AA9F-4E18-AE0E-9625F9A1CFDF}"/>
                </a:ext>
              </a:extLst>
            </p:cNvPr>
            <p:cNvCxnSpPr>
              <a:cxnSpLocks/>
            </p:cNvCxnSpPr>
            <p:nvPr/>
          </p:nvCxnSpPr>
          <p:spPr>
            <a:xfrm>
              <a:off x="8797502" y="4782805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330D69DF-E67F-4799-99AB-F077C43C6AC8}"/>
                </a:ext>
              </a:extLst>
            </p:cNvPr>
            <p:cNvCxnSpPr>
              <a:cxnSpLocks/>
            </p:cNvCxnSpPr>
            <p:nvPr/>
          </p:nvCxnSpPr>
          <p:spPr>
            <a:xfrm>
              <a:off x="3130284" y="4065564"/>
              <a:ext cx="0" cy="709539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56678218-6B55-4B53-BDC5-9959A2246112}"/>
                </a:ext>
              </a:extLst>
            </p:cNvPr>
            <p:cNvCxnSpPr>
              <a:cxnSpLocks/>
            </p:cNvCxnSpPr>
            <p:nvPr/>
          </p:nvCxnSpPr>
          <p:spPr>
            <a:xfrm>
              <a:off x="8594432" y="4065564"/>
              <a:ext cx="0" cy="709539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17707D45-C177-4E26-A2B2-110CE702522A}"/>
                </a:ext>
              </a:extLst>
            </p:cNvPr>
            <p:cNvCxnSpPr>
              <a:cxnSpLocks/>
            </p:cNvCxnSpPr>
            <p:nvPr/>
          </p:nvCxnSpPr>
          <p:spPr>
            <a:xfrm>
              <a:off x="2693073" y="4309109"/>
              <a:ext cx="0" cy="465994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C014878-0D42-45AE-8DE4-A1346C97C603}"/>
                </a:ext>
              </a:extLst>
            </p:cNvPr>
            <p:cNvSpPr/>
            <p:nvPr/>
          </p:nvSpPr>
          <p:spPr>
            <a:xfrm>
              <a:off x="9174731" y="5449637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8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79" name="직선 연결선 278">
              <a:extLst>
                <a:ext uri="{FF2B5EF4-FFF2-40B4-BE49-F238E27FC236}">
                  <a16:creationId xmlns:a16="http://schemas.microsoft.com/office/drawing/2014/main" id="{31F06F65-2FDE-4EC9-BA66-45994192EE48}"/>
                </a:ext>
              </a:extLst>
            </p:cNvPr>
            <p:cNvCxnSpPr>
              <a:cxnSpLocks/>
            </p:cNvCxnSpPr>
            <p:nvPr/>
          </p:nvCxnSpPr>
          <p:spPr>
            <a:xfrm>
              <a:off x="9427302" y="4784183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FE74F3A4-6C66-4329-9B99-550A7DEB0C28}"/>
              </a:ext>
            </a:extLst>
          </p:cNvPr>
          <p:cNvSpPr txBox="1"/>
          <p:nvPr/>
        </p:nvSpPr>
        <p:spPr>
          <a:xfrm>
            <a:off x="1739672" y="2504437"/>
            <a:ext cx="1711157" cy="2616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영등포 </a:t>
            </a:r>
            <a:r>
              <a:rPr lang="en-US" altLang="ko-KR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300</a:t>
            </a:r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석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0E018A9-60C8-474C-B4CC-CB2A33AD2E61}"/>
              </a:ext>
            </a:extLst>
          </p:cNvPr>
          <p:cNvSpPr txBox="1"/>
          <p:nvPr/>
        </p:nvSpPr>
        <p:spPr>
          <a:xfrm>
            <a:off x="6024536" y="2504437"/>
            <a:ext cx="1633127" cy="2616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대방 </a:t>
            </a:r>
            <a:r>
              <a:rPr lang="en-US" altLang="ko-KR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300</a:t>
            </a:r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석</a:t>
            </a:r>
          </a:p>
        </p:txBody>
      </p:sp>
      <p:grpSp>
        <p:nvGrpSpPr>
          <p:cNvPr id="291" name="그룹 290"/>
          <p:cNvGrpSpPr/>
          <p:nvPr/>
        </p:nvGrpSpPr>
        <p:grpSpPr>
          <a:xfrm>
            <a:off x="8249222" y="1709264"/>
            <a:ext cx="1354545" cy="1416201"/>
            <a:chOff x="10639005" y="124989"/>
            <a:chExt cx="1489591" cy="1880753"/>
          </a:xfrm>
        </p:grpSpPr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75E4493-1F89-4AB9-86C1-5BBBD5219B81}"/>
                </a:ext>
              </a:extLst>
            </p:cNvPr>
            <p:cNvSpPr txBox="1"/>
            <p:nvPr/>
          </p:nvSpPr>
          <p:spPr>
            <a:xfrm>
              <a:off x="10797403" y="124989"/>
              <a:ext cx="1248816" cy="44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 : Active (Master)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 : Standby (Slave)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64AEE192-E67D-4DAC-A299-67FEA16293BB}"/>
                </a:ext>
              </a:extLst>
            </p:cNvPr>
            <p:cNvCxnSpPr/>
            <p:nvPr/>
          </p:nvCxnSpPr>
          <p:spPr>
            <a:xfrm>
              <a:off x="10841716" y="712854"/>
              <a:ext cx="593991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8FE31DF4-45E8-4A74-9593-B397CDA18576}"/>
                </a:ext>
              </a:extLst>
            </p:cNvPr>
            <p:cNvCxnSpPr/>
            <p:nvPr/>
          </p:nvCxnSpPr>
          <p:spPr>
            <a:xfrm>
              <a:off x="10841716" y="836071"/>
              <a:ext cx="593991" cy="0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33C37A0-5261-4964-9452-D7BCBCECC147}"/>
                </a:ext>
              </a:extLst>
            </p:cNvPr>
            <p:cNvSpPr txBox="1"/>
            <p:nvPr/>
          </p:nvSpPr>
          <p:spPr>
            <a:xfrm>
              <a:off x="11446613" y="578013"/>
              <a:ext cx="538392" cy="44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Voice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Data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E18E2B97-2128-409B-BA5A-73358D2DF8C3}"/>
                </a:ext>
              </a:extLst>
            </p:cNvPr>
            <p:cNvSpPr/>
            <p:nvPr/>
          </p:nvSpPr>
          <p:spPr>
            <a:xfrm>
              <a:off x="10797402" y="1098533"/>
              <a:ext cx="927205" cy="246269"/>
            </a:xfrm>
            <a:prstGeom prst="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외부장비</a:t>
              </a: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81BAA32A-910A-498D-AED9-A1B30FE939CA}"/>
                </a:ext>
              </a:extLst>
            </p:cNvPr>
            <p:cNvSpPr/>
            <p:nvPr/>
          </p:nvSpPr>
          <p:spPr>
            <a:xfrm>
              <a:off x="10797402" y="1389435"/>
              <a:ext cx="927201" cy="24009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시스템</a:t>
              </a: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EFDE947E-7EA5-4A3D-BBDB-5FBED4635D5A}"/>
                </a:ext>
              </a:extLst>
            </p:cNvPr>
            <p:cNvSpPr/>
            <p:nvPr/>
          </p:nvSpPr>
          <p:spPr>
            <a:xfrm>
              <a:off x="10797401" y="1678130"/>
              <a:ext cx="927201" cy="240099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개발장비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81E2A27-2B2A-448E-875A-B248A5FA59EB}"/>
                </a:ext>
              </a:extLst>
            </p:cNvPr>
            <p:cNvSpPr/>
            <p:nvPr/>
          </p:nvSpPr>
          <p:spPr>
            <a:xfrm>
              <a:off x="10639005" y="137850"/>
              <a:ext cx="1489591" cy="1867892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61783" y="1734994"/>
            <a:ext cx="5242676" cy="628642"/>
            <a:chOff x="-5298186" y="2565394"/>
            <a:chExt cx="5242676" cy="889993"/>
          </a:xfrm>
        </p:grpSpPr>
        <p:sp>
          <p:nvSpPr>
            <p:cNvPr id="74" name="양쪽 모서리가 둥근 사각형 73"/>
            <p:cNvSpPr/>
            <p:nvPr/>
          </p:nvSpPr>
          <p:spPr bwMode="auto">
            <a:xfrm>
              <a:off x="-5297418" y="2565394"/>
              <a:ext cx="2449887" cy="379281"/>
            </a:xfrm>
            <a:prstGeom prst="round2SameRect">
              <a:avLst/>
            </a:prstGeom>
            <a:solidFill>
              <a:srgbClr val="3A9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현대카드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 bwMode="auto">
            <a:xfrm>
              <a:off x="-5298186" y="2937973"/>
              <a:ext cx="2449887" cy="515454"/>
            </a:xfrm>
            <a:prstGeom prst="rect">
              <a:avLst/>
            </a:prstGeom>
            <a:solidFill>
              <a:srgbClr val="E9E9E9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endParaRPr lang="ko-KR" altLang="en-US" sz="1050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직사각형 179"/>
            <p:cNvSpPr/>
            <p:nvPr/>
          </p:nvSpPr>
          <p:spPr bwMode="auto">
            <a:xfrm>
              <a:off x="-5295511" y="2574868"/>
              <a:ext cx="564386" cy="344185"/>
            </a:xfrm>
            <a:custGeom>
              <a:avLst/>
              <a:gdLst>
                <a:gd name="connsiteX0" fmla="*/ 0 w 2855261"/>
                <a:gd name="connsiteY0" fmla="*/ 0 h 395994"/>
                <a:gd name="connsiteX1" fmla="*/ 2855261 w 2855261"/>
                <a:gd name="connsiteY1" fmla="*/ 0 h 395994"/>
                <a:gd name="connsiteX2" fmla="*/ 2855261 w 2855261"/>
                <a:gd name="connsiteY2" fmla="*/ 395994 h 395994"/>
                <a:gd name="connsiteX3" fmla="*/ 0 w 2855261"/>
                <a:gd name="connsiteY3" fmla="*/ 395994 h 395994"/>
                <a:gd name="connsiteX4" fmla="*/ 0 w 2855261"/>
                <a:gd name="connsiteY4" fmla="*/ 0 h 395994"/>
                <a:gd name="connsiteX0" fmla="*/ 0 w 2855261"/>
                <a:gd name="connsiteY0" fmla="*/ 0 h 395994"/>
                <a:gd name="connsiteX1" fmla="*/ 2855261 w 2855261"/>
                <a:gd name="connsiteY1" fmla="*/ 0 h 395994"/>
                <a:gd name="connsiteX2" fmla="*/ 223979 w 2855261"/>
                <a:gd name="connsiteY2" fmla="*/ 393613 h 395994"/>
                <a:gd name="connsiteX3" fmla="*/ 0 w 2855261"/>
                <a:gd name="connsiteY3" fmla="*/ 395994 h 395994"/>
                <a:gd name="connsiteX4" fmla="*/ 0 w 2855261"/>
                <a:gd name="connsiteY4" fmla="*/ 0 h 395994"/>
                <a:gd name="connsiteX0" fmla="*/ 0 w 938354"/>
                <a:gd name="connsiteY0" fmla="*/ 0 h 395994"/>
                <a:gd name="connsiteX1" fmla="*/ 938354 w 938354"/>
                <a:gd name="connsiteY1" fmla="*/ 0 h 395994"/>
                <a:gd name="connsiteX2" fmla="*/ 223979 w 938354"/>
                <a:gd name="connsiteY2" fmla="*/ 393613 h 395994"/>
                <a:gd name="connsiteX3" fmla="*/ 0 w 938354"/>
                <a:gd name="connsiteY3" fmla="*/ 395994 h 395994"/>
                <a:gd name="connsiteX4" fmla="*/ 0 w 938354"/>
                <a:gd name="connsiteY4" fmla="*/ 0 h 3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354" h="395994">
                  <a:moveTo>
                    <a:pt x="0" y="0"/>
                  </a:moveTo>
                  <a:lnTo>
                    <a:pt x="938354" y="0"/>
                  </a:lnTo>
                  <a:lnTo>
                    <a:pt x="223979" y="393613"/>
                  </a:lnTo>
                  <a:lnTo>
                    <a:pt x="0" y="3959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ysClr val="window" lastClr="FFFFFF">
                    <a:alpha val="25000"/>
                  </a:sysClr>
                </a:gs>
                <a:gs pos="100000">
                  <a:sysClr val="window" lastClr="FFFFFF">
                    <a:alpha val="5000"/>
                  </a:sysClr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" h="0"/>
            </a:sp3d>
          </p:spPr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4BFE42-EDC0-478E-B7DD-ED11505E22D9}"/>
                </a:ext>
              </a:extLst>
            </p:cNvPr>
            <p:cNvSpPr txBox="1"/>
            <p:nvPr/>
          </p:nvSpPr>
          <p:spPr>
            <a:xfrm>
              <a:off x="-5246541" y="2932509"/>
              <a:ext cx="2337838" cy="522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(400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), 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대방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(300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</a:t>
              </a:r>
              <a:r>
                <a:rPr lang="en-US" altLang="ko-KR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9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무중단</a:t>
              </a: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이중화</a:t>
              </a:r>
              <a:endPara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양쪽 모서리가 둥근 사각형 77"/>
            <p:cNvSpPr/>
            <p:nvPr/>
          </p:nvSpPr>
          <p:spPr bwMode="auto">
            <a:xfrm>
              <a:off x="-2505397" y="2565394"/>
              <a:ext cx="2449887" cy="379281"/>
            </a:xfrm>
            <a:prstGeom prst="round2SameRect">
              <a:avLst/>
            </a:prstGeom>
            <a:solidFill>
              <a:srgbClr val="3A9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구성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 bwMode="auto">
            <a:xfrm>
              <a:off x="-2506165" y="2937973"/>
              <a:ext cx="2449887" cy="515454"/>
            </a:xfrm>
            <a:prstGeom prst="rect">
              <a:avLst/>
            </a:prstGeom>
            <a:solidFill>
              <a:srgbClr val="E9E9E9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endParaRPr lang="ko-KR" altLang="en-US" sz="1050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179"/>
            <p:cNvSpPr/>
            <p:nvPr/>
          </p:nvSpPr>
          <p:spPr bwMode="auto">
            <a:xfrm>
              <a:off x="-2503490" y="2574868"/>
              <a:ext cx="564386" cy="344185"/>
            </a:xfrm>
            <a:custGeom>
              <a:avLst/>
              <a:gdLst>
                <a:gd name="connsiteX0" fmla="*/ 0 w 2855261"/>
                <a:gd name="connsiteY0" fmla="*/ 0 h 395994"/>
                <a:gd name="connsiteX1" fmla="*/ 2855261 w 2855261"/>
                <a:gd name="connsiteY1" fmla="*/ 0 h 395994"/>
                <a:gd name="connsiteX2" fmla="*/ 2855261 w 2855261"/>
                <a:gd name="connsiteY2" fmla="*/ 395994 h 395994"/>
                <a:gd name="connsiteX3" fmla="*/ 0 w 2855261"/>
                <a:gd name="connsiteY3" fmla="*/ 395994 h 395994"/>
                <a:gd name="connsiteX4" fmla="*/ 0 w 2855261"/>
                <a:gd name="connsiteY4" fmla="*/ 0 h 395994"/>
                <a:gd name="connsiteX0" fmla="*/ 0 w 2855261"/>
                <a:gd name="connsiteY0" fmla="*/ 0 h 395994"/>
                <a:gd name="connsiteX1" fmla="*/ 2855261 w 2855261"/>
                <a:gd name="connsiteY1" fmla="*/ 0 h 395994"/>
                <a:gd name="connsiteX2" fmla="*/ 223979 w 2855261"/>
                <a:gd name="connsiteY2" fmla="*/ 393613 h 395994"/>
                <a:gd name="connsiteX3" fmla="*/ 0 w 2855261"/>
                <a:gd name="connsiteY3" fmla="*/ 395994 h 395994"/>
                <a:gd name="connsiteX4" fmla="*/ 0 w 2855261"/>
                <a:gd name="connsiteY4" fmla="*/ 0 h 395994"/>
                <a:gd name="connsiteX0" fmla="*/ 0 w 938354"/>
                <a:gd name="connsiteY0" fmla="*/ 0 h 395994"/>
                <a:gd name="connsiteX1" fmla="*/ 938354 w 938354"/>
                <a:gd name="connsiteY1" fmla="*/ 0 h 395994"/>
                <a:gd name="connsiteX2" fmla="*/ 223979 w 938354"/>
                <a:gd name="connsiteY2" fmla="*/ 393613 h 395994"/>
                <a:gd name="connsiteX3" fmla="*/ 0 w 938354"/>
                <a:gd name="connsiteY3" fmla="*/ 395994 h 395994"/>
                <a:gd name="connsiteX4" fmla="*/ 0 w 938354"/>
                <a:gd name="connsiteY4" fmla="*/ 0 h 3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354" h="395994">
                  <a:moveTo>
                    <a:pt x="0" y="0"/>
                  </a:moveTo>
                  <a:lnTo>
                    <a:pt x="938354" y="0"/>
                  </a:lnTo>
                  <a:lnTo>
                    <a:pt x="223979" y="393613"/>
                  </a:lnTo>
                  <a:lnTo>
                    <a:pt x="0" y="3959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ysClr val="window" lastClr="FFFFFF">
                    <a:alpha val="25000"/>
                  </a:sysClr>
                </a:gs>
                <a:gs pos="100000">
                  <a:sysClr val="window" lastClr="FFFFFF">
                    <a:alpha val="5000"/>
                  </a:sysClr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" h="0"/>
            </a:sp3d>
          </p:spPr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4BFE42-EDC0-478E-B7DD-ED11505E22D9}"/>
                </a:ext>
              </a:extLst>
            </p:cNvPr>
            <p:cNvSpPr txBox="1"/>
            <p:nvPr/>
          </p:nvSpPr>
          <p:spPr>
            <a:xfrm>
              <a:off x="-2393732" y="3043894"/>
              <a:ext cx="23378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대방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</a:t>
              </a:r>
            </a:p>
          </p:txBody>
        </p:sp>
        <p:sp>
          <p:nvSpPr>
            <p:cNvPr id="82" name="갈매기형 수장 81"/>
            <p:cNvSpPr/>
            <p:nvPr/>
          </p:nvSpPr>
          <p:spPr>
            <a:xfrm>
              <a:off x="-2773778" y="2872911"/>
              <a:ext cx="213025" cy="269473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78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실시간 </a:t>
            </a:r>
            <a:r>
              <a:rPr lang="en-US" altLang="ko-KR" dirty="0" smtClean="0"/>
              <a:t>STT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콜센타</a:t>
            </a:r>
            <a:r>
              <a:rPr lang="ko-KR" altLang="en-US" dirty="0" smtClean="0"/>
              <a:t> 환경에 따른 방안</a:t>
            </a:r>
            <a:endParaRPr lang="ko-KR" altLang="en-US" dirty="0"/>
          </a:p>
        </p:txBody>
      </p: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5395918" y="6068129"/>
            <a:ext cx="41655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실시간 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STT 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구성을 위한 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Mirror 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포트 관련 구성 및 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NW Hardware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kumimoji="0" lang="ko-KR" altLang="en-US" sz="800" b="0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고객사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제공 조건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필요시 유상 구매 조건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1" name="그룹 42"/>
          <p:cNvGrpSpPr>
            <a:grpSpLocks/>
          </p:cNvGrpSpPr>
          <p:nvPr/>
        </p:nvGrpSpPr>
        <p:grpSpPr bwMode="auto">
          <a:xfrm>
            <a:off x="387140" y="1223163"/>
            <a:ext cx="4307738" cy="184666"/>
            <a:chOff x="404813" y="3455805"/>
            <a:chExt cx="4309182" cy="185183"/>
          </a:xfrm>
        </p:grpSpPr>
        <p:sp>
          <p:nvSpPr>
            <p:cNvPr id="72" name="Text Box 21"/>
            <p:cNvSpPr txBox="1">
              <a:spLocks noChangeArrowheads="1"/>
            </p:cNvSpPr>
            <p:nvPr/>
          </p:nvSpPr>
          <p:spPr bwMode="auto">
            <a:xfrm>
              <a:off x="635550" y="3455805"/>
              <a:ext cx="4078445" cy="185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>
                <a:spcAft>
                  <a:spcPts val="300"/>
                </a:spcAft>
                <a:defRPr/>
              </a:pPr>
              <a:r>
                <a:rPr lang="en-US" altLang="ko-KR" sz="1200" b="1" spc="-3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Acronode</a:t>
              </a:r>
              <a:r>
                <a:rPr lang="en-US" altLang="ko-KR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– </a:t>
              </a:r>
              <a:r>
                <a:rPr lang="ko-KR" altLang="en-US" sz="1200" b="1" spc="-3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현대캐피탈 </a:t>
              </a:r>
              <a:r>
                <a:rPr lang="ko-KR" altLang="en-US" sz="1200" b="1" spc="-3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무중단</a:t>
              </a:r>
              <a:r>
                <a:rPr lang="en-US" altLang="ko-KR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b="1" spc="-3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무유실</a:t>
              </a:r>
              <a:r>
                <a:rPr lang="en-US" altLang="ko-KR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이중화 실시간</a:t>
              </a:r>
              <a:r>
                <a:rPr lang="en-US" altLang="ko-KR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STT </a:t>
              </a:r>
              <a:r>
                <a:rPr lang="ko-KR" altLang="en-US" sz="1200" b="1" spc="-3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0769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구성도</a:t>
              </a:r>
            </a:p>
          </p:txBody>
        </p:sp>
        <p:pic>
          <p:nvPicPr>
            <p:cNvPr id="73" name="그림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3461653"/>
              <a:ext cx="176400" cy="162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그룹 107"/>
          <p:cNvGrpSpPr/>
          <p:nvPr/>
        </p:nvGrpSpPr>
        <p:grpSpPr>
          <a:xfrm>
            <a:off x="8249222" y="1709264"/>
            <a:ext cx="1354545" cy="1416201"/>
            <a:chOff x="10639005" y="124989"/>
            <a:chExt cx="1489591" cy="188075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75E4493-1F89-4AB9-86C1-5BBBD5219B81}"/>
                </a:ext>
              </a:extLst>
            </p:cNvPr>
            <p:cNvSpPr txBox="1"/>
            <p:nvPr/>
          </p:nvSpPr>
          <p:spPr>
            <a:xfrm>
              <a:off x="10797403" y="124989"/>
              <a:ext cx="1248816" cy="44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 : Active (Master)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 : Standby (Slave)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4AEE192-E67D-4DAC-A299-67FEA16293BB}"/>
                </a:ext>
              </a:extLst>
            </p:cNvPr>
            <p:cNvCxnSpPr/>
            <p:nvPr/>
          </p:nvCxnSpPr>
          <p:spPr>
            <a:xfrm>
              <a:off x="10841716" y="712854"/>
              <a:ext cx="593991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8FE31DF4-45E8-4A74-9593-B397CDA18576}"/>
                </a:ext>
              </a:extLst>
            </p:cNvPr>
            <p:cNvCxnSpPr/>
            <p:nvPr/>
          </p:nvCxnSpPr>
          <p:spPr>
            <a:xfrm>
              <a:off x="10841716" y="836071"/>
              <a:ext cx="593991" cy="0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33C37A0-5261-4964-9452-D7BCBCECC147}"/>
                </a:ext>
              </a:extLst>
            </p:cNvPr>
            <p:cNvSpPr txBox="1"/>
            <p:nvPr/>
          </p:nvSpPr>
          <p:spPr>
            <a:xfrm>
              <a:off x="11446613" y="578013"/>
              <a:ext cx="538392" cy="44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Voice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Data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18E2B97-2128-409B-BA5A-73358D2DF8C3}"/>
                </a:ext>
              </a:extLst>
            </p:cNvPr>
            <p:cNvSpPr/>
            <p:nvPr/>
          </p:nvSpPr>
          <p:spPr>
            <a:xfrm>
              <a:off x="10797402" y="1098533"/>
              <a:ext cx="927205" cy="246269"/>
            </a:xfrm>
            <a:prstGeom prst="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외부장비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1BAA32A-910A-498D-AED9-A1B30FE939CA}"/>
                </a:ext>
              </a:extLst>
            </p:cNvPr>
            <p:cNvSpPr/>
            <p:nvPr/>
          </p:nvSpPr>
          <p:spPr>
            <a:xfrm>
              <a:off x="10797402" y="1389435"/>
              <a:ext cx="927201" cy="24009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시스템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FDE947E-7EA5-4A3D-BBDB-5FBED4635D5A}"/>
                </a:ext>
              </a:extLst>
            </p:cNvPr>
            <p:cNvSpPr/>
            <p:nvPr/>
          </p:nvSpPr>
          <p:spPr>
            <a:xfrm>
              <a:off x="10797401" y="1678130"/>
              <a:ext cx="927201" cy="240099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개발장비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81E2A27-2B2A-448E-875A-B248A5FA59EB}"/>
                </a:ext>
              </a:extLst>
            </p:cNvPr>
            <p:cNvSpPr/>
            <p:nvPr/>
          </p:nvSpPr>
          <p:spPr>
            <a:xfrm>
              <a:off x="10639005" y="137850"/>
              <a:ext cx="1489591" cy="1867892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00E018A9-60C8-474C-B4CC-CB2A33AD2E61}"/>
              </a:ext>
            </a:extLst>
          </p:cNvPr>
          <p:cNvSpPr txBox="1"/>
          <p:nvPr/>
        </p:nvSpPr>
        <p:spPr>
          <a:xfrm>
            <a:off x="4172949" y="2392990"/>
            <a:ext cx="1633127" cy="2616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대방 </a:t>
            </a:r>
            <a:r>
              <a:rPr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석</a:t>
            </a:r>
          </a:p>
        </p:txBody>
      </p:sp>
      <p:grpSp>
        <p:nvGrpSpPr>
          <p:cNvPr id="164" name="그룹 163"/>
          <p:cNvGrpSpPr/>
          <p:nvPr/>
        </p:nvGrpSpPr>
        <p:grpSpPr>
          <a:xfrm>
            <a:off x="2152109" y="2717761"/>
            <a:ext cx="5159677" cy="3437394"/>
            <a:chOff x="2814822" y="1510946"/>
            <a:chExt cx="3718453" cy="49512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B15765F-E8DA-420A-821A-21F95D1FF42A}"/>
                </a:ext>
              </a:extLst>
            </p:cNvPr>
            <p:cNvSpPr/>
            <p:nvPr/>
          </p:nvSpPr>
          <p:spPr>
            <a:xfrm>
              <a:off x="3646950" y="3793189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RTM S 1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468387C-61A2-4FBC-8FA0-74953A05CC34}"/>
                </a:ext>
              </a:extLst>
            </p:cNvPr>
            <p:cNvSpPr/>
            <p:nvPr/>
          </p:nvSpPr>
          <p:spPr>
            <a:xfrm>
              <a:off x="3186150" y="4036734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RTM A 1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3C017E61-CC23-49FC-BB2E-75399557D208}"/>
                </a:ext>
              </a:extLst>
            </p:cNvPr>
            <p:cNvSpPr/>
            <p:nvPr/>
          </p:nvSpPr>
          <p:spPr>
            <a:xfrm>
              <a:off x="3164034" y="5457992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01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67B12FA-EC3A-45E7-BDE7-DC9B2B588A63}"/>
                </a:ext>
              </a:extLst>
            </p:cNvPr>
            <p:cNvSpPr/>
            <p:nvPr/>
          </p:nvSpPr>
          <p:spPr>
            <a:xfrm>
              <a:off x="3806607" y="5457992"/>
              <a:ext cx="593991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STT 02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6A18F69-EE51-4052-81BA-06E2D7665916}"/>
                </a:ext>
              </a:extLst>
            </p:cNvPr>
            <p:cNvSpPr/>
            <p:nvPr/>
          </p:nvSpPr>
          <p:spPr>
            <a:xfrm>
              <a:off x="5073708" y="3166655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WEB/WAS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 2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0" name="사각형: 둥근 모서리 178">
              <a:extLst>
                <a:ext uri="{FF2B5EF4-FFF2-40B4-BE49-F238E27FC236}">
                  <a16:creationId xmlns:a16="http://schemas.microsoft.com/office/drawing/2014/main" id="{793CE4D7-6D5B-4F20-A3E3-C6D1120E9266}"/>
                </a:ext>
              </a:extLst>
            </p:cNvPr>
            <p:cNvSpPr/>
            <p:nvPr/>
          </p:nvSpPr>
          <p:spPr>
            <a:xfrm>
              <a:off x="3086171" y="2031009"/>
              <a:ext cx="1235716" cy="369332"/>
            </a:xfrm>
            <a:prstGeom prst="round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PBX #1</a:t>
              </a: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DD547E0-5B69-4140-8436-4A499896286F}"/>
                </a:ext>
              </a:extLst>
            </p:cNvPr>
            <p:cNvSpPr/>
            <p:nvPr/>
          </p:nvSpPr>
          <p:spPr>
            <a:xfrm>
              <a:off x="2814822" y="2595058"/>
              <a:ext cx="1777640" cy="246269"/>
            </a:xfrm>
            <a:prstGeom prst="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NW Switch L3 or L7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A0EE780-2CAE-402E-8303-E38E5EF1EEBB}"/>
                </a:ext>
              </a:extLst>
            </p:cNvPr>
            <p:cNvCxnSpPr>
              <a:cxnSpLocks/>
              <a:stCxn id="171" idx="2"/>
              <a:endCxn id="165" idx="0"/>
            </p:cNvCxnSpPr>
            <p:nvPr/>
          </p:nvCxnSpPr>
          <p:spPr>
            <a:xfrm>
              <a:off x="3703642" y="2841327"/>
              <a:ext cx="322687" cy="951862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096C78EE-F86D-497F-8945-1DF334392B18}"/>
                </a:ext>
              </a:extLst>
            </p:cNvPr>
            <p:cNvCxnSpPr>
              <a:cxnSpLocks/>
              <a:stCxn id="171" idx="2"/>
              <a:endCxn id="166" idx="0"/>
            </p:cNvCxnSpPr>
            <p:nvPr/>
          </p:nvCxnSpPr>
          <p:spPr>
            <a:xfrm flipH="1">
              <a:off x="3565529" y="2841327"/>
              <a:ext cx="138113" cy="1195407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174" name="사각형: 둥근 모서리 200">
              <a:extLst>
                <a:ext uri="{FF2B5EF4-FFF2-40B4-BE49-F238E27FC236}">
                  <a16:creationId xmlns:a16="http://schemas.microsoft.com/office/drawing/2014/main" id="{E9F855D7-7D1D-4E01-A4C5-CFB46354DE46}"/>
                </a:ext>
              </a:extLst>
            </p:cNvPr>
            <p:cNvSpPr/>
            <p:nvPr/>
          </p:nvSpPr>
          <p:spPr>
            <a:xfrm>
              <a:off x="5735038" y="1510946"/>
              <a:ext cx="798237" cy="1154558"/>
            </a:xfrm>
            <a:prstGeom prst="roundRect">
              <a:avLst/>
            </a:prstGeom>
            <a:solidFill>
              <a:srgbClr val="003F6C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APP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CTI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Chat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BigData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175" name="연결선: 꺾임 202">
              <a:extLst>
                <a:ext uri="{FF2B5EF4-FFF2-40B4-BE49-F238E27FC236}">
                  <a16:creationId xmlns:a16="http://schemas.microsoft.com/office/drawing/2014/main" id="{09B54E8E-7C2D-4E6B-93CD-42FF63BFD751}"/>
                </a:ext>
              </a:extLst>
            </p:cNvPr>
            <p:cNvCxnSpPr>
              <a:cxnSpLocks/>
              <a:stCxn id="166" idx="0"/>
              <a:endCxn id="176" idx="1"/>
            </p:cNvCxnSpPr>
            <p:nvPr/>
          </p:nvCxnSpPr>
          <p:spPr>
            <a:xfrm rot="5400000" flipH="1" flipV="1">
              <a:off x="3803732" y="2762133"/>
              <a:ext cx="1036399" cy="1512804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43E4837-5540-42BC-9C53-F5C0B18926AB}"/>
                </a:ext>
              </a:extLst>
            </p:cNvPr>
            <p:cNvSpPr/>
            <p:nvPr/>
          </p:nvSpPr>
          <p:spPr>
            <a:xfrm>
              <a:off x="5078333" y="2864147"/>
              <a:ext cx="758757" cy="2723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WEB/WAS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A 1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177" name="연결선: 꺾임 288">
              <a:extLst>
                <a:ext uri="{FF2B5EF4-FFF2-40B4-BE49-F238E27FC236}">
                  <a16:creationId xmlns:a16="http://schemas.microsoft.com/office/drawing/2014/main" id="{E7243987-89AB-4AB9-A704-8EFEA6D96E2C}"/>
                </a:ext>
              </a:extLst>
            </p:cNvPr>
            <p:cNvCxnSpPr>
              <a:stCxn id="176" idx="0"/>
              <a:endCxn id="174" idx="1"/>
            </p:cNvCxnSpPr>
            <p:nvPr/>
          </p:nvCxnSpPr>
          <p:spPr>
            <a:xfrm rot="5400000" flipH="1" flipV="1">
              <a:off x="5208414" y="2337523"/>
              <a:ext cx="775922" cy="277326"/>
            </a:xfrm>
            <a:prstGeom prst="bentConnector2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B2E9B79-CF6B-454C-99CC-26F55331B19D}"/>
                </a:ext>
              </a:extLst>
            </p:cNvPr>
            <p:cNvCxnSpPr>
              <a:stCxn id="170" idx="2"/>
              <a:endCxn id="171" idx="0"/>
            </p:cNvCxnSpPr>
            <p:nvPr/>
          </p:nvCxnSpPr>
          <p:spPr>
            <a:xfrm flipH="1">
              <a:off x="3703642" y="2400341"/>
              <a:ext cx="387" cy="194717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967DC0D1-F1AE-426A-B166-74A97F394BA7}"/>
                </a:ext>
              </a:extLst>
            </p:cNvPr>
            <p:cNvCxnSpPr>
              <a:cxnSpLocks/>
            </p:cNvCxnSpPr>
            <p:nvPr/>
          </p:nvCxnSpPr>
          <p:spPr>
            <a:xfrm>
              <a:off x="3086171" y="4775103"/>
              <a:ext cx="1443884" cy="0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865B5E40-FE66-483A-BD13-D06C242BC7F3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3461030" y="4777130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9828559-9ED9-41AB-84C1-0439098448DD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80" y="4782805"/>
              <a:ext cx="0" cy="680862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30D69DF-E67F-4799-99AB-F077C43C6AC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740" y="4065564"/>
              <a:ext cx="0" cy="709539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17707D45-C177-4E26-A2B2-110CE702522A}"/>
                </a:ext>
              </a:extLst>
            </p:cNvPr>
            <p:cNvCxnSpPr>
              <a:cxnSpLocks/>
            </p:cNvCxnSpPr>
            <p:nvPr/>
          </p:nvCxnSpPr>
          <p:spPr>
            <a:xfrm>
              <a:off x="3565529" y="4309109"/>
              <a:ext cx="0" cy="465994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664CF19-0EC8-4C7F-B639-097BEB0F2610}"/>
                </a:ext>
              </a:extLst>
            </p:cNvPr>
            <p:cNvSpPr/>
            <p:nvPr/>
          </p:nvSpPr>
          <p:spPr>
            <a:xfrm>
              <a:off x="3898579" y="6189856"/>
              <a:ext cx="758757" cy="27237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DEV STT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WEB/WAS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A6303C-D4D8-49AE-BF65-8A7901B505B3}"/>
                </a:ext>
              </a:extLst>
            </p:cNvPr>
            <p:cNvSpPr/>
            <p:nvPr/>
          </p:nvSpPr>
          <p:spPr>
            <a:xfrm>
              <a:off x="3042509" y="6189856"/>
              <a:ext cx="758757" cy="27237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DEV RTM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61783" y="1734994"/>
            <a:ext cx="3438666" cy="628642"/>
            <a:chOff x="-5298186" y="2565394"/>
            <a:chExt cx="5242676" cy="889993"/>
          </a:xfrm>
        </p:grpSpPr>
        <p:sp>
          <p:nvSpPr>
            <p:cNvPr id="50" name="양쪽 모서리가 둥근 사각형 49"/>
            <p:cNvSpPr/>
            <p:nvPr/>
          </p:nvSpPr>
          <p:spPr bwMode="auto">
            <a:xfrm>
              <a:off x="-5297418" y="2565394"/>
              <a:ext cx="2449887" cy="379281"/>
            </a:xfrm>
            <a:prstGeom prst="round2SameRect">
              <a:avLst/>
            </a:prstGeom>
            <a:solidFill>
              <a:srgbClr val="3A9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현대캐피탈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 bwMode="auto">
            <a:xfrm>
              <a:off x="-5298186" y="2937973"/>
              <a:ext cx="2449887" cy="515454"/>
            </a:xfrm>
            <a:prstGeom prst="rect">
              <a:avLst/>
            </a:prstGeom>
            <a:solidFill>
              <a:srgbClr val="E9E9E9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endParaRPr lang="ko-KR" altLang="en-US" sz="1050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직사각형 179"/>
            <p:cNvSpPr/>
            <p:nvPr/>
          </p:nvSpPr>
          <p:spPr bwMode="auto">
            <a:xfrm>
              <a:off x="-5295511" y="2574868"/>
              <a:ext cx="564386" cy="344185"/>
            </a:xfrm>
            <a:custGeom>
              <a:avLst/>
              <a:gdLst>
                <a:gd name="connsiteX0" fmla="*/ 0 w 2855261"/>
                <a:gd name="connsiteY0" fmla="*/ 0 h 395994"/>
                <a:gd name="connsiteX1" fmla="*/ 2855261 w 2855261"/>
                <a:gd name="connsiteY1" fmla="*/ 0 h 395994"/>
                <a:gd name="connsiteX2" fmla="*/ 2855261 w 2855261"/>
                <a:gd name="connsiteY2" fmla="*/ 395994 h 395994"/>
                <a:gd name="connsiteX3" fmla="*/ 0 w 2855261"/>
                <a:gd name="connsiteY3" fmla="*/ 395994 h 395994"/>
                <a:gd name="connsiteX4" fmla="*/ 0 w 2855261"/>
                <a:gd name="connsiteY4" fmla="*/ 0 h 395994"/>
                <a:gd name="connsiteX0" fmla="*/ 0 w 2855261"/>
                <a:gd name="connsiteY0" fmla="*/ 0 h 395994"/>
                <a:gd name="connsiteX1" fmla="*/ 2855261 w 2855261"/>
                <a:gd name="connsiteY1" fmla="*/ 0 h 395994"/>
                <a:gd name="connsiteX2" fmla="*/ 223979 w 2855261"/>
                <a:gd name="connsiteY2" fmla="*/ 393613 h 395994"/>
                <a:gd name="connsiteX3" fmla="*/ 0 w 2855261"/>
                <a:gd name="connsiteY3" fmla="*/ 395994 h 395994"/>
                <a:gd name="connsiteX4" fmla="*/ 0 w 2855261"/>
                <a:gd name="connsiteY4" fmla="*/ 0 h 395994"/>
                <a:gd name="connsiteX0" fmla="*/ 0 w 938354"/>
                <a:gd name="connsiteY0" fmla="*/ 0 h 395994"/>
                <a:gd name="connsiteX1" fmla="*/ 938354 w 938354"/>
                <a:gd name="connsiteY1" fmla="*/ 0 h 395994"/>
                <a:gd name="connsiteX2" fmla="*/ 223979 w 938354"/>
                <a:gd name="connsiteY2" fmla="*/ 393613 h 395994"/>
                <a:gd name="connsiteX3" fmla="*/ 0 w 938354"/>
                <a:gd name="connsiteY3" fmla="*/ 395994 h 395994"/>
                <a:gd name="connsiteX4" fmla="*/ 0 w 938354"/>
                <a:gd name="connsiteY4" fmla="*/ 0 h 3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354" h="395994">
                  <a:moveTo>
                    <a:pt x="0" y="0"/>
                  </a:moveTo>
                  <a:lnTo>
                    <a:pt x="938354" y="0"/>
                  </a:lnTo>
                  <a:lnTo>
                    <a:pt x="223979" y="393613"/>
                  </a:lnTo>
                  <a:lnTo>
                    <a:pt x="0" y="3959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ysClr val="window" lastClr="FFFFFF">
                    <a:alpha val="25000"/>
                  </a:sysClr>
                </a:gs>
                <a:gs pos="100000">
                  <a:sysClr val="window" lastClr="FFFFFF">
                    <a:alpha val="5000"/>
                  </a:sysClr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" h="0"/>
            </a:sp3d>
          </p:spPr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D4BFE42-EDC0-478E-B7DD-ED11505E22D9}"/>
                </a:ext>
              </a:extLst>
            </p:cNvPr>
            <p:cNvSpPr txBox="1"/>
            <p:nvPr/>
          </p:nvSpPr>
          <p:spPr>
            <a:xfrm>
              <a:off x="-5246541" y="2932509"/>
              <a:ext cx="2337838" cy="522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en-US" altLang="ko-KR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대방</a:t>
              </a:r>
              <a:r>
                <a:rPr lang="en-US" altLang="ko-KR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(100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</a:t>
              </a:r>
              <a:r>
                <a:rPr lang="en-US" altLang="ko-KR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9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무중단</a:t>
              </a: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이중화</a:t>
              </a:r>
              <a:endPara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 bwMode="auto">
            <a:xfrm>
              <a:off x="-2505397" y="2565394"/>
              <a:ext cx="2449887" cy="379281"/>
            </a:xfrm>
            <a:prstGeom prst="round2SameRect">
              <a:avLst/>
            </a:prstGeom>
            <a:solidFill>
              <a:srgbClr val="3A9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>
                <a:defRPr/>
              </a:pPr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구성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-2506165" y="2937973"/>
              <a:ext cx="2449887" cy="515454"/>
            </a:xfrm>
            <a:prstGeom prst="rect">
              <a:avLst/>
            </a:prstGeom>
            <a:solidFill>
              <a:srgbClr val="E9E9E9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bevelT w="0"/>
              </a:sp3d>
            </a:bodyPr>
            <a:lstStyle>
              <a:lvl1pPr marL="3429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lvl="1" algn="ctr"/>
              <a:endParaRPr lang="ko-KR" altLang="en-US" sz="1050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179"/>
            <p:cNvSpPr/>
            <p:nvPr/>
          </p:nvSpPr>
          <p:spPr bwMode="auto">
            <a:xfrm>
              <a:off x="-2503490" y="2574868"/>
              <a:ext cx="564386" cy="344185"/>
            </a:xfrm>
            <a:custGeom>
              <a:avLst/>
              <a:gdLst>
                <a:gd name="connsiteX0" fmla="*/ 0 w 2855261"/>
                <a:gd name="connsiteY0" fmla="*/ 0 h 395994"/>
                <a:gd name="connsiteX1" fmla="*/ 2855261 w 2855261"/>
                <a:gd name="connsiteY1" fmla="*/ 0 h 395994"/>
                <a:gd name="connsiteX2" fmla="*/ 2855261 w 2855261"/>
                <a:gd name="connsiteY2" fmla="*/ 395994 h 395994"/>
                <a:gd name="connsiteX3" fmla="*/ 0 w 2855261"/>
                <a:gd name="connsiteY3" fmla="*/ 395994 h 395994"/>
                <a:gd name="connsiteX4" fmla="*/ 0 w 2855261"/>
                <a:gd name="connsiteY4" fmla="*/ 0 h 395994"/>
                <a:gd name="connsiteX0" fmla="*/ 0 w 2855261"/>
                <a:gd name="connsiteY0" fmla="*/ 0 h 395994"/>
                <a:gd name="connsiteX1" fmla="*/ 2855261 w 2855261"/>
                <a:gd name="connsiteY1" fmla="*/ 0 h 395994"/>
                <a:gd name="connsiteX2" fmla="*/ 223979 w 2855261"/>
                <a:gd name="connsiteY2" fmla="*/ 393613 h 395994"/>
                <a:gd name="connsiteX3" fmla="*/ 0 w 2855261"/>
                <a:gd name="connsiteY3" fmla="*/ 395994 h 395994"/>
                <a:gd name="connsiteX4" fmla="*/ 0 w 2855261"/>
                <a:gd name="connsiteY4" fmla="*/ 0 h 395994"/>
                <a:gd name="connsiteX0" fmla="*/ 0 w 938354"/>
                <a:gd name="connsiteY0" fmla="*/ 0 h 395994"/>
                <a:gd name="connsiteX1" fmla="*/ 938354 w 938354"/>
                <a:gd name="connsiteY1" fmla="*/ 0 h 395994"/>
                <a:gd name="connsiteX2" fmla="*/ 223979 w 938354"/>
                <a:gd name="connsiteY2" fmla="*/ 393613 h 395994"/>
                <a:gd name="connsiteX3" fmla="*/ 0 w 938354"/>
                <a:gd name="connsiteY3" fmla="*/ 395994 h 395994"/>
                <a:gd name="connsiteX4" fmla="*/ 0 w 938354"/>
                <a:gd name="connsiteY4" fmla="*/ 0 h 39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354" h="395994">
                  <a:moveTo>
                    <a:pt x="0" y="0"/>
                  </a:moveTo>
                  <a:lnTo>
                    <a:pt x="938354" y="0"/>
                  </a:lnTo>
                  <a:lnTo>
                    <a:pt x="223979" y="393613"/>
                  </a:lnTo>
                  <a:lnTo>
                    <a:pt x="0" y="3959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ysClr val="window" lastClr="FFFFFF">
                    <a:alpha val="25000"/>
                  </a:sysClr>
                </a:gs>
                <a:gs pos="100000">
                  <a:sysClr val="window" lastClr="FFFFFF">
                    <a:alpha val="5000"/>
                  </a:sysClr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" h="0"/>
            </a:sp3d>
          </p:spPr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4BFE42-EDC0-478E-B7DD-ED11505E22D9}"/>
                </a:ext>
              </a:extLst>
            </p:cNvPr>
            <p:cNvSpPr txBox="1"/>
            <p:nvPr/>
          </p:nvSpPr>
          <p:spPr>
            <a:xfrm>
              <a:off x="-2393732" y="3043894"/>
              <a:ext cx="2337838" cy="32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en-US" altLang="ko-KR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대방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en-US" altLang="ko-KR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00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</a:t>
              </a:r>
            </a:p>
          </p:txBody>
        </p:sp>
        <p:sp>
          <p:nvSpPr>
            <p:cNvPr id="58" name="갈매기형 수장 57"/>
            <p:cNvSpPr/>
            <p:nvPr/>
          </p:nvSpPr>
          <p:spPr>
            <a:xfrm>
              <a:off x="-2794098" y="2872911"/>
              <a:ext cx="298356" cy="269473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2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사업의 배경 및 목적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1EC70B-F5BE-4086-B511-0D15D6062C7A}"/>
              </a:ext>
            </a:extLst>
          </p:cNvPr>
          <p:cNvSpPr txBox="1"/>
          <p:nvPr/>
        </p:nvSpPr>
        <p:spPr>
          <a:xfrm>
            <a:off x="3547387" y="1605334"/>
            <a:ext cx="2779054" cy="330696"/>
          </a:xfrm>
          <a:prstGeom prst="rect">
            <a:avLst/>
          </a:prstGeom>
          <a:solidFill>
            <a:srgbClr val="3A9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  <a:bevelB w="1270" h="1270"/>
            </a:sp3d>
          </a:bodyPr>
          <a:lstStyle>
            <a:defPPr>
              <a:defRPr lang="ko-KR"/>
            </a:defPPr>
            <a:lvl1pPr algn="ctr" defTabSz="1042973">
              <a:defRPr sz="1600">
                <a:solidFill>
                  <a:prstClr val="white"/>
                </a:solidFill>
                <a:latin typeface="YDIYGo540" pitchFamily="18" charset="-127"/>
                <a:ea typeface="YDIYGo540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marL="0" lvl="1" algn="ctr" defTabSz="1042875" latinLnBrk="0"/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H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은행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sym typeface="Monotype Sort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F0103A-9294-417A-BFD8-4131FD5E8FD6}"/>
              </a:ext>
            </a:extLst>
          </p:cNvPr>
          <p:cNvSpPr/>
          <p:nvPr/>
        </p:nvSpPr>
        <p:spPr bwMode="auto">
          <a:xfrm flipH="1">
            <a:off x="3547387" y="1936030"/>
            <a:ext cx="2779054" cy="413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5400000" algn="t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042973"/>
            <a:endParaRPr lang="ko-KR" altLang="en-US" sz="2000" b="1" dirty="0">
              <a:solidFill>
                <a:prstClr val="white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C71F131-05A3-4C91-85FD-A4E92F128C10}"/>
              </a:ext>
            </a:extLst>
          </p:cNvPr>
          <p:cNvGrpSpPr/>
          <p:nvPr/>
        </p:nvGrpSpPr>
        <p:grpSpPr>
          <a:xfrm>
            <a:off x="3650073" y="2101264"/>
            <a:ext cx="2573683" cy="272625"/>
            <a:chOff x="872018" y="1590768"/>
            <a:chExt cx="3067425" cy="296783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D103F77-D511-4BB3-A2D4-7D72EC6DDABD}"/>
                </a:ext>
              </a:extLst>
            </p:cNvPr>
            <p:cNvCxnSpPr/>
            <p:nvPr/>
          </p:nvCxnSpPr>
          <p:spPr>
            <a:xfrm>
              <a:off x="872018" y="1887551"/>
              <a:ext cx="30674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F536313-1935-4A7A-AAE8-7F4C20705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209" y="1590768"/>
              <a:ext cx="917053" cy="23453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400" b="1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Monotype Sorts"/>
                </a:rPr>
                <a:t>상담지원봇</a:t>
              </a:r>
              <a:endParaRPr lang="en-US" altLang="ko-KR" sz="14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Monotype Sorts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50EBF44-E2A6-4E88-BAC9-52438035E3DB}"/>
              </a:ext>
            </a:extLst>
          </p:cNvPr>
          <p:cNvSpPr/>
          <p:nvPr/>
        </p:nvSpPr>
        <p:spPr bwMode="auto">
          <a:xfrm flipH="1">
            <a:off x="540415" y="1936030"/>
            <a:ext cx="2779054" cy="413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5400000" algn="t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042973"/>
            <a:endParaRPr lang="ko-KR" altLang="en-US" sz="2000" b="1" dirty="0">
              <a:solidFill>
                <a:prstClr val="white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45195F-2757-4318-85D6-22BCB1774744}"/>
              </a:ext>
            </a:extLst>
          </p:cNvPr>
          <p:cNvSpPr txBox="1"/>
          <p:nvPr/>
        </p:nvSpPr>
        <p:spPr>
          <a:xfrm>
            <a:off x="540415" y="1605334"/>
            <a:ext cx="2779054" cy="330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0" lvl="1" algn="ctr" defTabSz="1042973">
              <a:defRPr sz="14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2pPr>
          </a:lstStyle>
          <a:p>
            <a:pPr lvl="1"/>
            <a:r>
              <a:rPr lang="en-US" altLang="ko-KR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N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은행</a:t>
            </a:r>
            <a:endParaRPr lang="en-US" altLang="ko-KR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sym typeface="Monotype Sorts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E671F17-5BAC-4D2C-B5B1-5393A1A1B144}"/>
              </a:ext>
            </a:extLst>
          </p:cNvPr>
          <p:cNvGrpSpPr/>
          <p:nvPr/>
        </p:nvGrpSpPr>
        <p:grpSpPr>
          <a:xfrm>
            <a:off x="643101" y="2101264"/>
            <a:ext cx="2573682" cy="272625"/>
            <a:chOff x="872018" y="1590768"/>
            <a:chExt cx="3067425" cy="296783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41EF38D-E222-4831-BFA3-2A1EF0E5AC0E}"/>
                </a:ext>
              </a:extLst>
            </p:cNvPr>
            <p:cNvCxnSpPr/>
            <p:nvPr/>
          </p:nvCxnSpPr>
          <p:spPr>
            <a:xfrm>
              <a:off x="872018" y="1887551"/>
              <a:ext cx="30674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AA8A256-1F4C-4172-921E-48BA94DBC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533" y="1590768"/>
              <a:ext cx="1528422" cy="23453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400" b="1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Monotype Sorts"/>
                </a:rPr>
                <a:t>아르미</a:t>
              </a:r>
              <a:r>
                <a:rPr lang="ko-KR" altLang="en-US" sz="14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Monotype Sorts"/>
                </a:rPr>
                <a:t> 상담도우미</a:t>
              </a:r>
              <a:endParaRPr lang="en-US" altLang="ko-KR" sz="14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Monotype Sorts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FF13E36-8531-431B-86F9-541E2363537D}"/>
              </a:ext>
            </a:extLst>
          </p:cNvPr>
          <p:cNvSpPr txBox="1"/>
          <p:nvPr/>
        </p:nvSpPr>
        <p:spPr>
          <a:xfrm>
            <a:off x="6561165" y="1605334"/>
            <a:ext cx="2779054" cy="330696"/>
          </a:xfrm>
          <a:prstGeom prst="rect">
            <a:avLst/>
          </a:prstGeom>
          <a:solidFill>
            <a:srgbClr val="003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DIYGo540" pitchFamily="18" charset="-127"/>
                <a:ea typeface="YDIYGo540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marL="0" lvl="1" algn="ctr" defTabSz="1042875" latinLnBrk="0"/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L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생명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sym typeface="Monotype Sort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689111-546F-4158-A611-9A56007FB145}"/>
              </a:ext>
            </a:extLst>
          </p:cNvPr>
          <p:cNvSpPr/>
          <p:nvPr/>
        </p:nvSpPr>
        <p:spPr bwMode="auto">
          <a:xfrm flipH="1">
            <a:off x="6561165" y="1936030"/>
            <a:ext cx="2779054" cy="413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5400000" algn="t" rotWithShape="0">
              <a:srgbClr val="52363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042973"/>
            <a:endParaRPr lang="ko-KR" altLang="en-US" sz="2000" b="1" dirty="0">
              <a:solidFill>
                <a:prstClr val="white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BF0B0AB-AFB3-48F5-9706-E82448766E23}"/>
              </a:ext>
            </a:extLst>
          </p:cNvPr>
          <p:cNvGrpSpPr/>
          <p:nvPr/>
        </p:nvGrpSpPr>
        <p:grpSpPr>
          <a:xfrm>
            <a:off x="6663851" y="2101264"/>
            <a:ext cx="2573683" cy="272625"/>
            <a:chOff x="872018" y="1590768"/>
            <a:chExt cx="3067425" cy="296783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287326B3-3E7E-49B9-AECB-8D8904D7FE80}"/>
                </a:ext>
              </a:extLst>
            </p:cNvPr>
            <p:cNvCxnSpPr/>
            <p:nvPr/>
          </p:nvCxnSpPr>
          <p:spPr>
            <a:xfrm>
              <a:off x="872018" y="1887551"/>
              <a:ext cx="30674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C12DF4A-810A-4A95-AB98-D79FDC68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090" y="1590768"/>
              <a:ext cx="1381312" cy="23453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en-US" altLang="ko-KR" sz="14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Monotype Sorts"/>
                </a:rPr>
                <a:t>TMR Assistant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E3E3398-F80A-45EB-8D23-F04996ED2D0B}"/>
              </a:ext>
            </a:extLst>
          </p:cNvPr>
          <p:cNvSpPr txBox="1"/>
          <p:nvPr/>
        </p:nvSpPr>
        <p:spPr>
          <a:xfrm>
            <a:off x="671237" y="2532585"/>
            <a:ext cx="2524682" cy="1553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고객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-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상담사 상담내용을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TA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통합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DB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에서 임시저장 및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후처리하여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 빅데이터 시스템에 저장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온톨로지와 지능형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 KMS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기반의 지식베이스 활용하여 정확도 향상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답변 평가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(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좋아요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/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싫어요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)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를 통한 지속적인 성능 향상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20F972A-49CB-45C2-813E-77CF652F9603}"/>
              </a:ext>
            </a:extLst>
          </p:cNvPr>
          <p:cNvSpPr txBox="1"/>
          <p:nvPr/>
        </p:nvSpPr>
        <p:spPr>
          <a:xfrm>
            <a:off x="3598730" y="2532585"/>
            <a:ext cx="2676368" cy="13624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7800" indent="-177800" latinLnBrk="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은행 및 관계사 전반에 확대하여 활용 가능한 대화형 서비스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구축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개인화된 데이터 및 자연어 처리 기술을 활용한 챗봇 서비스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구축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콜 상담 종료 즉시 상담 유형 분류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(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접촉이력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)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자동 추천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399AF4-69C5-4871-8B07-8B3C4FE4BD73}"/>
              </a:ext>
            </a:extLst>
          </p:cNvPr>
          <p:cNvSpPr txBox="1"/>
          <p:nvPr/>
        </p:nvSpPr>
        <p:spPr>
          <a:xfrm>
            <a:off x="6575165" y="2502995"/>
            <a:ext cx="2765053" cy="1684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lnSpc>
                <a:spcPct val="13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내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/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외부 데이터 및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기간계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 자료 등을 다면적으로 구조화하고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자료에서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Key-Value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를 포함한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개체명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 추출해 답변에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활용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3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상담 상황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(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고객반응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문의 등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)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에 맞는 도움 기능 제공</a:t>
            </a:r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3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NLP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기반 기계학습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지식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증강 알고리즘 적용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F830309F-7D75-43DB-994B-8C3EC90D2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1" y="4324894"/>
            <a:ext cx="2552818" cy="16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5" descr="C:\Users\wsho\Desktop\Untitled-1.png">
            <a:extLst>
              <a:ext uri="{FF2B5EF4-FFF2-40B4-BE49-F238E27FC236}">
                <a16:creationId xmlns:a16="http://schemas.microsoft.com/office/drawing/2014/main" id="{117052AD-BC50-4A39-9CE3-6C0D78C00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667847" y="4308055"/>
            <a:ext cx="548936" cy="552367"/>
          </a:xfrm>
          <a:prstGeom prst="rect">
            <a:avLst/>
          </a:prstGeom>
          <a:noFill/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4394531-3848-4AE6-B803-682564A87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51" y="4324894"/>
            <a:ext cx="2573683" cy="162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5" descr="C:\Users\wsho\Desktop\Untitled-1.png">
            <a:extLst>
              <a:ext uri="{FF2B5EF4-FFF2-40B4-BE49-F238E27FC236}">
                <a16:creationId xmlns:a16="http://schemas.microsoft.com/office/drawing/2014/main" id="{F76DA308-10A9-4B66-BC56-9411F5EB3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716597" y="4308055"/>
            <a:ext cx="548936" cy="552367"/>
          </a:xfrm>
          <a:prstGeom prst="rect">
            <a:avLst/>
          </a:prstGeom>
          <a:noFill/>
        </p:spPr>
      </p:pic>
      <p:pic>
        <p:nvPicPr>
          <p:cNvPr id="89" name="그림 88" descr="텍스트이(가) 표시된 사진&#10;&#10;자동 생성된 설명">
            <a:extLst>
              <a:ext uri="{FF2B5EF4-FFF2-40B4-BE49-F238E27FC236}">
                <a16:creationId xmlns:a16="http://schemas.microsoft.com/office/drawing/2014/main" id="{B2B1D5CD-33B3-4867-9379-B5A932CD3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0072" y="4341465"/>
            <a:ext cx="2573683" cy="1603429"/>
          </a:xfrm>
          <a:prstGeom prst="rect">
            <a:avLst/>
          </a:prstGeom>
        </p:spPr>
      </p:pic>
      <p:pic>
        <p:nvPicPr>
          <p:cNvPr id="90" name="Picture 5" descr="C:\Users\wsho\Desktop\Untitled-1.png">
            <a:extLst>
              <a:ext uri="{FF2B5EF4-FFF2-40B4-BE49-F238E27FC236}">
                <a16:creationId xmlns:a16="http://schemas.microsoft.com/office/drawing/2014/main" id="{64AA2EBD-9F52-4F2A-AD43-115204D9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726162" y="4308055"/>
            <a:ext cx="548936" cy="552367"/>
          </a:xfrm>
          <a:prstGeom prst="rect">
            <a:avLst/>
          </a:prstGeom>
          <a:noFill/>
        </p:spPr>
      </p:pic>
      <p:sp>
        <p:nvSpPr>
          <p:cNvPr id="91" name="직사각형 90"/>
          <p:cNvSpPr/>
          <p:nvPr/>
        </p:nvSpPr>
        <p:spPr>
          <a:xfrm>
            <a:off x="2230111" y="1128432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2017</a:t>
            </a:r>
            <a:endParaRPr lang="en-US" altLang="ko-K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270687" y="1128432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2018</a:t>
            </a:r>
            <a:endParaRPr lang="en-US" altLang="ko-K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289051" y="1128432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2020</a:t>
            </a:r>
            <a:endParaRPr lang="en-US" altLang="ko-K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44120" y="5400598"/>
            <a:ext cx="24769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상담 품질 표준화</a:t>
            </a:r>
            <a:endParaRPr lang="en-US" altLang="ko-KR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886786" y="5400598"/>
            <a:ext cx="21002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상담 프로세스</a:t>
            </a:r>
            <a:endParaRPr lang="en-US" altLang="ko-KR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459056" y="5031266"/>
            <a:ext cx="17924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One-Stop</a:t>
            </a:r>
          </a:p>
          <a:p>
            <a:pPr algn="ctr"/>
            <a:r>
              <a:rPr lang="ko-KR" altLang="en-US" sz="2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상담</a:t>
            </a:r>
            <a:r>
              <a:rPr lang="en-US" altLang="ko-KR" sz="2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ko-KR" altLang="en-US" sz="2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도우미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07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사업의 배경 및 목적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1EC70B-F5BE-4086-B511-0D15D6062C7A}"/>
              </a:ext>
            </a:extLst>
          </p:cNvPr>
          <p:cNvSpPr txBox="1"/>
          <p:nvPr/>
        </p:nvSpPr>
        <p:spPr>
          <a:xfrm>
            <a:off x="3535276" y="1685720"/>
            <a:ext cx="2779054" cy="330696"/>
          </a:xfrm>
          <a:prstGeom prst="rect">
            <a:avLst/>
          </a:prstGeom>
          <a:solidFill>
            <a:srgbClr val="3A9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  <a:bevelB w="1270" h="1270"/>
            </a:sp3d>
          </a:bodyPr>
          <a:lstStyle>
            <a:defPPr>
              <a:defRPr lang="ko-KR"/>
            </a:defPPr>
            <a:lvl1pPr algn="ctr" defTabSz="1042973">
              <a:defRPr sz="1600">
                <a:solidFill>
                  <a:prstClr val="white"/>
                </a:solidFill>
                <a:latin typeface="YDIYGo540" pitchFamily="18" charset="-127"/>
                <a:ea typeface="YDIYGo540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marL="0" lvl="1" algn="ctr" defTabSz="1042875" latinLnBrk="0"/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L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커머스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sym typeface="Monotype Sort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F0103A-9294-417A-BFD8-4131FD5E8FD6}"/>
              </a:ext>
            </a:extLst>
          </p:cNvPr>
          <p:cNvSpPr/>
          <p:nvPr/>
        </p:nvSpPr>
        <p:spPr bwMode="auto">
          <a:xfrm flipH="1">
            <a:off x="3535276" y="2016416"/>
            <a:ext cx="2779054" cy="413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5400000" algn="t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042973"/>
            <a:endParaRPr lang="ko-KR" altLang="en-US" sz="2000" b="1" dirty="0">
              <a:solidFill>
                <a:prstClr val="white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71F131-05A3-4C91-85FD-A4E92F128C10}"/>
              </a:ext>
            </a:extLst>
          </p:cNvPr>
          <p:cNvGrpSpPr/>
          <p:nvPr/>
        </p:nvGrpSpPr>
        <p:grpSpPr>
          <a:xfrm>
            <a:off x="3637962" y="2181650"/>
            <a:ext cx="2573683" cy="272625"/>
            <a:chOff x="872018" y="1590768"/>
            <a:chExt cx="3067425" cy="296783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D103F77-D511-4BB3-A2D4-7D72EC6DDABD}"/>
                </a:ext>
              </a:extLst>
            </p:cNvPr>
            <p:cNvCxnSpPr/>
            <p:nvPr/>
          </p:nvCxnSpPr>
          <p:spPr>
            <a:xfrm>
              <a:off x="872018" y="1887551"/>
              <a:ext cx="30674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536313-1935-4A7A-AAE8-7F4C20705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155" y="1590768"/>
              <a:ext cx="2751159" cy="23453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Monotype Sorts"/>
                </a:rPr>
                <a:t>대시보드를 통한 실시간 모니터링</a:t>
              </a:r>
              <a:endParaRPr lang="en-US" altLang="ko-KR" sz="14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Monotype Sorts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50EBF44-E2A6-4E88-BAC9-52438035E3DB}"/>
              </a:ext>
            </a:extLst>
          </p:cNvPr>
          <p:cNvSpPr/>
          <p:nvPr/>
        </p:nvSpPr>
        <p:spPr bwMode="auto">
          <a:xfrm flipH="1">
            <a:off x="540416" y="2016416"/>
            <a:ext cx="2779054" cy="413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5400000" algn="t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042973"/>
            <a:endParaRPr lang="ko-KR" altLang="en-US" sz="2000" b="1" dirty="0">
              <a:solidFill>
                <a:prstClr val="white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5195F-2757-4318-85D6-22BCB1774744}"/>
              </a:ext>
            </a:extLst>
          </p:cNvPr>
          <p:cNvSpPr txBox="1"/>
          <p:nvPr/>
        </p:nvSpPr>
        <p:spPr>
          <a:xfrm>
            <a:off x="540416" y="1685720"/>
            <a:ext cx="2779054" cy="330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0" lvl="1" algn="ctr" defTabSz="1042973">
              <a:defRPr sz="14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2pPr>
          </a:lstStyle>
          <a:p>
            <a:pPr lvl="1"/>
            <a:r>
              <a:rPr lang="en-US" altLang="ko-KR" sz="1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B 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카드</a:t>
            </a:r>
            <a:endParaRPr lang="en-US" altLang="ko-KR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sym typeface="Monotype Sort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E671F17-5BAC-4D2C-B5B1-5393A1A1B144}"/>
              </a:ext>
            </a:extLst>
          </p:cNvPr>
          <p:cNvGrpSpPr/>
          <p:nvPr/>
        </p:nvGrpSpPr>
        <p:grpSpPr>
          <a:xfrm>
            <a:off x="643102" y="2181650"/>
            <a:ext cx="2573682" cy="296783"/>
            <a:chOff x="872018" y="1590768"/>
            <a:chExt cx="3067425" cy="29678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41EF38D-E222-4831-BFA3-2A1EF0E5AC0E}"/>
                </a:ext>
              </a:extLst>
            </p:cNvPr>
            <p:cNvCxnSpPr/>
            <p:nvPr/>
          </p:nvCxnSpPr>
          <p:spPr>
            <a:xfrm>
              <a:off x="872018" y="1887551"/>
              <a:ext cx="30674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AA8A256-1F4C-4172-921E-48BA94DBC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007" y="1590768"/>
              <a:ext cx="2573481" cy="21544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Monotype Sorts"/>
                </a:rPr>
                <a:t>多채널에 대한 실시간 모니터링</a:t>
              </a:r>
              <a:endParaRPr lang="en-US" altLang="ko-KR" sz="14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Monotype Sort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FF13E36-8531-431B-86F9-541E2363537D}"/>
              </a:ext>
            </a:extLst>
          </p:cNvPr>
          <p:cNvSpPr txBox="1"/>
          <p:nvPr/>
        </p:nvSpPr>
        <p:spPr>
          <a:xfrm>
            <a:off x="6561166" y="1685720"/>
            <a:ext cx="2779054" cy="330696"/>
          </a:xfrm>
          <a:prstGeom prst="rect">
            <a:avLst/>
          </a:prstGeom>
          <a:solidFill>
            <a:srgbClr val="003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DIYGo540" pitchFamily="18" charset="-127"/>
                <a:ea typeface="YDIYGo540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marL="0" lvl="1" algn="ctr" defTabSz="1042875" latinLnBrk="0"/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H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Monotype Sorts"/>
              </a:rPr>
              <a:t>재단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sym typeface="Monotype Sort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689111-546F-4158-A611-9A56007FB145}"/>
              </a:ext>
            </a:extLst>
          </p:cNvPr>
          <p:cNvSpPr/>
          <p:nvPr/>
        </p:nvSpPr>
        <p:spPr bwMode="auto">
          <a:xfrm flipH="1">
            <a:off x="6561166" y="2016416"/>
            <a:ext cx="2779054" cy="413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5400000" algn="t" rotWithShape="0">
              <a:srgbClr val="52363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1042973"/>
            <a:endParaRPr lang="ko-KR" altLang="en-US" sz="2000" b="1" dirty="0">
              <a:solidFill>
                <a:prstClr val="white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BF0B0AB-AFB3-48F5-9706-E82448766E23}"/>
              </a:ext>
            </a:extLst>
          </p:cNvPr>
          <p:cNvGrpSpPr/>
          <p:nvPr/>
        </p:nvGrpSpPr>
        <p:grpSpPr>
          <a:xfrm>
            <a:off x="6663852" y="2181650"/>
            <a:ext cx="2573683" cy="272625"/>
            <a:chOff x="872018" y="1590768"/>
            <a:chExt cx="3067425" cy="296783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87326B3-3E7E-49B9-AECB-8D8904D7FE80}"/>
                </a:ext>
              </a:extLst>
            </p:cNvPr>
            <p:cNvCxnSpPr/>
            <p:nvPr/>
          </p:nvCxnSpPr>
          <p:spPr>
            <a:xfrm>
              <a:off x="872018" y="1887551"/>
              <a:ext cx="30674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C12DF4A-810A-4A95-AB98-D79FDC68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998" y="1590768"/>
              <a:ext cx="2445475" cy="23453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Monotype Sorts"/>
                </a:rPr>
                <a:t>실시간 민원 예보 시스템 구축</a:t>
              </a:r>
              <a:endParaRPr lang="en-US" altLang="ko-KR" sz="14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Monotype Sorts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E3E3398-F80A-45EB-8D23-F04996ED2D0B}"/>
              </a:ext>
            </a:extLst>
          </p:cNvPr>
          <p:cNvSpPr txBox="1"/>
          <p:nvPr/>
        </p:nvSpPr>
        <p:spPr>
          <a:xfrm>
            <a:off x="671238" y="2612971"/>
            <a:ext cx="2524682" cy="1342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추가되는 채널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(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영업점 집중화 등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)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에 대한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채널별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 특화된 실시간 모니터링 기능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인메모리 연산기술 기반 빅데이터 심층 분석 기능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데이터 스토리텔링 강화를 통한 데이터 자산화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0F972A-49CB-45C2-813E-77CF652F9603}"/>
              </a:ext>
            </a:extLst>
          </p:cNvPr>
          <p:cNvSpPr txBox="1"/>
          <p:nvPr/>
        </p:nvSpPr>
        <p:spPr>
          <a:xfrm>
            <a:off x="3592091" y="2612971"/>
            <a:ext cx="2676368" cy="1545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고객의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이슈어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상담사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금지어에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 대해 사전 설정하여 해당 키워드가 탐지 시 대시보드에 발생시각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,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 상담사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발화 키워드를 실시간 노출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2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해당 상담통화에 대한 대화내용을 문자로 즉각적 확인 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399AF4-69C5-4871-8B07-8B3C4FE4BD73}"/>
              </a:ext>
            </a:extLst>
          </p:cNvPr>
          <p:cNvSpPr txBox="1"/>
          <p:nvPr/>
        </p:nvSpPr>
        <p:spPr>
          <a:xfrm>
            <a:off x="6600651" y="2612971"/>
            <a:ext cx="2676368" cy="165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lnSpc>
                <a:spcPct val="13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온라인 상담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전화 상담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,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국민 신문고 등 데이터 통합 분석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3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통화 내용 분석을 통한 대시보드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(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민원성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/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급등 키워드 분석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)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로 민원 예보 체계 구축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  <a:p>
            <a:pPr marL="177800" indent="-177800" latinLnBrk="0">
              <a:lnSpc>
                <a:spcPct val="130000"/>
              </a:lnSpc>
              <a:spcAft>
                <a:spcPts val="24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tabLst>
                <a:tab pos="5648325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지도 기반의 지역별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인입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itchFamily="2" charset="2"/>
              </a:rPr>
              <a:t> 추이 및 민원 현황 시각화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itchFamily="2" charset="2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3E29C1-0F7E-466B-A7E8-C53C61D56D87}"/>
              </a:ext>
            </a:extLst>
          </p:cNvPr>
          <p:cNvGrpSpPr>
            <a:grpSpLocks noChangeAspect="1"/>
          </p:cNvGrpSpPr>
          <p:nvPr/>
        </p:nvGrpSpPr>
        <p:grpSpPr>
          <a:xfrm>
            <a:off x="6663852" y="4422024"/>
            <a:ext cx="2573684" cy="1619984"/>
            <a:chOff x="1775954" y="3845269"/>
            <a:chExt cx="4717817" cy="2502024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1C573024-9AE1-451C-9450-D3CE81E0B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66" t="7242" r="36520" b="45581"/>
            <a:stretch/>
          </p:blipFill>
          <p:spPr bwMode="auto">
            <a:xfrm>
              <a:off x="1775954" y="3845269"/>
              <a:ext cx="4717817" cy="25020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D59C9093-084E-4B9B-81BF-4010952720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7" t="17874" r="58993" b="10458"/>
            <a:stretch/>
          </p:blipFill>
          <p:spPr bwMode="auto">
            <a:xfrm>
              <a:off x="2688909" y="4125732"/>
              <a:ext cx="1399826" cy="2165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78691F7-E94B-4F53-BE2B-44F09DCCE7F6}"/>
              </a:ext>
            </a:extLst>
          </p:cNvPr>
          <p:cNvGrpSpPr>
            <a:grpSpLocks noChangeAspect="1"/>
          </p:cNvGrpSpPr>
          <p:nvPr/>
        </p:nvGrpSpPr>
        <p:grpSpPr>
          <a:xfrm>
            <a:off x="671237" y="4422023"/>
            <a:ext cx="2524683" cy="1619985"/>
            <a:chOff x="344487" y="4295509"/>
            <a:chExt cx="4284000" cy="2196532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D1823A8-AD29-4628-AAD3-F412BA1A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487" y="4295509"/>
              <a:ext cx="4284000" cy="2196532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E0D1AD0-27B0-483C-B7C6-A24FB9364F16}"/>
                </a:ext>
              </a:extLst>
            </p:cNvPr>
            <p:cNvGrpSpPr/>
            <p:nvPr/>
          </p:nvGrpSpPr>
          <p:grpSpPr>
            <a:xfrm>
              <a:off x="461683" y="4383158"/>
              <a:ext cx="607814" cy="144016"/>
              <a:chOff x="-653119" y="2665889"/>
              <a:chExt cx="607814" cy="144016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0EA77D6-27D6-44EE-A30F-6AE67FE5D53E}"/>
                  </a:ext>
                </a:extLst>
              </p:cNvPr>
              <p:cNvSpPr/>
              <p:nvPr/>
            </p:nvSpPr>
            <p:spPr>
              <a:xfrm>
                <a:off x="-653119" y="2665889"/>
                <a:ext cx="607814" cy="14401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pic>
            <p:nvPicPr>
              <p:cNvPr id="58" name="그림 57" descr="이씨에스_메인마크(배경투명).png">
                <a:extLst>
                  <a:ext uri="{FF2B5EF4-FFF2-40B4-BE49-F238E27FC236}">
                    <a16:creationId xmlns:a16="http://schemas.microsoft.com/office/drawing/2014/main" id="{240AD364-F1B8-48BB-BAD5-B8147B649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-621369" y="2690319"/>
                <a:ext cx="440879" cy="10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1321EF5-343A-4A48-B139-1B21EE6597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61" y="4422024"/>
            <a:ext cx="2573684" cy="1620000"/>
          </a:xfrm>
          <a:prstGeom prst="rect">
            <a:avLst/>
          </a:prstGeom>
        </p:spPr>
      </p:pic>
      <p:pic>
        <p:nvPicPr>
          <p:cNvPr id="60" name="Picture 5" descr="C:\Users\wsho\Desktop\Untitled-1.png">
            <a:extLst>
              <a:ext uri="{FF2B5EF4-FFF2-40B4-BE49-F238E27FC236}">
                <a16:creationId xmlns:a16="http://schemas.microsoft.com/office/drawing/2014/main" id="{93BBAE62-9458-4A0A-AF56-FB58726D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726163" y="4388441"/>
            <a:ext cx="548936" cy="552367"/>
          </a:xfrm>
          <a:prstGeom prst="rect">
            <a:avLst/>
          </a:prstGeom>
          <a:noFill/>
        </p:spPr>
      </p:pic>
      <p:pic>
        <p:nvPicPr>
          <p:cNvPr id="61" name="Picture 5" descr="C:\Users\wsho\Desktop\Untitled-1.png">
            <a:extLst>
              <a:ext uri="{FF2B5EF4-FFF2-40B4-BE49-F238E27FC236}">
                <a16:creationId xmlns:a16="http://schemas.microsoft.com/office/drawing/2014/main" id="{00511424-28ED-4315-8C62-BB9F75D6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667848" y="4388441"/>
            <a:ext cx="548936" cy="552367"/>
          </a:xfrm>
          <a:prstGeom prst="rect">
            <a:avLst/>
          </a:prstGeom>
          <a:noFill/>
        </p:spPr>
      </p:pic>
      <p:pic>
        <p:nvPicPr>
          <p:cNvPr id="62" name="Picture 5" descr="C:\Users\wsho\Desktop\Untitled-1.png">
            <a:extLst>
              <a:ext uri="{FF2B5EF4-FFF2-40B4-BE49-F238E27FC236}">
                <a16:creationId xmlns:a16="http://schemas.microsoft.com/office/drawing/2014/main" id="{0626F289-1E72-4045-8C4A-E11D4247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728083" y="4388441"/>
            <a:ext cx="548936" cy="552367"/>
          </a:xfrm>
          <a:prstGeom prst="rect">
            <a:avLst/>
          </a:prstGeom>
          <a:noFill/>
        </p:spPr>
      </p:pic>
      <p:sp>
        <p:nvSpPr>
          <p:cNvPr id="63" name="직사각형 62"/>
          <p:cNvSpPr/>
          <p:nvPr/>
        </p:nvSpPr>
        <p:spPr>
          <a:xfrm>
            <a:off x="900771" y="4957825"/>
            <a:ext cx="210025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빅데이터</a:t>
            </a:r>
            <a:endParaRPr lang="en-US" altLang="ko-KR" sz="2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이슈 모니터링</a:t>
            </a:r>
            <a:endParaRPr lang="en-US" altLang="ko-KR" sz="2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912191" y="4957825"/>
            <a:ext cx="22333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이슈</a:t>
            </a:r>
            <a:r>
              <a:rPr lang="en-US" altLang="ko-KR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</a:t>
            </a:r>
            <a:r>
              <a:rPr lang="ko-KR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금기 감지</a:t>
            </a:r>
            <a:endParaRPr lang="en-US" altLang="ko-KR" sz="2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실시간 알림</a:t>
            </a:r>
            <a:endParaRPr lang="en-US" altLang="ko-KR" sz="2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712215" y="4957825"/>
            <a:ext cx="24769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민원 </a:t>
            </a:r>
            <a:r>
              <a:rPr lang="ko-KR" altLang="en-US" sz="2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시계열</a:t>
            </a:r>
            <a:r>
              <a:rPr lang="ko-KR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감지</a:t>
            </a:r>
            <a:endParaRPr lang="en-US" altLang="ko-KR" sz="2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예보 시스템</a:t>
            </a:r>
            <a:endParaRPr lang="en-US" altLang="ko-KR" sz="2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740304" y="4486666"/>
            <a:ext cx="278533" cy="106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>
            <a:sp3d>
              <a:bevelT w="0"/>
            </a:sp3d>
          </a:bodyPr>
          <a:lstStyle/>
          <a:p>
            <a:pPr marL="0" algn="ctr" latinLnBrk="0">
              <a:lnSpc>
                <a:spcPct val="150000"/>
              </a:lnSpc>
            </a:pPr>
            <a:endParaRPr lang="ko-KR" altLang="en-US" sz="1100" b="1" kern="0" spc="-3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156373" y="1262907"/>
            <a:ext cx="1370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2019</a:t>
            </a:r>
            <a:endParaRPr lang="en-US" altLang="ko-K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196949" y="1262907"/>
            <a:ext cx="1370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2020</a:t>
            </a:r>
            <a:endParaRPr lang="en-US" altLang="ko-K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215313" y="1262907"/>
            <a:ext cx="1370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2021</a:t>
            </a:r>
            <a:endParaRPr lang="en-US" altLang="ko-K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12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시스템 개념도</a:t>
            </a:r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7617E2-75A3-443B-ABB9-5136F32FD00E}"/>
              </a:ext>
            </a:extLst>
          </p:cNvPr>
          <p:cNvSpPr/>
          <p:nvPr/>
        </p:nvSpPr>
        <p:spPr>
          <a:xfrm>
            <a:off x="334439" y="1924099"/>
            <a:ext cx="917598" cy="2902173"/>
          </a:xfrm>
          <a:prstGeom prst="rect">
            <a:avLst/>
          </a:prstGeom>
          <a:pattFill prst="dkHorz">
            <a:fgClr>
              <a:schemeClr val="bg1">
                <a:lumMod val="95000"/>
              </a:schemeClr>
            </a:fgClr>
            <a:bgClr>
              <a:srgbClr val="E4E4E4"/>
            </a:bgClr>
          </a:pattFill>
          <a:ln>
            <a:noFill/>
          </a:ln>
          <a:effectLst/>
        </p:spPr>
        <p:txBody>
          <a:bodyPr wrap="none" lIns="89726" tIns="0" rIns="89726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1908">
              <a:defRPr/>
            </a:pPr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charset="-127"/>
            </a:endParaRPr>
          </a:p>
        </p:txBody>
      </p:sp>
      <p:sp>
        <p:nvSpPr>
          <p:cNvPr id="160" name="TextBox 149">
            <a:extLst>
              <a:ext uri="{FF2B5EF4-FFF2-40B4-BE49-F238E27FC236}">
                <a16:creationId xmlns:a16="http://schemas.microsoft.com/office/drawing/2014/main" id="{55B3D716-35A7-4B1F-BDD9-1F286627F9E3}"/>
              </a:ext>
            </a:extLst>
          </p:cNvPr>
          <p:cNvSpPr txBox="1"/>
          <p:nvPr/>
        </p:nvSpPr>
        <p:spPr>
          <a:xfrm>
            <a:off x="560061" y="3484134"/>
            <a:ext cx="160300" cy="1384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900" kern="0" spc="-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CTI</a:t>
            </a:r>
          </a:p>
        </p:txBody>
      </p:sp>
      <p:pic>
        <p:nvPicPr>
          <p:cNvPr id="161" name="Picture 12" descr="C:\Users\wslee\Desktop\29.png">
            <a:extLst>
              <a:ext uri="{FF2B5EF4-FFF2-40B4-BE49-F238E27FC236}">
                <a16:creationId xmlns:a16="http://schemas.microsoft.com/office/drawing/2014/main" id="{FBEB5FC3-B9E2-4AB5-8366-35C89826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0" y="2966452"/>
            <a:ext cx="318451" cy="44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Picture 12" descr="C:\Users\wslee\Desktop\29.png">
            <a:extLst>
              <a:ext uri="{FF2B5EF4-FFF2-40B4-BE49-F238E27FC236}">
                <a16:creationId xmlns:a16="http://schemas.microsoft.com/office/drawing/2014/main" id="{0BF9F555-6E8F-4546-9317-234E413D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2" y="2966452"/>
            <a:ext cx="318451" cy="44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모서리가 둥근 직사각형 57">
            <a:extLst>
              <a:ext uri="{FF2B5EF4-FFF2-40B4-BE49-F238E27FC236}">
                <a16:creationId xmlns:a16="http://schemas.microsoft.com/office/drawing/2014/main" id="{D90CDD50-D150-41BA-AF73-BE45A2501E73}"/>
              </a:ext>
            </a:extLst>
          </p:cNvPr>
          <p:cNvSpPr/>
          <p:nvPr/>
        </p:nvSpPr>
        <p:spPr bwMode="auto">
          <a:xfrm>
            <a:off x="1670620" y="1679516"/>
            <a:ext cx="7880844" cy="4346313"/>
          </a:xfrm>
          <a:prstGeom prst="roundRect">
            <a:avLst>
              <a:gd name="adj" fmla="val 1582"/>
            </a:avLst>
          </a:prstGeom>
          <a:noFill/>
          <a:ln w="15875" cap="flat" cmpd="sng" algn="ctr">
            <a:solidFill>
              <a:srgbClr val="423B33"/>
            </a:solidFill>
            <a:prstDash val="solid"/>
          </a:ln>
          <a:effectLst/>
        </p:spPr>
        <p:txBody>
          <a:bodyPr lIns="90000" tIns="72000" rIns="9000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43056" latinLnBrk="0">
              <a:spcAft>
                <a:spcPts val="240"/>
              </a:spcAft>
              <a:defRPr/>
            </a:pPr>
            <a:endParaRPr lang="ko-KR" altLang="en-US" sz="1000" kern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prstClr val="white">
                  <a:lumMod val="6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모서리가 둥근 직사각형 58">
            <a:extLst>
              <a:ext uri="{FF2B5EF4-FFF2-40B4-BE49-F238E27FC236}">
                <a16:creationId xmlns:a16="http://schemas.microsoft.com/office/drawing/2014/main" id="{8B5C0015-EA55-4C86-B590-010E0DB4B3D5}"/>
              </a:ext>
            </a:extLst>
          </p:cNvPr>
          <p:cNvSpPr/>
          <p:nvPr/>
        </p:nvSpPr>
        <p:spPr bwMode="auto">
          <a:xfrm>
            <a:off x="3671609" y="1556552"/>
            <a:ext cx="3835427" cy="254643"/>
          </a:xfrm>
          <a:prstGeom prst="roundRect">
            <a:avLst>
              <a:gd name="adj" fmla="val 50000"/>
            </a:avLst>
          </a:prstGeom>
          <a:solidFill>
            <a:srgbClr val="003C66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180975" algn="ctr" defTabSz="1043056" latinLnBrk="0">
              <a:spcAft>
                <a:spcPts val="24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defRPr/>
            </a:pPr>
            <a:r>
              <a:rPr lang="ko-KR" altLang="en-US" sz="1200" dirty="0" smtClean="0">
                <a:ln w="3175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en-US" altLang="ko-KR" sz="1200" dirty="0" smtClean="0">
                <a:ln w="3175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STT </a:t>
            </a:r>
            <a:r>
              <a:rPr lang="ko-KR" altLang="en-US" sz="1200" dirty="0" smtClean="0">
                <a:ln w="3175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상담 </a:t>
            </a:r>
            <a:r>
              <a:rPr lang="ko-KR" altLang="en-US" sz="1200" dirty="0" err="1" smtClean="0">
                <a:ln w="3175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어드바이저</a:t>
            </a:r>
            <a:r>
              <a:rPr lang="en-US" altLang="ko-KR" sz="1200" dirty="0" smtClean="0">
                <a:ln w="3175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/TA </a:t>
            </a:r>
            <a:r>
              <a:rPr lang="ko-KR" altLang="en-US" sz="1200" dirty="0" smtClean="0">
                <a:ln w="3175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ko-KR" altLang="en-US" sz="1200" dirty="0">
              <a:ln w="3175"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TextBox 154">
            <a:extLst>
              <a:ext uri="{FF2B5EF4-FFF2-40B4-BE49-F238E27FC236}">
                <a16:creationId xmlns:a16="http://schemas.microsoft.com/office/drawing/2014/main" id="{E0743E6C-3894-40A6-AE6E-464A57A386EE}"/>
              </a:ext>
            </a:extLst>
          </p:cNvPr>
          <p:cNvSpPr txBox="1"/>
          <p:nvPr/>
        </p:nvSpPr>
        <p:spPr>
          <a:xfrm>
            <a:off x="976023" y="2014648"/>
            <a:ext cx="847989" cy="13849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900" kern="0" spc="-1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음성데이터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EC71F90-EC2D-41BC-8242-93740E6459EA}"/>
              </a:ext>
            </a:extLst>
          </p:cNvPr>
          <p:cNvCxnSpPr>
            <a:cxnSpLocks/>
          </p:cNvCxnSpPr>
          <p:nvPr/>
        </p:nvCxnSpPr>
        <p:spPr>
          <a:xfrm>
            <a:off x="958209" y="2378795"/>
            <a:ext cx="911032" cy="0"/>
          </a:xfrm>
          <a:prstGeom prst="straightConnector1">
            <a:avLst/>
          </a:prstGeom>
          <a:noFill/>
          <a:ln w="76200">
            <a:solidFill>
              <a:schemeClr val="accent1">
                <a:alpha val="70000"/>
              </a:schemeClr>
            </a:solidFill>
            <a:prstDash val="solid"/>
            <a:round/>
            <a:headEnd type="none" w="lg" len="med"/>
            <a:tailEnd type="triangle" w="med" len="med"/>
          </a:ln>
        </p:spPr>
      </p:cxnSp>
      <p:grpSp>
        <p:nvGrpSpPr>
          <p:cNvPr id="167" name="그룹 62">
            <a:extLst>
              <a:ext uri="{FF2B5EF4-FFF2-40B4-BE49-F238E27FC236}">
                <a16:creationId xmlns:a16="http://schemas.microsoft.com/office/drawing/2014/main" id="{4CD76209-BEB8-401F-A3B8-0F906DF156E4}"/>
              </a:ext>
            </a:extLst>
          </p:cNvPr>
          <p:cNvGrpSpPr>
            <a:grpSpLocks/>
          </p:cNvGrpSpPr>
          <p:nvPr/>
        </p:nvGrpSpPr>
        <p:grpSpPr bwMode="auto">
          <a:xfrm>
            <a:off x="1966091" y="2080148"/>
            <a:ext cx="1350954" cy="1160435"/>
            <a:chOff x="2127873" y="2595700"/>
            <a:chExt cx="1341658" cy="1123598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9059DE2-FB33-4EFA-AB5B-B0B7ECA14050}"/>
                </a:ext>
              </a:extLst>
            </p:cNvPr>
            <p:cNvSpPr/>
            <p:nvPr/>
          </p:nvSpPr>
          <p:spPr>
            <a:xfrm>
              <a:off x="2127873" y="2636922"/>
              <a:ext cx="1341658" cy="108237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2400" ker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9" name="AutoShape 757">
              <a:extLst>
                <a:ext uri="{FF2B5EF4-FFF2-40B4-BE49-F238E27FC236}">
                  <a16:creationId xmlns:a16="http://schemas.microsoft.com/office/drawing/2014/main" id="{AB775130-AF87-4991-956D-5B2AAE316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821" y="2595700"/>
              <a:ext cx="678180" cy="134103"/>
            </a:xfrm>
            <a:prstGeom prst="roundRect">
              <a:avLst>
                <a:gd name="adj" fmla="val 0"/>
              </a:avLst>
            </a:prstGeom>
            <a:solidFill>
              <a:srgbClr val="1F497D">
                <a:lumMod val="20000"/>
                <a:lumOff val="8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900" kern="0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수집</a:t>
              </a:r>
              <a:r>
                <a:rPr lang="en-US" altLang="ko-KR" sz="900" kern="0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900" kern="0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분배서버</a:t>
              </a:r>
              <a:endParaRPr lang="en-US" altLang="ko-KR" sz="900" kern="0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FDABC85-BD37-41D7-912E-961CF2247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538" y="2880452"/>
              <a:ext cx="1070222" cy="1490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24E22AD-7313-4B85-819F-A5C9D98D0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538" y="2906987"/>
              <a:ext cx="1070222" cy="1490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FF46310-723B-4F00-B39E-77DF5CFE97D6}"/>
                </a:ext>
              </a:extLst>
            </p:cNvPr>
            <p:cNvSpPr/>
            <p:nvPr/>
          </p:nvSpPr>
          <p:spPr>
            <a:xfrm>
              <a:off x="2184930" y="2830828"/>
              <a:ext cx="1222654" cy="3210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7DA245A1-D667-46E2-8889-11362D6B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214273" y="2881689"/>
              <a:ext cx="220078" cy="2193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74" name="TextBox 162">
              <a:extLst>
                <a:ext uri="{FF2B5EF4-FFF2-40B4-BE49-F238E27FC236}">
                  <a16:creationId xmlns:a16="http://schemas.microsoft.com/office/drawing/2014/main" id="{B851B778-C145-4A7A-A9DD-E9CBD3739E1F}"/>
                </a:ext>
              </a:extLst>
            </p:cNvPr>
            <p:cNvSpPr txBox="1"/>
            <p:nvPr/>
          </p:nvSpPr>
          <p:spPr>
            <a:xfrm>
              <a:off x="2482245" y="2922205"/>
              <a:ext cx="749820" cy="11920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err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음성데이터</a:t>
              </a:r>
              <a:r>
                <a:rPr lang="ko-KR" altLang="en-US" sz="800" kern="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추출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3B1C4B0-EA14-4CF5-8BD9-63A9D345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538" y="3273660"/>
              <a:ext cx="1070222" cy="1490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CC9B868-C17A-441B-A072-070366A93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538" y="3300194"/>
              <a:ext cx="1070222" cy="1490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1B140534-AAA9-4452-820D-BD601FA220BD}"/>
                </a:ext>
              </a:extLst>
            </p:cNvPr>
            <p:cNvSpPr/>
            <p:nvPr/>
          </p:nvSpPr>
          <p:spPr>
            <a:xfrm>
              <a:off x="2184930" y="3224997"/>
              <a:ext cx="1222654" cy="3194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C61746CC-99D0-434B-AD5B-04B6770AD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214273" y="3275858"/>
              <a:ext cx="220078" cy="2177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79" name="TextBox 167">
              <a:extLst>
                <a:ext uri="{FF2B5EF4-FFF2-40B4-BE49-F238E27FC236}">
                  <a16:creationId xmlns:a16="http://schemas.microsoft.com/office/drawing/2014/main" id="{BCE879D8-1967-4E64-81C7-1FEA29FFA3D0}"/>
                </a:ext>
              </a:extLst>
            </p:cNvPr>
            <p:cNvSpPr txBox="1"/>
            <p:nvPr/>
          </p:nvSpPr>
          <p:spPr>
            <a:xfrm>
              <a:off x="2482245" y="3315412"/>
              <a:ext cx="749820" cy="11920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err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음성데이터</a:t>
              </a:r>
              <a:r>
                <a:rPr lang="ko-KR" altLang="en-US" sz="800" kern="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전송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738F0FA-7875-4A9F-9FE8-2B1978830417}"/>
              </a:ext>
            </a:extLst>
          </p:cNvPr>
          <p:cNvSpPr/>
          <p:nvPr/>
        </p:nvSpPr>
        <p:spPr>
          <a:xfrm>
            <a:off x="3615798" y="2122721"/>
            <a:ext cx="1349313" cy="10095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2400" ker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AutoShape 757">
            <a:extLst>
              <a:ext uri="{FF2B5EF4-FFF2-40B4-BE49-F238E27FC236}">
                <a16:creationId xmlns:a16="http://schemas.microsoft.com/office/drawing/2014/main" id="{FB94CDCA-A626-4787-80E3-CB72999C1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171" y="2079436"/>
            <a:ext cx="748603" cy="138499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9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en-US" altLang="ko-KR" sz="9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STT </a:t>
            </a:r>
            <a:r>
              <a:rPr lang="ko-KR" altLang="en-US" sz="9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endParaRPr lang="en-US" altLang="ko-KR" sz="900" kern="0" spc="-1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0722721-0D19-421E-BBD0-DCC6AFB7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176" y="2373883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6FFEA5E-D0E1-4215-8D30-566535BB7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176" y="2401319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EF6AED9-2E84-4056-B8A8-2CC0DBD19028}"/>
              </a:ext>
            </a:extLst>
          </p:cNvPr>
          <p:cNvSpPr/>
          <p:nvPr/>
        </p:nvSpPr>
        <p:spPr>
          <a:xfrm>
            <a:off x="3673251" y="2322984"/>
            <a:ext cx="1231125" cy="331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60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5" name="그림 68">
            <a:extLst>
              <a:ext uri="{FF2B5EF4-FFF2-40B4-BE49-F238E27FC236}">
                <a16:creationId xmlns:a16="http://schemas.microsoft.com/office/drawing/2014/main" id="{BAEF86E6-952D-4D9A-8A03-AAB167177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98" y="2375512"/>
            <a:ext cx="219961" cy="226527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TextBox 186">
            <a:extLst>
              <a:ext uri="{FF2B5EF4-FFF2-40B4-BE49-F238E27FC236}">
                <a16:creationId xmlns:a16="http://schemas.microsoft.com/office/drawing/2014/main" id="{02665300-5288-4298-94FF-87D49D06409C}"/>
              </a:ext>
            </a:extLst>
          </p:cNvPr>
          <p:cNvSpPr txBox="1"/>
          <p:nvPr/>
        </p:nvSpPr>
        <p:spPr>
          <a:xfrm>
            <a:off x="3972773" y="2348021"/>
            <a:ext cx="549831" cy="2462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문장 단위 </a:t>
            </a:r>
            <a:r>
              <a: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 변환</a:t>
            </a:r>
            <a:endParaRPr lang="en-US" altLang="ko-KR" sz="800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01AF0B4-ABD6-4477-B700-E9C95CF35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176" y="2780465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EB5D792-83A8-4FDC-AC74-879D06A88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176" y="2807902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CD339E2-9E54-4CBD-9284-AAC06D3DA54C}"/>
              </a:ext>
            </a:extLst>
          </p:cNvPr>
          <p:cNvSpPr/>
          <p:nvPr/>
        </p:nvSpPr>
        <p:spPr>
          <a:xfrm>
            <a:off x="3673251" y="2730076"/>
            <a:ext cx="1231125" cy="331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60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0" name="그림 73">
            <a:extLst>
              <a:ext uri="{FF2B5EF4-FFF2-40B4-BE49-F238E27FC236}">
                <a16:creationId xmlns:a16="http://schemas.microsoft.com/office/drawing/2014/main" id="{7FA208FE-8F6C-4579-955E-14E910B7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98" y="2782604"/>
            <a:ext cx="219961" cy="226527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" name="TextBox 191">
            <a:extLst>
              <a:ext uri="{FF2B5EF4-FFF2-40B4-BE49-F238E27FC236}">
                <a16:creationId xmlns:a16="http://schemas.microsoft.com/office/drawing/2014/main" id="{29905C60-4810-4435-A9E8-9F78205F3688}"/>
              </a:ext>
            </a:extLst>
          </p:cNvPr>
          <p:cNvSpPr txBox="1"/>
          <p:nvPr/>
        </p:nvSpPr>
        <p:spPr>
          <a:xfrm>
            <a:off x="3972773" y="2748037"/>
            <a:ext cx="791883" cy="2462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콜 단위 </a:t>
            </a:r>
            <a:r>
              <a: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  <a:r>
              <a: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 파일</a:t>
            </a:r>
            <a:endParaRPr lang="en-US" altLang="ko-KR" sz="800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TextBox 194">
            <a:extLst>
              <a:ext uri="{FF2B5EF4-FFF2-40B4-BE49-F238E27FC236}">
                <a16:creationId xmlns:a16="http://schemas.microsoft.com/office/drawing/2014/main" id="{1F8A9E7D-3E26-4AC0-AA73-7454447C137A}"/>
              </a:ext>
            </a:extLst>
          </p:cNvPr>
          <p:cNvSpPr txBox="1"/>
          <p:nvPr/>
        </p:nvSpPr>
        <p:spPr>
          <a:xfrm>
            <a:off x="1048960" y="2802148"/>
            <a:ext cx="702115" cy="13849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900" kern="0" spc="-10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Call Event Data</a:t>
            </a:r>
            <a:endParaRPr lang="ko-KR" altLang="en-US" sz="900" kern="0" spc="-10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28701830-DC21-472E-A000-9D536F2A7752}"/>
              </a:ext>
            </a:extLst>
          </p:cNvPr>
          <p:cNvCxnSpPr>
            <a:cxnSpLocks/>
          </p:cNvCxnSpPr>
          <p:nvPr/>
        </p:nvCxnSpPr>
        <p:spPr>
          <a:xfrm>
            <a:off x="958209" y="3166715"/>
            <a:ext cx="911032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round/>
            <a:headEnd type="none" w="lg" len="med"/>
            <a:tailEnd type="triangle" w="med" len="med"/>
          </a:ln>
        </p:spPr>
      </p:cxnSp>
      <p:pic>
        <p:nvPicPr>
          <p:cNvPr id="194" name="Picture 739" descr="opt81c">
            <a:extLst>
              <a:ext uri="{FF2B5EF4-FFF2-40B4-BE49-F238E27FC236}">
                <a16:creationId xmlns:a16="http://schemas.microsoft.com/office/drawing/2014/main" id="{EC186EE8-AEC9-46E5-817D-23B89A91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EDF6F5"/>
              </a:clrFrom>
              <a:clrTo>
                <a:srgbClr val="EDF6F5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54" y="2063627"/>
            <a:ext cx="592581" cy="63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TextBox 197">
            <a:extLst>
              <a:ext uri="{FF2B5EF4-FFF2-40B4-BE49-F238E27FC236}">
                <a16:creationId xmlns:a16="http://schemas.microsoft.com/office/drawing/2014/main" id="{124ACF77-E062-4460-9ED2-D561B62ED15E}"/>
              </a:ext>
            </a:extLst>
          </p:cNvPr>
          <p:cNvSpPr txBox="1"/>
          <p:nvPr/>
        </p:nvSpPr>
        <p:spPr>
          <a:xfrm>
            <a:off x="480711" y="2716589"/>
            <a:ext cx="318997" cy="1384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900" kern="0" spc="-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IP-PBX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18EFD2F0-83E5-4568-9705-432E0096B8B0}"/>
              </a:ext>
            </a:extLst>
          </p:cNvPr>
          <p:cNvCxnSpPr/>
          <p:nvPr/>
        </p:nvCxnSpPr>
        <p:spPr>
          <a:xfrm>
            <a:off x="3336743" y="2710378"/>
            <a:ext cx="285621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round/>
            <a:headEnd type="none" w="lg" len="med"/>
            <a:tailEnd type="triangle"/>
          </a:ln>
        </p:spPr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834951C-A98C-4719-8DA8-F6123986CC09}"/>
              </a:ext>
            </a:extLst>
          </p:cNvPr>
          <p:cNvSpPr/>
          <p:nvPr/>
        </p:nvSpPr>
        <p:spPr>
          <a:xfrm>
            <a:off x="5263865" y="2122720"/>
            <a:ext cx="1350955" cy="363421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2400" ker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AutoShape 757">
            <a:extLst>
              <a:ext uri="{FF2B5EF4-FFF2-40B4-BE49-F238E27FC236}">
                <a16:creationId xmlns:a16="http://schemas.microsoft.com/office/drawing/2014/main" id="{FB34A7C8-0842-4400-876C-BE99E8A25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954" y="2079435"/>
            <a:ext cx="601126" cy="138499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9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</a:t>
            </a:r>
            <a:r>
              <a:rPr lang="en-US" altLang="ko-KR" sz="9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/TA</a:t>
            </a:r>
            <a:r>
              <a:rPr lang="ko-KR" altLang="en-US" sz="9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endParaRPr lang="en-US" altLang="ko-KR" sz="900" kern="0" spc="-1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55B2EBF-047D-4764-896E-8F463BA24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219" y="2373883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347DCF2-BB72-4810-930A-AE956795B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219" y="2401319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grpSp>
        <p:nvGrpSpPr>
          <p:cNvPr id="201" name="그룹 85">
            <a:extLst>
              <a:ext uri="{FF2B5EF4-FFF2-40B4-BE49-F238E27FC236}">
                <a16:creationId xmlns:a16="http://schemas.microsoft.com/office/drawing/2014/main" id="{A1A2BD5B-DB0D-42FD-99D0-AF4EC8F094C2}"/>
              </a:ext>
            </a:extLst>
          </p:cNvPr>
          <p:cNvGrpSpPr>
            <a:grpSpLocks/>
          </p:cNvGrpSpPr>
          <p:nvPr/>
        </p:nvGrpSpPr>
        <p:grpSpPr bwMode="auto">
          <a:xfrm>
            <a:off x="5322959" y="2337757"/>
            <a:ext cx="1231125" cy="302036"/>
            <a:chOff x="5461858" y="2831121"/>
            <a:chExt cx="1222903" cy="32066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6BF6626-9656-45BA-ADA8-2A2AB70018B9}"/>
                </a:ext>
              </a:extLst>
            </p:cNvPr>
            <p:cNvSpPr/>
            <p:nvPr/>
          </p:nvSpPr>
          <p:spPr>
            <a:xfrm>
              <a:off x="5461858" y="2831121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98966F76-394F-4884-9DE0-F92B38E0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91208" y="2881661"/>
              <a:ext cx="218492" cy="219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04" name="TextBox 208">
              <a:extLst>
                <a:ext uri="{FF2B5EF4-FFF2-40B4-BE49-F238E27FC236}">
                  <a16:creationId xmlns:a16="http://schemas.microsoft.com/office/drawing/2014/main" id="{A46E809B-CDB7-45B6-93F6-22085A724A96}"/>
                </a:ext>
              </a:extLst>
            </p:cNvPr>
            <p:cNvSpPr txBox="1"/>
            <p:nvPr/>
          </p:nvSpPr>
          <p:spPr>
            <a:xfrm>
              <a:off x="5758673" y="2922206"/>
              <a:ext cx="509535" cy="13070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자연어처리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795F6C1-72D5-4365-AC24-155C4CB7F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219" y="3083461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556C622-00CE-4611-B75C-51594109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219" y="3110898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grpSp>
        <p:nvGrpSpPr>
          <p:cNvPr id="207" name="그룹 88">
            <a:extLst>
              <a:ext uri="{FF2B5EF4-FFF2-40B4-BE49-F238E27FC236}">
                <a16:creationId xmlns:a16="http://schemas.microsoft.com/office/drawing/2014/main" id="{691E673C-6A4E-4BCE-AD90-EC1F4304AADB}"/>
              </a:ext>
            </a:extLst>
          </p:cNvPr>
          <p:cNvGrpSpPr>
            <a:grpSpLocks/>
          </p:cNvGrpSpPr>
          <p:nvPr/>
        </p:nvGrpSpPr>
        <p:grpSpPr bwMode="auto">
          <a:xfrm>
            <a:off x="5322959" y="3034713"/>
            <a:ext cx="1231125" cy="302036"/>
            <a:chOff x="5461858" y="3224328"/>
            <a:chExt cx="1222903" cy="320667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0724DE1-2703-4361-AB63-D582E1CC6A7A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25CAC961-A6AA-4689-BB6E-D760CB9B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91208" y="3274868"/>
              <a:ext cx="218492" cy="219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127F72F-4098-434B-88B5-18F82F236868}"/>
                </a:ext>
              </a:extLst>
            </p:cNvPr>
            <p:cNvSpPr txBox="1"/>
            <p:nvPr/>
          </p:nvSpPr>
          <p:spPr>
            <a:xfrm>
              <a:off x="5758673" y="3309062"/>
              <a:ext cx="749973" cy="13070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화자간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kern="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대화처리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AE192DB9-F48B-4B98-8B8B-6C35711C7C10}"/>
              </a:ext>
            </a:extLst>
          </p:cNvPr>
          <p:cNvCxnSpPr/>
          <p:nvPr/>
        </p:nvCxnSpPr>
        <p:spPr>
          <a:xfrm>
            <a:off x="4914225" y="2493700"/>
            <a:ext cx="338149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round/>
            <a:headEnd type="none" w="lg" len="med"/>
            <a:tailEnd type="triangle"/>
          </a:ln>
        </p:spPr>
      </p:cxnSp>
      <p:cxnSp>
        <p:nvCxnSpPr>
          <p:cNvPr id="212" name="꺾인 연결선 90">
            <a:extLst>
              <a:ext uri="{FF2B5EF4-FFF2-40B4-BE49-F238E27FC236}">
                <a16:creationId xmlns:a16="http://schemas.microsoft.com/office/drawing/2014/main" id="{FAFBEDC5-7238-4659-8314-A2DC43469FBC}"/>
              </a:ext>
            </a:extLst>
          </p:cNvPr>
          <p:cNvCxnSpPr>
            <a:cxnSpLocks/>
            <a:stCxn id="168" idx="2"/>
          </p:cNvCxnSpPr>
          <p:nvPr/>
        </p:nvCxnSpPr>
        <p:spPr>
          <a:xfrm rot="16200000" flipH="1">
            <a:off x="3122414" y="2759736"/>
            <a:ext cx="363819" cy="1325511"/>
          </a:xfrm>
          <a:prstGeom prst="bentConnector2">
            <a:avLst/>
          </a:prstGeom>
          <a:noFill/>
          <a:ln w="76200">
            <a:solidFill>
              <a:schemeClr val="accent1"/>
            </a:solidFill>
            <a:prstDash val="solid"/>
            <a:round/>
            <a:headEnd type="none" w="lg" len="med"/>
            <a:tailEnd type="triangle"/>
          </a:ln>
        </p:spPr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233FF5C-2269-4BA8-950B-3F629B691A26}"/>
              </a:ext>
            </a:extLst>
          </p:cNvPr>
          <p:cNvSpPr/>
          <p:nvPr/>
        </p:nvSpPr>
        <p:spPr>
          <a:xfrm>
            <a:off x="6908648" y="2122720"/>
            <a:ext cx="1350955" cy="243439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2400" ker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AutoShape 757">
            <a:extLst>
              <a:ext uri="{FF2B5EF4-FFF2-40B4-BE49-F238E27FC236}">
                <a16:creationId xmlns:a16="http://schemas.microsoft.com/office/drawing/2014/main" id="{B4A2F536-5AD7-47CA-95A4-25A54F168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5963" y="2079436"/>
            <a:ext cx="745397" cy="138499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9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상담 </a:t>
            </a:r>
            <a:r>
              <a:rPr lang="ko-KR" altLang="en-US" sz="900" kern="0" spc="-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어드바이저</a:t>
            </a:r>
            <a:endParaRPr lang="en-US" altLang="ko-KR" sz="900" kern="0" spc="-1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6C88EAB2-BF33-4419-A4BA-AD9E75BAA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65" y="2373883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C0D2D9C-7F60-470F-9C82-925914EDC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65" y="2401319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grpSp>
        <p:nvGrpSpPr>
          <p:cNvPr id="217" name="그룹 95">
            <a:extLst>
              <a:ext uri="{FF2B5EF4-FFF2-40B4-BE49-F238E27FC236}">
                <a16:creationId xmlns:a16="http://schemas.microsoft.com/office/drawing/2014/main" id="{C2E4AADF-E352-4FC7-A4A4-AD938CB10076}"/>
              </a:ext>
            </a:extLst>
          </p:cNvPr>
          <p:cNvGrpSpPr>
            <a:grpSpLocks/>
          </p:cNvGrpSpPr>
          <p:nvPr/>
        </p:nvGrpSpPr>
        <p:grpSpPr bwMode="auto">
          <a:xfrm>
            <a:off x="6966106" y="2322979"/>
            <a:ext cx="1232416" cy="377354"/>
            <a:chOff x="7095207" y="2831122"/>
            <a:chExt cx="1224185" cy="364932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C5A4DF6-7B6F-4761-BCD2-DBFC835E7CDB}"/>
                </a:ext>
              </a:extLst>
            </p:cNvPr>
            <p:cNvSpPr/>
            <p:nvPr/>
          </p:nvSpPr>
          <p:spPr>
            <a:xfrm>
              <a:off x="7095207" y="2831122"/>
              <a:ext cx="1222903" cy="364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E8DD9256-9870-4042-B7A5-D32590A7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24557" y="2881920"/>
              <a:ext cx="218492" cy="2190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0" name="TextBox 225">
              <a:extLst>
                <a:ext uri="{FF2B5EF4-FFF2-40B4-BE49-F238E27FC236}">
                  <a16:creationId xmlns:a16="http://schemas.microsoft.com/office/drawing/2014/main" id="{ED5A3125-FC16-4830-8685-4C417043985D}"/>
                </a:ext>
              </a:extLst>
            </p:cNvPr>
            <p:cNvSpPr txBox="1"/>
            <p:nvPr/>
          </p:nvSpPr>
          <p:spPr>
            <a:xfrm>
              <a:off x="7356052" y="2904695"/>
              <a:ext cx="963340" cy="23811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</a:t>
              </a:r>
              <a:r>
                <a:rPr lang="en-US" altLang="ko-KR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아웃바운드</a:t>
              </a:r>
              <a:endParaRPr lang="en-US" altLang="ko-KR" sz="8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defRPr/>
              </a:pP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 맞춤형 </a:t>
              </a:r>
              <a:r>
                <a:rPr lang="en-US" altLang="ko-KR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Advisor</a:t>
              </a:r>
              <a:endParaRPr lang="en-US" altLang="ko-KR" sz="800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01B664B-852A-4273-8FDF-63B73ECE8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65" y="2843836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628D881-9BF4-4A93-A9D1-08CE29604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65" y="2871273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grpSp>
        <p:nvGrpSpPr>
          <p:cNvPr id="223" name="그룹 98">
            <a:extLst>
              <a:ext uri="{FF2B5EF4-FFF2-40B4-BE49-F238E27FC236}">
                <a16:creationId xmlns:a16="http://schemas.microsoft.com/office/drawing/2014/main" id="{F34D8639-4FBB-4185-A1D0-C00EDE52E6D7}"/>
              </a:ext>
            </a:extLst>
          </p:cNvPr>
          <p:cNvGrpSpPr>
            <a:grpSpLocks/>
          </p:cNvGrpSpPr>
          <p:nvPr/>
        </p:nvGrpSpPr>
        <p:grpSpPr bwMode="auto">
          <a:xfrm>
            <a:off x="6966100" y="2752410"/>
            <a:ext cx="1231125" cy="399318"/>
            <a:chOff x="7095207" y="3224328"/>
            <a:chExt cx="1222903" cy="386172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2E6CD33-E473-4951-85C6-F8909EA9316C}"/>
                </a:ext>
              </a:extLst>
            </p:cNvPr>
            <p:cNvSpPr/>
            <p:nvPr/>
          </p:nvSpPr>
          <p:spPr>
            <a:xfrm>
              <a:off x="7095207" y="3224328"/>
              <a:ext cx="1222903" cy="3861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25" name="그림 224">
              <a:extLst>
                <a:ext uri="{FF2B5EF4-FFF2-40B4-BE49-F238E27FC236}">
                  <a16:creationId xmlns:a16="http://schemas.microsoft.com/office/drawing/2014/main" id="{BCED8866-DE1B-41B4-9923-910C8078F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24557" y="3275127"/>
              <a:ext cx="218492" cy="2190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6" name="TextBox 231">
              <a:extLst>
                <a:ext uri="{FF2B5EF4-FFF2-40B4-BE49-F238E27FC236}">
                  <a16:creationId xmlns:a16="http://schemas.microsoft.com/office/drawing/2014/main" id="{E6608A01-BFCB-48D6-8055-82095ABEBF55}"/>
                </a:ext>
              </a:extLst>
            </p:cNvPr>
            <p:cNvSpPr txBox="1"/>
            <p:nvPr/>
          </p:nvSpPr>
          <p:spPr>
            <a:xfrm>
              <a:off x="7392022" y="3282800"/>
              <a:ext cx="834364" cy="23811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</a:t>
              </a:r>
              <a:r>
                <a:rPr lang="en-US" altLang="ko-KR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QA</a:t>
              </a: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통한</a:t>
              </a:r>
              <a:endParaRPr lang="en-US" altLang="ko-KR" sz="8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defRPr/>
              </a:pPr>
              <a:r>
                <a:rPr lang="ko-KR" altLang="en-US" sz="800" kern="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오상담</a:t>
              </a: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즉시 조치</a:t>
              </a:r>
              <a:endParaRPr lang="en-US" altLang="ko-KR" sz="800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6E61E956-D4CA-4913-A47E-5C3D10E95D18}"/>
              </a:ext>
            </a:extLst>
          </p:cNvPr>
          <p:cNvCxnSpPr/>
          <p:nvPr/>
        </p:nvCxnSpPr>
        <p:spPr>
          <a:xfrm>
            <a:off x="6554084" y="2493700"/>
            <a:ext cx="410375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round/>
            <a:headEnd type="none" w="lg" len="med"/>
            <a:tailEnd type="triangle"/>
          </a:ln>
        </p:spPr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8BFD2822-A88B-4162-B9D4-FDB84E4211D3}"/>
              </a:ext>
            </a:extLst>
          </p:cNvPr>
          <p:cNvCxnSpPr/>
          <p:nvPr/>
        </p:nvCxnSpPr>
        <p:spPr>
          <a:xfrm>
            <a:off x="6554084" y="5010388"/>
            <a:ext cx="410375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round/>
            <a:headEnd type="none" w="lg" len="med"/>
            <a:tailEnd type="triangle"/>
          </a:ln>
        </p:spPr>
      </p:cxnSp>
      <p:sp>
        <p:nvSpPr>
          <p:cNvPr id="229" name="모서리가 둥근 직사각형 104">
            <a:extLst>
              <a:ext uri="{FF2B5EF4-FFF2-40B4-BE49-F238E27FC236}">
                <a16:creationId xmlns:a16="http://schemas.microsoft.com/office/drawing/2014/main" id="{032072E3-CE58-4297-83E6-1021E90E001A}"/>
              </a:ext>
            </a:extLst>
          </p:cNvPr>
          <p:cNvSpPr/>
          <p:nvPr/>
        </p:nvSpPr>
        <p:spPr>
          <a:xfrm>
            <a:off x="8675691" y="2424001"/>
            <a:ext cx="771685" cy="181417"/>
          </a:xfrm>
          <a:prstGeom prst="roundRect">
            <a:avLst>
              <a:gd name="adj" fmla="val 4991"/>
            </a:avLst>
          </a:prstGeom>
          <a:solidFill>
            <a:srgbClr val="BFBFB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41" latinLnBrk="0">
              <a:defRPr/>
            </a:pPr>
            <a:r>
              <a:rPr lang="ko-KR" altLang="en-US" sz="1050" kern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2"/>
              </a:rPr>
              <a:t>상담사</a:t>
            </a:r>
          </a:p>
        </p:txBody>
      </p:sp>
      <p:sp>
        <p:nvSpPr>
          <p:cNvPr id="230" name="모서리가 둥근 직사각형 105">
            <a:extLst>
              <a:ext uri="{FF2B5EF4-FFF2-40B4-BE49-F238E27FC236}">
                <a16:creationId xmlns:a16="http://schemas.microsoft.com/office/drawing/2014/main" id="{8F1C5BD4-E1DE-4043-8C36-2B92163CC52F}"/>
              </a:ext>
            </a:extLst>
          </p:cNvPr>
          <p:cNvSpPr/>
          <p:nvPr/>
        </p:nvSpPr>
        <p:spPr>
          <a:xfrm>
            <a:off x="8675691" y="4273280"/>
            <a:ext cx="771685" cy="181417"/>
          </a:xfrm>
          <a:prstGeom prst="roundRect">
            <a:avLst>
              <a:gd name="adj" fmla="val 4991"/>
            </a:avLst>
          </a:prstGeom>
          <a:solidFill>
            <a:srgbClr val="BFBFB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41" latinLnBrk="0">
              <a:defRPr/>
            </a:pPr>
            <a:r>
              <a:rPr lang="ko-KR" altLang="en-US" sz="1050" kern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2"/>
              </a:rPr>
              <a:t>관리자</a:t>
            </a:r>
          </a:p>
        </p:txBody>
      </p:sp>
      <p:pic>
        <p:nvPicPr>
          <p:cNvPr id="231" name="Picture 239" descr="39">
            <a:extLst>
              <a:ext uri="{FF2B5EF4-FFF2-40B4-BE49-F238E27FC236}">
                <a16:creationId xmlns:a16="http://schemas.microsoft.com/office/drawing/2014/main" id="{894990F0-5800-47CE-B469-9394256EB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5"/>
          <a:stretch>
            <a:fillRect/>
          </a:stretch>
        </p:blipFill>
        <p:spPr bwMode="auto">
          <a:xfrm>
            <a:off x="8321981" y="3860150"/>
            <a:ext cx="357847" cy="14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Picture 239" descr="39">
            <a:extLst>
              <a:ext uri="{FF2B5EF4-FFF2-40B4-BE49-F238E27FC236}">
                <a16:creationId xmlns:a16="http://schemas.microsoft.com/office/drawing/2014/main" id="{D8061C7F-BCBF-41EE-9DD0-E8CCE1FD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5"/>
          <a:stretch>
            <a:fillRect/>
          </a:stretch>
        </p:blipFill>
        <p:spPr bwMode="auto">
          <a:xfrm>
            <a:off x="8321981" y="3973413"/>
            <a:ext cx="357847" cy="14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Picture 239" descr="39">
            <a:extLst>
              <a:ext uri="{FF2B5EF4-FFF2-40B4-BE49-F238E27FC236}">
                <a16:creationId xmlns:a16="http://schemas.microsoft.com/office/drawing/2014/main" id="{9017529D-C75C-4F59-908B-197A6C90E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5"/>
          <a:stretch>
            <a:fillRect/>
          </a:stretch>
        </p:blipFill>
        <p:spPr bwMode="auto">
          <a:xfrm>
            <a:off x="8321981" y="2158834"/>
            <a:ext cx="357847" cy="14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Picture 239" descr="39">
            <a:extLst>
              <a:ext uri="{FF2B5EF4-FFF2-40B4-BE49-F238E27FC236}">
                <a16:creationId xmlns:a16="http://schemas.microsoft.com/office/drawing/2014/main" id="{1B1CED09-35E7-4906-8F8D-50DE9E90C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5"/>
          <a:stretch>
            <a:fillRect/>
          </a:stretch>
        </p:blipFill>
        <p:spPr bwMode="auto">
          <a:xfrm>
            <a:off x="8321981" y="2273739"/>
            <a:ext cx="357847" cy="14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" name="그룹 112">
            <a:extLst>
              <a:ext uri="{FF2B5EF4-FFF2-40B4-BE49-F238E27FC236}">
                <a16:creationId xmlns:a16="http://schemas.microsoft.com/office/drawing/2014/main" id="{9335BF28-0291-4EAE-AC4B-2CBAFE30C447}"/>
              </a:ext>
            </a:extLst>
          </p:cNvPr>
          <p:cNvGrpSpPr>
            <a:grpSpLocks/>
          </p:cNvGrpSpPr>
          <p:nvPr/>
        </p:nvGrpSpPr>
        <p:grpSpPr bwMode="auto">
          <a:xfrm>
            <a:off x="1957885" y="4299509"/>
            <a:ext cx="1350954" cy="1457429"/>
            <a:chOff x="2526713" y="4450102"/>
            <a:chExt cx="1341658" cy="1409307"/>
          </a:xfrm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C5609E9-40A5-4A74-A3FE-383E524D6B33}"/>
                </a:ext>
              </a:extLst>
            </p:cNvPr>
            <p:cNvSpPr/>
            <p:nvPr/>
          </p:nvSpPr>
          <p:spPr>
            <a:xfrm>
              <a:off x="2526713" y="4491156"/>
              <a:ext cx="1341658" cy="136825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2400" ker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7" name="AutoShape 757">
              <a:extLst>
                <a:ext uri="{FF2B5EF4-FFF2-40B4-BE49-F238E27FC236}">
                  <a16:creationId xmlns:a16="http://schemas.microsoft.com/office/drawing/2014/main" id="{CFB411D7-92CB-4D2E-8BC8-3A910A678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815" y="4450102"/>
              <a:ext cx="641565" cy="133926"/>
            </a:xfrm>
            <a:prstGeom prst="roundRect">
              <a:avLst>
                <a:gd name="adj" fmla="val 0"/>
              </a:avLst>
            </a:prstGeom>
            <a:solidFill>
              <a:srgbClr val="1F497D">
                <a:lumMod val="20000"/>
                <a:lumOff val="8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en-US" altLang="ko-KR" sz="900" kern="0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STT </a:t>
              </a:r>
              <a:r>
                <a:rPr lang="ko-KR" altLang="en-US" sz="900" kern="0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서버</a:t>
              </a:r>
              <a:endParaRPr lang="en-US" altLang="ko-KR" sz="900" kern="0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0ADC45B-5BD7-44C6-95B9-98F467165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4734863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6DAC4AED-9498-421F-8743-76B3D0194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4761397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C83C5C0-02FC-4B1A-97F3-AED1F7202397}"/>
                </a:ext>
              </a:extLst>
            </p:cNvPr>
            <p:cNvSpPr/>
            <p:nvPr/>
          </p:nvSpPr>
          <p:spPr>
            <a:xfrm>
              <a:off x="2583770" y="4684806"/>
              <a:ext cx="1222654" cy="320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1" name="그림 240">
              <a:extLst>
                <a:ext uri="{FF2B5EF4-FFF2-40B4-BE49-F238E27FC236}">
                  <a16:creationId xmlns:a16="http://schemas.microsoft.com/office/drawing/2014/main" id="{8FD68AEA-F1F9-428A-AE49-41D91531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613113" y="4735600"/>
              <a:ext cx="220078" cy="219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42" name="TextBox 277">
              <a:extLst>
                <a:ext uri="{FF2B5EF4-FFF2-40B4-BE49-F238E27FC236}">
                  <a16:creationId xmlns:a16="http://schemas.microsoft.com/office/drawing/2014/main" id="{25F5CD2A-FE52-4C23-A360-12EC63A6BB50}"/>
                </a:ext>
              </a:extLst>
            </p:cNvPr>
            <p:cNvSpPr txBox="1"/>
            <p:nvPr/>
          </p:nvSpPr>
          <p:spPr>
            <a:xfrm>
              <a:off x="2881085" y="4776517"/>
              <a:ext cx="897873" cy="11904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음성학습</a:t>
              </a:r>
              <a:r>
                <a:rPr lang="en-US" altLang="ko-KR" sz="800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800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언어학습</a:t>
              </a:r>
              <a:endParaRPr lang="en-US" altLang="ko-KR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B5BA8FC3-71AE-47FF-9E57-A2B6101B0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5128070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A1B51B2-5152-459D-8DA0-F4771B915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5154604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EC0185E-5201-4476-BEC8-8DA1169DAF20}"/>
                </a:ext>
              </a:extLst>
            </p:cNvPr>
            <p:cNvSpPr/>
            <p:nvPr/>
          </p:nvSpPr>
          <p:spPr>
            <a:xfrm>
              <a:off x="2583770" y="5078457"/>
              <a:ext cx="1222654" cy="320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97580056-4724-420B-BC3C-8BE3B369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613113" y="5129251"/>
              <a:ext cx="220078" cy="219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47" name="TextBox 282">
              <a:extLst>
                <a:ext uri="{FF2B5EF4-FFF2-40B4-BE49-F238E27FC236}">
                  <a16:creationId xmlns:a16="http://schemas.microsoft.com/office/drawing/2014/main" id="{46C8EF24-E80E-47A1-B675-A06737E3F348}"/>
                </a:ext>
              </a:extLst>
            </p:cNvPr>
            <p:cNvSpPr txBox="1"/>
            <p:nvPr/>
          </p:nvSpPr>
          <p:spPr>
            <a:xfrm>
              <a:off x="2881085" y="5169724"/>
              <a:ext cx="647934" cy="11904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인식률 테스트</a:t>
              </a:r>
              <a:endParaRPr lang="en-US" altLang="ko-KR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05B5BF0-D4A4-4C5B-A2C6-E78523370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5517038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E319997-D6D2-4B5F-B0E3-2F39CB7F4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5543572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00E57D13-4A1F-474A-AA18-EBF7BC44FD4B}"/>
                </a:ext>
              </a:extLst>
            </p:cNvPr>
            <p:cNvSpPr/>
            <p:nvPr/>
          </p:nvSpPr>
          <p:spPr>
            <a:xfrm>
              <a:off x="2583770" y="5467346"/>
              <a:ext cx="1222654" cy="320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51" name="그림 250">
              <a:extLst>
                <a:ext uri="{FF2B5EF4-FFF2-40B4-BE49-F238E27FC236}">
                  <a16:creationId xmlns:a16="http://schemas.microsoft.com/office/drawing/2014/main" id="{018E4BB8-82DA-44B4-9C4C-28015333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613113" y="5518140"/>
              <a:ext cx="220078" cy="219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52" name="TextBox 287">
              <a:extLst>
                <a:ext uri="{FF2B5EF4-FFF2-40B4-BE49-F238E27FC236}">
                  <a16:creationId xmlns:a16="http://schemas.microsoft.com/office/drawing/2014/main" id="{964BEB05-7EBD-4EDF-A76A-B447CC137DE7}"/>
                </a:ext>
              </a:extLst>
            </p:cNvPr>
            <p:cNvSpPr txBox="1"/>
            <p:nvPr/>
          </p:nvSpPr>
          <p:spPr>
            <a:xfrm>
              <a:off x="2881085" y="5564144"/>
              <a:ext cx="786434" cy="11904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 이미지 배포</a:t>
              </a:r>
              <a:endParaRPr lang="en-US" altLang="ko-KR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3" name="TextBox 325">
            <a:extLst>
              <a:ext uri="{FF2B5EF4-FFF2-40B4-BE49-F238E27FC236}">
                <a16:creationId xmlns:a16="http://schemas.microsoft.com/office/drawing/2014/main" id="{69166A56-EA7D-46CD-B494-C1EE7BA903CE}"/>
              </a:ext>
            </a:extLst>
          </p:cNvPr>
          <p:cNvSpPr txBox="1"/>
          <p:nvPr/>
        </p:nvSpPr>
        <p:spPr>
          <a:xfrm>
            <a:off x="1116779" y="3670917"/>
            <a:ext cx="512961" cy="13849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900" kern="0" spc="-1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음성데이터</a:t>
            </a: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E9C1FB46-F4DD-47BB-B6E5-F67D3E2DFA10}"/>
              </a:ext>
            </a:extLst>
          </p:cNvPr>
          <p:cNvCxnSpPr>
            <a:cxnSpLocks/>
          </p:cNvCxnSpPr>
          <p:nvPr/>
        </p:nvCxnSpPr>
        <p:spPr>
          <a:xfrm>
            <a:off x="958209" y="4035069"/>
            <a:ext cx="911032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round/>
            <a:headEnd type="none" w="lg" len="med"/>
            <a:tailEnd type="triangle" w="med" len="med"/>
          </a:ln>
        </p:spPr>
      </p:cxnSp>
      <p:pic>
        <p:nvPicPr>
          <p:cNvPr id="255" name="Picture 12" descr="C:\Users\wslee\Desktop\29.png">
            <a:extLst>
              <a:ext uri="{FF2B5EF4-FFF2-40B4-BE49-F238E27FC236}">
                <a16:creationId xmlns:a16="http://schemas.microsoft.com/office/drawing/2014/main" id="{1C35BEEB-D466-46D4-A498-AABA6738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61" y="3767505"/>
            <a:ext cx="449771" cy="54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" name="Picture 1671" descr="3">
            <a:extLst>
              <a:ext uri="{FF2B5EF4-FFF2-40B4-BE49-F238E27FC236}">
                <a16:creationId xmlns:a16="http://schemas.microsoft.com/office/drawing/2014/main" id="{F480B0B6-A2F6-42C4-A442-965F5FB61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42" y="4084314"/>
            <a:ext cx="219961" cy="24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" name="TextBox 329">
            <a:extLst>
              <a:ext uri="{FF2B5EF4-FFF2-40B4-BE49-F238E27FC236}">
                <a16:creationId xmlns:a16="http://schemas.microsoft.com/office/drawing/2014/main" id="{62DF9899-2DD0-4FA6-AB39-317F4ED4C008}"/>
              </a:ext>
            </a:extLst>
          </p:cNvPr>
          <p:cNvSpPr txBox="1"/>
          <p:nvPr/>
        </p:nvSpPr>
        <p:spPr>
          <a:xfrm>
            <a:off x="400991" y="4372917"/>
            <a:ext cx="512961" cy="2769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900" kern="0" spc="-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컨트롤서버</a:t>
            </a:r>
            <a:endParaRPr lang="en-US" altLang="ko-KR" sz="900" kern="0" spc="-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defRPr/>
            </a:pPr>
            <a:r>
              <a:rPr lang="ko-KR" altLang="en-US" sz="900" kern="0" spc="-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녹취데이터</a:t>
            </a:r>
            <a:endParaRPr lang="en-US" altLang="ko-KR" sz="900" kern="0" spc="-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330">
            <a:extLst>
              <a:ext uri="{FF2B5EF4-FFF2-40B4-BE49-F238E27FC236}">
                <a16:creationId xmlns:a16="http://schemas.microsoft.com/office/drawing/2014/main" id="{02B0462F-34B8-436F-8DF4-8D70A8764715}"/>
              </a:ext>
            </a:extLst>
          </p:cNvPr>
          <p:cNvSpPr txBox="1"/>
          <p:nvPr/>
        </p:nvSpPr>
        <p:spPr>
          <a:xfrm>
            <a:off x="3859633" y="3794656"/>
            <a:ext cx="907300" cy="2462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 </a:t>
            </a:r>
            <a:r>
              <a:rPr lang="ko-KR" altLang="en-US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스토리지 서버</a:t>
            </a:r>
            <a:r>
              <a:rPr lang="en-US" altLang="ko-KR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(STT</a:t>
            </a:r>
            <a:r>
              <a:rPr lang="ko-KR" altLang="en-US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 데이터</a:t>
            </a:r>
            <a:r>
              <a:rPr lang="en-US" altLang="ko-KR" sz="800" ker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B35DD638-BD1F-48EB-8790-916A0931682E}"/>
              </a:ext>
            </a:extLst>
          </p:cNvPr>
          <p:cNvCxnSpPr/>
          <p:nvPr/>
        </p:nvCxnSpPr>
        <p:spPr>
          <a:xfrm>
            <a:off x="4485793" y="3615891"/>
            <a:ext cx="766581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round/>
            <a:headEnd type="none" w="lg" len="med"/>
            <a:tailEnd type="triangle"/>
          </a:ln>
        </p:spPr>
      </p:cxnSp>
      <p:grpSp>
        <p:nvGrpSpPr>
          <p:cNvPr id="260" name="그룹 120">
            <a:extLst>
              <a:ext uri="{FF2B5EF4-FFF2-40B4-BE49-F238E27FC236}">
                <a16:creationId xmlns:a16="http://schemas.microsoft.com/office/drawing/2014/main" id="{D2EBBDDF-48EA-49B5-A328-1413F4C5766F}"/>
              </a:ext>
            </a:extLst>
          </p:cNvPr>
          <p:cNvGrpSpPr>
            <a:grpSpLocks/>
          </p:cNvGrpSpPr>
          <p:nvPr/>
        </p:nvGrpSpPr>
        <p:grpSpPr bwMode="auto">
          <a:xfrm>
            <a:off x="3962155" y="3343530"/>
            <a:ext cx="558369" cy="446695"/>
            <a:chOff x="4597986" y="4129980"/>
            <a:chExt cx="650783" cy="557787"/>
          </a:xfrm>
        </p:grpSpPr>
        <p:pic>
          <p:nvPicPr>
            <p:cNvPr id="261" name="Picture 5" descr="C:\Users\wslee\Desktop\시스템 아이콘_우석\51.png">
              <a:extLst>
                <a:ext uri="{FF2B5EF4-FFF2-40B4-BE49-F238E27FC236}">
                  <a16:creationId xmlns:a16="http://schemas.microsoft.com/office/drawing/2014/main" id="{1CBB08CE-2E8E-4CBE-8C5F-95F1B377E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986" y="4328609"/>
              <a:ext cx="650783" cy="35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2" name="Picture 5" descr="C:\Users\wslee\Desktop\시스템 아이콘_우석\51.png">
              <a:extLst>
                <a:ext uri="{FF2B5EF4-FFF2-40B4-BE49-F238E27FC236}">
                  <a16:creationId xmlns:a16="http://schemas.microsoft.com/office/drawing/2014/main" id="{C8EB4613-735B-42AE-A8A2-4656AC4EC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986" y="4129980"/>
              <a:ext cx="650783" cy="35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3" name="그룹 128">
            <a:extLst>
              <a:ext uri="{FF2B5EF4-FFF2-40B4-BE49-F238E27FC236}">
                <a16:creationId xmlns:a16="http://schemas.microsoft.com/office/drawing/2014/main" id="{FCDB2AAB-9581-4E48-9BFF-CCD7BB882A9B}"/>
              </a:ext>
            </a:extLst>
          </p:cNvPr>
          <p:cNvGrpSpPr>
            <a:grpSpLocks/>
          </p:cNvGrpSpPr>
          <p:nvPr/>
        </p:nvGrpSpPr>
        <p:grpSpPr bwMode="auto">
          <a:xfrm>
            <a:off x="5322959" y="3428673"/>
            <a:ext cx="1231125" cy="300395"/>
            <a:chOff x="5461858" y="3224328"/>
            <a:chExt cx="1222903" cy="320667"/>
          </a:xfrm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E6A08ED3-1046-4E95-A4FE-CBFE44B9A24A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2E0C544D-6956-4CA5-86B2-0A13C2C61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91208" y="3275145"/>
              <a:ext cx="218492" cy="219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66" name="TextBox 376">
              <a:extLst>
                <a:ext uri="{FF2B5EF4-FFF2-40B4-BE49-F238E27FC236}">
                  <a16:creationId xmlns:a16="http://schemas.microsoft.com/office/drawing/2014/main" id="{F31811CC-CF65-45A2-849C-9C373F3E6982}"/>
                </a:ext>
              </a:extLst>
            </p:cNvPr>
            <p:cNvSpPr txBox="1"/>
            <p:nvPr/>
          </p:nvSpPr>
          <p:spPr>
            <a:xfrm>
              <a:off x="5758673" y="3309062"/>
              <a:ext cx="684688" cy="131419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 상황 인식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67" name="그룹 129">
            <a:extLst>
              <a:ext uri="{FF2B5EF4-FFF2-40B4-BE49-F238E27FC236}">
                <a16:creationId xmlns:a16="http://schemas.microsoft.com/office/drawing/2014/main" id="{FF797A14-6799-43BD-ACBC-2AA660DDEA0B}"/>
              </a:ext>
            </a:extLst>
          </p:cNvPr>
          <p:cNvGrpSpPr>
            <a:grpSpLocks/>
          </p:cNvGrpSpPr>
          <p:nvPr/>
        </p:nvGrpSpPr>
        <p:grpSpPr bwMode="auto">
          <a:xfrm>
            <a:off x="5322959" y="3822634"/>
            <a:ext cx="1231125" cy="300395"/>
            <a:chOff x="5461858" y="3224328"/>
            <a:chExt cx="1222903" cy="320667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B487EFE5-E089-4451-9352-7593DF5B024D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69" name="그림 268">
              <a:extLst>
                <a:ext uri="{FF2B5EF4-FFF2-40B4-BE49-F238E27FC236}">
                  <a16:creationId xmlns:a16="http://schemas.microsoft.com/office/drawing/2014/main" id="{53424E9F-C5B9-4102-99D9-D4E4E5D36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91208" y="3275145"/>
              <a:ext cx="218492" cy="219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70" name="TextBox 380">
              <a:extLst>
                <a:ext uri="{FF2B5EF4-FFF2-40B4-BE49-F238E27FC236}">
                  <a16:creationId xmlns:a16="http://schemas.microsoft.com/office/drawing/2014/main" id="{AD8F4B44-5FF9-4D49-A136-E980EF2C33D2}"/>
                </a:ext>
              </a:extLst>
            </p:cNvPr>
            <p:cNvSpPr txBox="1"/>
            <p:nvPr/>
          </p:nvSpPr>
          <p:spPr>
            <a:xfrm>
              <a:off x="5758673" y="3309062"/>
              <a:ext cx="870987" cy="131419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KMS </a:t>
              </a:r>
              <a:r>
                <a:rPr lang="ko-KR" altLang="en-US" sz="800" kern="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서치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MRC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1" name="그룹 130">
            <a:extLst>
              <a:ext uri="{FF2B5EF4-FFF2-40B4-BE49-F238E27FC236}">
                <a16:creationId xmlns:a16="http://schemas.microsoft.com/office/drawing/2014/main" id="{284A22AA-000D-4441-89E8-48AB71E76A7F}"/>
              </a:ext>
            </a:extLst>
          </p:cNvPr>
          <p:cNvGrpSpPr>
            <a:grpSpLocks/>
          </p:cNvGrpSpPr>
          <p:nvPr/>
        </p:nvGrpSpPr>
        <p:grpSpPr bwMode="auto">
          <a:xfrm>
            <a:off x="5322965" y="4214953"/>
            <a:ext cx="1231126" cy="302036"/>
            <a:chOff x="5461858" y="3224328"/>
            <a:chExt cx="1222903" cy="320667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7617AA12-6F85-4D6C-BE95-A09B964F86A9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2620AFAE-7284-4316-BB2B-552F0D03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91208" y="3274867"/>
              <a:ext cx="218492" cy="219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74" name="TextBox 384">
              <a:extLst>
                <a:ext uri="{FF2B5EF4-FFF2-40B4-BE49-F238E27FC236}">
                  <a16:creationId xmlns:a16="http://schemas.microsoft.com/office/drawing/2014/main" id="{5D376E89-5AB2-44B6-8716-D4A3FFC48F81}"/>
                </a:ext>
              </a:extLst>
            </p:cNvPr>
            <p:cNvSpPr txBox="1"/>
            <p:nvPr/>
          </p:nvSpPr>
          <p:spPr>
            <a:xfrm>
              <a:off x="5778701" y="3299544"/>
              <a:ext cx="843918" cy="13070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QA/</a:t>
              </a:r>
              <a:r>
                <a:rPr lang="ko-KR" altLang="en-US" sz="800" kern="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유의콜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5" name="그룹 131">
            <a:extLst>
              <a:ext uri="{FF2B5EF4-FFF2-40B4-BE49-F238E27FC236}">
                <a16:creationId xmlns:a16="http://schemas.microsoft.com/office/drawing/2014/main" id="{BF444E6A-5A1C-4FF2-9213-10BE8CA9678B}"/>
              </a:ext>
            </a:extLst>
          </p:cNvPr>
          <p:cNvGrpSpPr>
            <a:grpSpLocks/>
          </p:cNvGrpSpPr>
          <p:nvPr/>
        </p:nvGrpSpPr>
        <p:grpSpPr bwMode="auto">
          <a:xfrm>
            <a:off x="5322956" y="4608913"/>
            <a:ext cx="1231125" cy="302036"/>
            <a:chOff x="5461858" y="3224328"/>
            <a:chExt cx="1222903" cy="320667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71497CE-AA4C-4F95-A4C9-01AC15867B74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C4106557-F1CF-432A-8EAE-BE6E7A56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91208" y="3274867"/>
              <a:ext cx="218492" cy="219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78" name="TextBox 388">
              <a:extLst>
                <a:ext uri="{FF2B5EF4-FFF2-40B4-BE49-F238E27FC236}">
                  <a16:creationId xmlns:a16="http://schemas.microsoft.com/office/drawing/2014/main" id="{7375B9A2-0848-4181-9B79-733669F6A3E8}"/>
                </a:ext>
              </a:extLst>
            </p:cNvPr>
            <p:cNvSpPr txBox="1"/>
            <p:nvPr/>
          </p:nvSpPr>
          <p:spPr>
            <a:xfrm>
              <a:off x="5758673" y="3309062"/>
              <a:ext cx="786594" cy="13070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상담 요약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9" name="그룹 134">
            <a:extLst>
              <a:ext uri="{FF2B5EF4-FFF2-40B4-BE49-F238E27FC236}">
                <a16:creationId xmlns:a16="http://schemas.microsoft.com/office/drawing/2014/main" id="{4A281F73-40EC-4B54-97D2-954D93A2D817}"/>
              </a:ext>
            </a:extLst>
          </p:cNvPr>
          <p:cNvGrpSpPr>
            <a:grpSpLocks/>
          </p:cNvGrpSpPr>
          <p:nvPr/>
        </p:nvGrpSpPr>
        <p:grpSpPr bwMode="auto">
          <a:xfrm>
            <a:off x="5322955" y="5002873"/>
            <a:ext cx="1299084" cy="302036"/>
            <a:chOff x="5461858" y="3224328"/>
            <a:chExt cx="1290409" cy="320667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4F98B15E-22C4-4D52-A197-E3270312F0D8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D0B9B722-7A3E-451B-9AEF-9C197E63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91208" y="3274867"/>
              <a:ext cx="218492" cy="219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82" name="TextBox 392">
              <a:extLst>
                <a:ext uri="{FF2B5EF4-FFF2-40B4-BE49-F238E27FC236}">
                  <a16:creationId xmlns:a16="http://schemas.microsoft.com/office/drawing/2014/main" id="{7D5DC54B-A9DD-4D13-83B7-DF88E966F2C3}"/>
                </a:ext>
              </a:extLst>
            </p:cNvPr>
            <p:cNvSpPr txBox="1"/>
            <p:nvPr/>
          </p:nvSpPr>
          <p:spPr>
            <a:xfrm>
              <a:off x="5758673" y="3309062"/>
              <a:ext cx="993594" cy="13070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기간계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App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연동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3" name="그룹 135">
            <a:extLst>
              <a:ext uri="{FF2B5EF4-FFF2-40B4-BE49-F238E27FC236}">
                <a16:creationId xmlns:a16="http://schemas.microsoft.com/office/drawing/2014/main" id="{168649F2-89F4-43AC-A8A7-CCD6ABFC11ED}"/>
              </a:ext>
            </a:extLst>
          </p:cNvPr>
          <p:cNvGrpSpPr>
            <a:grpSpLocks/>
          </p:cNvGrpSpPr>
          <p:nvPr/>
        </p:nvGrpSpPr>
        <p:grpSpPr bwMode="auto">
          <a:xfrm>
            <a:off x="5322959" y="5396833"/>
            <a:ext cx="1231125" cy="300394"/>
            <a:chOff x="5461858" y="3224328"/>
            <a:chExt cx="1222903" cy="320667"/>
          </a:xfrm>
        </p:grpSpPr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C94B2F02-EC03-4918-9636-6A5F80440714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783A7CD1-590F-4100-99D6-134090085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91208" y="3275144"/>
              <a:ext cx="218492" cy="219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86" name="TextBox 396">
              <a:extLst>
                <a:ext uri="{FF2B5EF4-FFF2-40B4-BE49-F238E27FC236}">
                  <a16:creationId xmlns:a16="http://schemas.microsoft.com/office/drawing/2014/main" id="{9A25A14D-8808-4625-83CE-04761F3C0581}"/>
                </a:ext>
              </a:extLst>
            </p:cNvPr>
            <p:cNvSpPr txBox="1"/>
            <p:nvPr/>
          </p:nvSpPr>
          <p:spPr>
            <a:xfrm>
              <a:off x="5758673" y="3309062"/>
              <a:ext cx="925125" cy="1314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각종 대화 로그 생성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7" name="그룹 136">
            <a:extLst>
              <a:ext uri="{FF2B5EF4-FFF2-40B4-BE49-F238E27FC236}">
                <a16:creationId xmlns:a16="http://schemas.microsoft.com/office/drawing/2014/main" id="{6DC7B234-9AD4-4A5D-8F3F-A6A9DECCC911}"/>
              </a:ext>
            </a:extLst>
          </p:cNvPr>
          <p:cNvGrpSpPr>
            <a:grpSpLocks/>
          </p:cNvGrpSpPr>
          <p:nvPr/>
        </p:nvGrpSpPr>
        <p:grpSpPr bwMode="auto">
          <a:xfrm>
            <a:off x="6966097" y="3243562"/>
            <a:ext cx="1267024" cy="340655"/>
            <a:chOff x="7095207" y="3224327"/>
            <a:chExt cx="1258563" cy="329441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2B41087-F739-4262-A43A-1F8E850312B6}"/>
                </a:ext>
              </a:extLst>
            </p:cNvPr>
            <p:cNvSpPr/>
            <p:nvPr/>
          </p:nvSpPr>
          <p:spPr>
            <a:xfrm>
              <a:off x="7095207" y="3224327"/>
              <a:ext cx="1222903" cy="329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4FE2026D-73DF-4C72-9A7F-D5BB2DF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24557" y="3275127"/>
              <a:ext cx="218492" cy="2190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90" name="TextBox 400">
              <a:extLst>
                <a:ext uri="{FF2B5EF4-FFF2-40B4-BE49-F238E27FC236}">
                  <a16:creationId xmlns:a16="http://schemas.microsoft.com/office/drawing/2014/main" id="{F97B84E7-AF6B-4488-849E-1FA16AB9B5DD}"/>
                </a:ext>
              </a:extLst>
            </p:cNvPr>
            <p:cNvSpPr txBox="1"/>
            <p:nvPr/>
          </p:nvSpPr>
          <p:spPr>
            <a:xfrm>
              <a:off x="7392022" y="3256005"/>
              <a:ext cx="961748" cy="23811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 유형별 요약 및 </a:t>
              </a:r>
              <a:endParaRPr lang="en-US" altLang="ko-KR" sz="8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defRPr/>
              </a:pPr>
              <a:r>
                <a:rPr lang="en-US" altLang="ko-KR" sz="800" kern="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ToDo</a:t>
              </a:r>
              <a:r>
                <a:rPr lang="en-US" altLang="ko-KR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-List </a:t>
              </a: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작성</a:t>
              </a:r>
              <a:endParaRPr lang="en-US" altLang="ko-KR" sz="800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91" name="그림 290">
            <a:extLst>
              <a:ext uri="{FF2B5EF4-FFF2-40B4-BE49-F238E27FC236}">
                <a16:creationId xmlns:a16="http://schemas.microsoft.com/office/drawing/2014/main" id="{E3D57307-506E-4AF8-BDBA-456AE91E6923}"/>
              </a:ext>
            </a:extLst>
          </p:cNvPr>
          <p:cNvPicPr>
            <a:picLocks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410" y="2025019"/>
            <a:ext cx="372246" cy="372246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EC2317FA-E481-4549-AC3C-7352B9CC846E}"/>
              </a:ext>
            </a:extLst>
          </p:cNvPr>
          <p:cNvPicPr>
            <a:picLocks/>
          </p:cNvPicPr>
          <p:nvPr/>
        </p:nvPicPr>
        <p:blipFill>
          <a:blip r:embed="rId15">
            <a:grayscl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410" y="3846370"/>
            <a:ext cx="372246" cy="372246"/>
          </a:xfrm>
          <a:prstGeom prst="rect">
            <a:avLst/>
          </a:prstGeom>
        </p:spPr>
      </p:pic>
      <p:grpSp>
        <p:nvGrpSpPr>
          <p:cNvPr id="293" name="그룹 112">
            <a:extLst>
              <a:ext uri="{FF2B5EF4-FFF2-40B4-BE49-F238E27FC236}">
                <a16:creationId xmlns:a16="http://schemas.microsoft.com/office/drawing/2014/main" id="{9335BF28-0291-4EAE-AC4B-2CBAFE30C447}"/>
              </a:ext>
            </a:extLst>
          </p:cNvPr>
          <p:cNvGrpSpPr>
            <a:grpSpLocks/>
          </p:cNvGrpSpPr>
          <p:nvPr/>
        </p:nvGrpSpPr>
        <p:grpSpPr bwMode="auto">
          <a:xfrm>
            <a:off x="3614157" y="4299509"/>
            <a:ext cx="1350954" cy="1457429"/>
            <a:chOff x="2526713" y="4450102"/>
            <a:chExt cx="1341658" cy="1409307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EC5609E9-40A5-4A74-A3FE-383E524D6B33}"/>
                </a:ext>
              </a:extLst>
            </p:cNvPr>
            <p:cNvSpPr/>
            <p:nvPr/>
          </p:nvSpPr>
          <p:spPr>
            <a:xfrm>
              <a:off x="2526713" y="4491156"/>
              <a:ext cx="1341658" cy="136825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2400" ker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5" name="AutoShape 757">
              <a:extLst>
                <a:ext uri="{FF2B5EF4-FFF2-40B4-BE49-F238E27FC236}">
                  <a16:creationId xmlns:a16="http://schemas.microsoft.com/office/drawing/2014/main" id="{CFB411D7-92CB-4D2E-8BC8-3A910A678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8876" y="4450102"/>
              <a:ext cx="665445" cy="133926"/>
            </a:xfrm>
            <a:prstGeom prst="roundRect">
              <a:avLst>
                <a:gd name="adj" fmla="val 0"/>
              </a:avLst>
            </a:prstGeom>
            <a:solidFill>
              <a:srgbClr val="1F497D">
                <a:lumMod val="20000"/>
                <a:lumOff val="8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900" kern="0" spc="-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 개발 </a:t>
              </a:r>
              <a:r>
                <a:rPr lang="ko-KR" altLang="en-US" sz="900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  <a:endParaRPr lang="en-US" altLang="ko-KR" sz="9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E0ADC45B-5BD7-44C6-95B9-98F467165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4734863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6DAC4AED-9498-421F-8743-76B3D0194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4761397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5C83C5C0-02FC-4B1A-97F3-AED1F7202397}"/>
                </a:ext>
              </a:extLst>
            </p:cNvPr>
            <p:cNvSpPr/>
            <p:nvPr/>
          </p:nvSpPr>
          <p:spPr>
            <a:xfrm>
              <a:off x="2583770" y="4684806"/>
              <a:ext cx="1222654" cy="320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8FD68AEA-F1F9-428A-AE49-41D91531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613113" y="4735600"/>
              <a:ext cx="220078" cy="219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00" name="TextBox 277">
              <a:extLst>
                <a:ext uri="{FF2B5EF4-FFF2-40B4-BE49-F238E27FC236}">
                  <a16:creationId xmlns:a16="http://schemas.microsoft.com/office/drawing/2014/main" id="{25F5CD2A-FE52-4C23-A360-12EC63A6BB50}"/>
                </a:ext>
              </a:extLst>
            </p:cNvPr>
            <p:cNvSpPr txBox="1"/>
            <p:nvPr/>
          </p:nvSpPr>
          <p:spPr>
            <a:xfrm>
              <a:off x="2881085" y="4776517"/>
              <a:ext cx="888321" cy="11904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대화분석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모델링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B5BA8FC3-71AE-47FF-9E57-A2B6101B0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5128070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CA1B51B2-5152-459D-8DA0-F4771B915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5154604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BEC0185E-5201-4476-BEC8-8DA1169DAF20}"/>
                </a:ext>
              </a:extLst>
            </p:cNvPr>
            <p:cNvSpPr/>
            <p:nvPr/>
          </p:nvSpPr>
          <p:spPr>
            <a:xfrm>
              <a:off x="2583770" y="5078457"/>
              <a:ext cx="1222654" cy="320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97580056-4724-420B-BC3C-8BE3B369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613113" y="5129251"/>
              <a:ext cx="220078" cy="219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05" name="TextBox 282">
              <a:extLst>
                <a:ext uri="{FF2B5EF4-FFF2-40B4-BE49-F238E27FC236}">
                  <a16:creationId xmlns:a16="http://schemas.microsoft.com/office/drawing/2014/main" id="{46C8EF24-E80E-47A1-B675-A06737E3F348}"/>
                </a:ext>
              </a:extLst>
            </p:cNvPr>
            <p:cNvSpPr txBox="1"/>
            <p:nvPr/>
          </p:nvSpPr>
          <p:spPr>
            <a:xfrm>
              <a:off x="2881085" y="5169724"/>
              <a:ext cx="690916" cy="11904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NLP/NLU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05B5BF0-D4A4-4C5B-A2C6-E78523370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5517038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E319997-D6D2-4B5F-B0E3-2F39CB7F4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8" y="5543572"/>
              <a:ext cx="1070222" cy="148807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STT (</a:t>
              </a:r>
              <a:r>
                <a:rPr lang="ko-KR" altLang="en-US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음성인식</a:t>
              </a:r>
              <a:r>
                <a:rPr lang="en-US" altLang="ko-KR" sz="1000" kern="0" spc="-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/>
                </a:rPr>
                <a:t>)</a:t>
              </a:r>
              <a:endPara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00E57D13-4A1F-474A-AA18-EBF7BC44FD4B}"/>
                </a:ext>
              </a:extLst>
            </p:cNvPr>
            <p:cNvSpPr/>
            <p:nvPr/>
          </p:nvSpPr>
          <p:spPr>
            <a:xfrm>
              <a:off x="2583770" y="5467346"/>
              <a:ext cx="1222654" cy="320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9" name="그림 308">
              <a:extLst>
                <a:ext uri="{FF2B5EF4-FFF2-40B4-BE49-F238E27FC236}">
                  <a16:creationId xmlns:a16="http://schemas.microsoft.com/office/drawing/2014/main" id="{018E4BB8-82DA-44B4-9C4C-28015333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613113" y="5518140"/>
              <a:ext cx="220078" cy="219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10" name="TextBox 287">
              <a:extLst>
                <a:ext uri="{FF2B5EF4-FFF2-40B4-BE49-F238E27FC236}">
                  <a16:creationId xmlns:a16="http://schemas.microsoft.com/office/drawing/2014/main" id="{964BEB05-7EBD-4EDF-A76A-B447CC137DE7}"/>
                </a:ext>
              </a:extLst>
            </p:cNvPr>
            <p:cNvSpPr txBox="1"/>
            <p:nvPr/>
          </p:nvSpPr>
          <p:spPr>
            <a:xfrm>
              <a:off x="2881085" y="5564144"/>
              <a:ext cx="506247" cy="11904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기간계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연계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F55B2EBF-047D-4764-896E-8F463BA24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219" y="2708553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E347DCF2-BB72-4810-930A-AE956795B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219" y="2735989"/>
            <a:ext cx="1077297" cy="153888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STT (</a:t>
            </a:r>
            <a:r>
              <a:rPr lang="ko-KR" altLang="en-US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음성인식</a:t>
            </a:r>
            <a:r>
              <a:rPr lang="en-US" altLang="ko-KR" sz="1000" kern="0" spc="-1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/>
              </a:rPr>
              <a:t>)</a:t>
            </a:r>
            <a:endParaRPr lang="ko-KR" altLang="en-US" sz="1000" kern="0" spc="-1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Monotype Sorts"/>
            </a:endParaRPr>
          </a:p>
        </p:txBody>
      </p:sp>
      <p:grpSp>
        <p:nvGrpSpPr>
          <p:cNvPr id="313" name="그룹 85">
            <a:extLst>
              <a:ext uri="{FF2B5EF4-FFF2-40B4-BE49-F238E27FC236}">
                <a16:creationId xmlns:a16="http://schemas.microsoft.com/office/drawing/2014/main" id="{A1A2BD5B-DB0D-42FD-99D0-AF4EC8F094C2}"/>
              </a:ext>
            </a:extLst>
          </p:cNvPr>
          <p:cNvGrpSpPr>
            <a:grpSpLocks/>
          </p:cNvGrpSpPr>
          <p:nvPr/>
        </p:nvGrpSpPr>
        <p:grpSpPr bwMode="auto">
          <a:xfrm>
            <a:off x="5322959" y="2672427"/>
            <a:ext cx="1231125" cy="302036"/>
            <a:chOff x="5461858" y="2831121"/>
            <a:chExt cx="1222903" cy="320667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6BF6626-9656-45BA-ADA8-2A2AB70018B9}"/>
                </a:ext>
              </a:extLst>
            </p:cNvPr>
            <p:cNvSpPr/>
            <p:nvPr/>
          </p:nvSpPr>
          <p:spPr>
            <a:xfrm>
              <a:off x="5461858" y="2831121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15" name="그림 314">
              <a:extLst>
                <a:ext uri="{FF2B5EF4-FFF2-40B4-BE49-F238E27FC236}">
                  <a16:creationId xmlns:a16="http://schemas.microsoft.com/office/drawing/2014/main" id="{98966F76-394F-4884-9DE0-F92B38E0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91208" y="2881661"/>
              <a:ext cx="218492" cy="219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16" name="TextBox 208">
              <a:extLst>
                <a:ext uri="{FF2B5EF4-FFF2-40B4-BE49-F238E27FC236}">
                  <a16:creationId xmlns:a16="http://schemas.microsoft.com/office/drawing/2014/main" id="{A46E809B-CDB7-45B6-93F6-22085A724A96}"/>
                </a:ext>
              </a:extLst>
            </p:cNvPr>
            <p:cNvSpPr txBox="1"/>
            <p:nvPr/>
          </p:nvSpPr>
          <p:spPr>
            <a:xfrm>
              <a:off x="5758673" y="2922206"/>
              <a:ext cx="786594" cy="13070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err="1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화자별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의도 분별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7" name="그룹 136">
            <a:extLst>
              <a:ext uri="{FF2B5EF4-FFF2-40B4-BE49-F238E27FC236}">
                <a16:creationId xmlns:a16="http://schemas.microsoft.com/office/drawing/2014/main" id="{6DC7B234-9AD4-4A5D-8F3F-A6A9DECCC911}"/>
              </a:ext>
            </a:extLst>
          </p:cNvPr>
          <p:cNvGrpSpPr>
            <a:grpSpLocks/>
          </p:cNvGrpSpPr>
          <p:nvPr/>
        </p:nvGrpSpPr>
        <p:grpSpPr bwMode="auto">
          <a:xfrm>
            <a:off x="6966096" y="3642117"/>
            <a:ext cx="1231124" cy="382897"/>
            <a:chOff x="7095207" y="3224327"/>
            <a:chExt cx="1222903" cy="370292"/>
          </a:xfrm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72B41087-F739-4262-A43A-1F8E850312B6}"/>
                </a:ext>
              </a:extLst>
            </p:cNvPr>
            <p:cNvSpPr/>
            <p:nvPr/>
          </p:nvSpPr>
          <p:spPr>
            <a:xfrm>
              <a:off x="7095207" y="3224327"/>
              <a:ext cx="1222903" cy="370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19" name="그림 318">
              <a:extLst>
                <a:ext uri="{FF2B5EF4-FFF2-40B4-BE49-F238E27FC236}">
                  <a16:creationId xmlns:a16="http://schemas.microsoft.com/office/drawing/2014/main" id="{4FE2026D-73DF-4C72-9A7F-D5BB2DF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24557" y="3275127"/>
              <a:ext cx="218492" cy="2190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20" name="TextBox 400">
              <a:extLst>
                <a:ext uri="{FF2B5EF4-FFF2-40B4-BE49-F238E27FC236}">
                  <a16:creationId xmlns:a16="http://schemas.microsoft.com/office/drawing/2014/main" id="{F97B84E7-AF6B-4488-849E-1FA16AB9B5DD}"/>
                </a:ext>
              </a:extLst>
            </p:cNvPr>
            <p:cNvSpPr txBox="1"/>
            <p:nvPr/>
          </p:nvSpPr>
          <p:spPr>
            <a:xfrm>
              <a:off x="7392022" y="3256005"/>
              <a:ext cx="869395" cy="29764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</a:t>
              </a:r>
              <a:r>
                <a:rPr lang="en-US" altLang="ko-KR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</a:t>
              </a:r>
              <a:endParaRPr lang="en-US" altLang="ko-KR" sz="8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defRPr/>
              </a:pPr>
              <a:r>
                <a:rPr lang="en-US" altLang="ko-KR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(Role-Playing, </a:t>
              </a: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문제은행</a:t>
              </a:r>
              <a:endParaRPr lang="en-US" altLang="ko-KR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defRPr/>
              </a:pP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발음</a:t>
              </a:r>
              <a:r>
                <a:rPr lang="en-US" altLang="ko-KR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속도 교정</a:t>
              </a:r>
              <a:r>
                <a:rPr lang="en-US" altLang="ko-KR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600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1" name="그룹 136">
            <a:extLst>
              <a:ext uri="{FF2B5EF4-FFF2-40B4-BE49-F238E27FC236}">
                <a16:creationId xmlns:a16="http://schemas.microsoft.com/office/drawing/2014/main" id="{6DC7B234-9AD4-4A5D-8F3F-A6A9DECCC911}"/>
              </a:ext>
            </a:extLst>
          </p:cNvPr>
          <p:cNvGrpSpPr>
            <a:grpSpLocks/>
          </p:cNvGrpSpPr>
          <p:nvPr/>
        </p:nvGrpSpPr>
        <p:grpSpPr bwMode="auto">
          <a:xfrm>
            <a:off x="6966093" y="4084612"/>
            <a:ext cx="1231123" cy="382897"/>
            <a:chOff x="7095207" y="3224327"/>
            <a:chExt cx="1222903" cy="370292"/>
          </a:xfrm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72B41087-F739-4262-A43A-1F8E850312B6}"/>
                </a:ext>
              </a:extLst>
            </p:cNvPr>
            <p:cNvSpPr/>
            <p:nvPr/>
          </p:nvSpPr>
          <p:spPr>
            <a:xfrm>
              <a:off x="7095207" y="3224327"/>
              <a:ext cx="1222903" cy="370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4FE2026D-73DF-4C72-9A7F-D5BB2DF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24557" y="3275127"/>
              <a:ext cx="218492" cy="2190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24" name="TextBox 400">
              <a:extLst>
                <a:ext uri="{FF2B5EF4-FFF2-40B4-BE49-F238E27FC236}">
                  <a16:creationId xmlns:a16="http://schemas.microsoft.com/office/drawing/2014/main" id="{F97B84E7-AF6B-4488-849E-1FA16AB9B5DD}"/>
                </a:ext>
              </a:extLst>
            </p:cNvPr>
            <p:cNvSpPr txBox="1"/>
            <p:nvPr/>
          </p:nvSpPr>
          <p:spPr>
            <a:xfrm>
              <a:off x="7392022" y="3256005"/>
              <a:ext cx="880542" cy="29764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코칭</a:t>
              </a:r>
              <a:endParaRPr lang="en-US" altLang="ko-KR" sz="8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defRPr/>
              </a:pPr>
              <a:r>
                <a:rPr lang="en-US" altLang="ko-KR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상담모니터링</a:t>
              </a:r>
              <a:r>
                <a:rPr lang="en-US" altLang="ko-KR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민원 감지</a:t>
              </a:r>
              <a:endParaRPr lang="en-US" altLang="ko-KR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defRPr/>
              </a:pP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상담사 코칭</a:t>
              </a:r>
              <a:r>
                <a:rPr lang="en-US" altLang="ko-KR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600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25" name="직선 화살표 연결선 324"/>
          <p:cNvCxnSpPr>
            <a:stCxn id="292" idx="0"/>
            <a:endCxn id="229" idx="2"/>
          </p:cNvCxnSpPr>
          <p:nvPr/>
        </p:nvCxnSpPr>
        <p:spPr>
          <a:xfrm flipV="1">
            <a:off x="9061533" y="2605418"/>
            <a:ext cx="1" cy="124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DF56B9B5-8173-45B7-B729-0126751EEC5C}"/>
              </a:ext>
            </a:extLst>
          </p:cNvPr>
          <p:cNvSpPr/>
          <p:nvPr/>
        </p:nvSpPr>
        <p:spPr>
          <a:xfrm>
            <a:off x="6935976" y="4704991"/>
            <a:ext cx="1306513" cy="105327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2400" kern="0">
              <a:solidFill>
                <a:prstClr val="white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7" name="AutoShape 757">
            <a:extLst>
              <a:ext uri="{FF2B5EF4-FFF2-40B4-BE49-F238E27FC236}">
                <a16:creationId xmlns:a16="http://schemas.microsoft.com/office/drawing/2014/main" id="{C0F787B6-D5E6-4DD7-AF60-AFB30351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957" y="4660961"/>
            <a:ext cx="352661" cy="138499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9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대시보드</a:t>
            </a:r>
            <a:endParaRPr lang="en-US" altLang="ko-KR" sz="900" kern="0" spc="-1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28" name="그룹 136">
            <a:extLst>
              <a:ext uri="{FF2B5EF4-FFF2-40B4-BE49-F238E27FC236}">
                <a16:creationId xmlns:a16="http://schemas.microsoft.com/office/drawing/2014/main" id="{6DC7B234-9AD4-4A5D-8F3F-A6A9DECCC911}"/>
              </a:ext>
            </a:extLst>
          </p:cNvPr>
          <p:cNvGrpSpPr>
            <a:grpSpLocks/>
          </p:cNvGrpSpPr>
          <p:nvPr/>
        </p:nvGrpSpPr>
        <p:grpSpPr bwMode="auto">
          <a:xfrm>
            <a:off x="6966106" y="4853952"/>
            <a:ext cx="1231125" cy="382897"/>
            <a:chOff x="7095207" y="3224327"/>
            <a:chExt cx="1222903" cy="370292"/>
          </a:xfrm>
        </p:grpSpPr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72B41087-F739-4262-A43A-1F8E850312B6}"/>
                </a:ext>
              </a:extLst>
            </p:cNvPr>
            <p:cNvSpPr/>
            <p:nvPr/>
          </p:nvSpPr>
          <p:spPr>
            <a:xfrm>
              <a:off x="7095207" y="3224327"/>
              <a:ext cx="1222903" cy="370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6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30" name="그림 329">
              <a:extLst>
                <a:ext uri="{FF2B5EF4-FFF2-40B4-BE49-F238E27FC236}">
                  <a16:creationId xmlns:a16="http://schemas.microsoft.com/office/drawing/2014/main" id="{4FE2026D-73DF-4C72-9A7F-D5BB2DF5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24557" y="3275127"/>
              <a:ext cx="218492" cy="2190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31" name="TextBox 400">
              <a:extLst>
                <a:ext uri="{FF2B5EF4-FFF2-40B4-BE49-F238E27FC236}">
                  <a16:creationId xmlns:a16="http://schemas.microsoft.com/office/drawing/2014/main" id="{F97B84E7-AF6B-4488-849E-1FA16AB9B5DD}"/>
                </a:ext>
              </a:extLst>
            </p:cNvPr>
            <p:cNvSpPr txBox="1"/>
            <p:nvPr/>
          </p:nvSpPr>
          <p:spPr>
            <a:xfrm>
              <a:off x="7392022" y="3256005"/>
              <a:ext cx="888502" cy="29764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8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트렌드 분석</a:t>
              </a:r>
              <a:endParaRPr lang="en-US" altLang="ko-KR" sz="8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defRPr/>
              </a:pPr>
              <a:r>
                <a:rPr lang="en-US" altLang="ko-KR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</a:t>
              </a:r>
              <a:r>
                <a:rPr lang="en-US" altLang="ko-KR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배치 </a:t>
              </a:r>
              <a:r>
                <a:rPr lang="ko-KR" altLang="en-US" sz="600" kern="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금상승</a:t>
              </a: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통화</a:t>
              </a:r>
              <a:endParaRPr lang="en-US" altLang="ko-KR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defRPr/>
              </a:pPr>
              <a:r>
                <a:rPr lang="ko-KR" altLang="en-US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의도 및 민원 분석</a:t>
              </a:r>
              <a:r>
                <a:rPr lang="en-US" altLang="ko-KR" sz="600" kern="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600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72B41087-F739-4262-A43A-1F8E850312B6}"/>
              </a:ext>
            </a:extLst>
          </p:cNvPr>
          <p:cNvSpPr/>
          <p:nvPr/>
        </p:nvSpPr>
        <p:spPr bwMode="auto">
          <a:xfrm>
            <a:off x="6966106" y="5260854"/>
            <a:ext cx="1231125" cy="429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60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4FE2026D-73DF-4C72-9A7F-D5BB2DF58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 flipH="1">
            <a:off x="6995653" y="5367701"/>
            <a:ext cx="219961" cy="226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34" name="TextBox 400">
            <a:extLst>
              <a:ext uri="{FF2B5EF4-FFF2-40B4-BE49-F238E27FC236}">
                <a16:creationId xmlns:a16="http://schemas.microsoft.com/office/drawing/2014/main" id="{F97B84E7-AF6B-4488-849E-1FA16AB9B5DD}"/>
              </a:ext>
            </a:extLst>
          </p:cNvPr>
          <p:cNvSpPr txBox="1"/>
          <p:nvPr/>
        </p:nvSpPr>
        <p:spPr bwMode="auto">
          <a:xfrm>
            <a:off x="7264917" y="5320769"/>
            <a:ext cx="891270" cy="30777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sz="8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이슈 발굴 및 연계</a:t>
            </a:r>
            <a:endParaRPr lang="en-US" altLang="ko-KR" sz="800" kern="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defRPr/>
            </a:pPr>
            <a:r>
              <a:rPr lang="en-US" altLang="ko-KR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불만</a:t>
            </a:r>
            <a:r>
              <a:rPr lang="en-US" altLang="ko-KR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오류</a:t>
            </a:r>
            <a:r>
              <a:rPr lang="en-US" altLang="ko-KR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불편 등 </a:t>
            </a:r>
            <a:r>
              <a:rPr lang="en-US" altLang="ko-KR" sz="600" kern="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VoC</a:t>
            </a:r>
            <a:endParaRPr lang="en-US" altLang="ko-KR" sz="600" kern="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defRPr/>
            </a:pPr>
            <a:r>
              <a:rPr lang="ko-KR" altLang="en-US" sz="600" kern="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이슈별</a:t>
            </a:r>
            <a:r>
              <a:rPr lang="ko-KR" altLang="en-US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유관 부서 연계</a:t>
            </a:r>
            <a:r>
              <a:rPr lang="en-US" altLang="ko-KR" sz="600" kern="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600" kern="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6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사업의 범위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-554848" y="1005616"/>
            <a:ext cx="10461612" cy="990587"/>
            <a:chOff x="-555612" y="1733162"/>
            <a:chExt cx="10461612" cy="1224001"/>
          </a:xfrm>
        </p:grpSpPr>
        <p:sp>
          <p:nvSpPr>
            <p:cNvPr id="115" name="직사각형 114"/>
            <p:cNvSpPr/>
            <p:nvPr/>
          </p:nvSpPr>
          <p:spPr>
            <a:xfrm>
              <a:off x="1200" y="1733162"/>
              <a:ext cx="9903600" cy="1224000"/>
            </a:xfrm>
            <a:prstGeom prst="rect">
              <a:avLst/>
            </a:prstGeom>
            <a:solidFill>
              <a:srgbClr val="00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6" name="평행 사변형 115"/>
            <p:cNvSpPr/>
            <p:nvPr/>
          </p:nvSpPr>
          <p:spPr>
            <a:xfrm>
              <a:off x="-555612" y="1733163"/>
              <a:ext cx="6118211" cy="1224000"/>
            </a:xfrm>
            <a:prstGeom prst="parallelogram">
              <a:avLst>
                <a:gd name="adj" fmla="val 44671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17" name="평행 사변형 42"/>
            <p:cNvSpPr/>
            <p:nvPr/>
          </p:nvSpPr>
          <p:spPr>
            <a:xfrm>
              <a:off x="5248275" y="1733163"/>
              <a:ext cx="4657725" cy="1224000"/>
            </a:xfrm>
            <a:custGeom>
              <a:avLst/>
              <a:gdLst/>
              <a:ahLst/>
              <a:cxnLst/>
              <a:rect l="l" t="t" r="r" b="b"/>
              <a:pathLst>
                <a:path w="4367779" h="1317887">
                  <a:moveTo>
                    <a:pt x="465649" y="0"/>
                  </a:moveTo>
                  <a:lnTo>
                    <a:pt x="4367779" y="0"/>
                  </a:lnTo>
                  <a:lnTo>
                    <a:pt x="4367779" y="1317887"/>
                  </a:lnTo>
                  <a:lnTo>
                    <a:pt x="0" y="1317887"/>
                  </a:lnTo>
                  <a:close/>
                </a:path>
              </a:pathLst>
            </a:custGeom>
            <a:solidFill>
              <a:srgbClr val="284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540546" y="1920529"/>
              <a:ext cx="2905985" cy="624239"/>
              <a:chOff x="1150854" y="1920529"/>
              <a:chExt cx="2905985" cy="624239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1150854" y="1920529"/>
                <a:ext cx="926466" cy="304239"/>
                <a:chOff x="344488" y="1292996"/>
                <a:chExt cx="926466" cy="304239"/>
              </a:xfrm>
            </p:grpSpPr>
            <p:sp>
              <p:nvSpPr>
                <p:cNvPr id="125" name="TextBox 42"/>
                <p:cNvSpPr txBox="1"/>
                <p:nvPr/>
              </p:nvSpPr>
              <p:spPr>
                <a:xfrm>
                  <a:off x="441240" y="1292996"/>
                  <a:ext cx="829714" cy="304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ko-KR" altLang="en-US" sz="1600" spc="-30" dirty="0">
                      <a:ln>
                        <a:solidFill>
                          <a:srgbClr val="29C7C7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시간적</a:t>
                  </a:r>
                  <a:r>
                    <a:rPr lang="ko-KR" altLang="en-US" sz="1200" spc="-30" dirty="0">
                      <a:ln>
                        <a:solidFill>
                          <a:srgbClr val="29C7C7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 범위</a:t>
                  </a:r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344488" y="1314181"/>
                  <a:ext cx="36000" cy="252000"/>
                </a:xfrm>
                <a:prstGeom prst="rect">
                  <a:avLst/>
                </a:prstGeom>
                <a:solidFill>
                  <a:srgbClr val="004A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120" name="Text Box 838"/>
              <p:cNvSpPr txBox="1">
                <a:spLocks noChangeArrowheads="1"/>
              </p:cNvSpPr>
              <p:nvPr/>
            </p:nvSpPr>
            <p:spPr bwMode="auto">
              <a:xfrm flipH="1">
                <a:off x="1353495" y="2335604"/>
                <a:ext cx="2703344" cy="209164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1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KoPub돋움체 Medium" pitchFamily="18" charset="-127"/>
                    <a:ea typeface="KoPub돋움체 Medium" pitchFamily="18" charset="-127"/>
                  </a:rPr>
                  <a:t>계약일로부터 </a:t>
                </a:r>
                <a:r>
                  <a:rPr lang="en-US" altLang="ko-KR" sz="11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KoPub돋움체 Medium" pitchFamily="18" charset="-127"/>
                    <a:ea typeface="KoPub돋움체 Medium" pitchFamily="18" charset="-127"/>
                  </a:rPr>
                  <a:t>8</a:t>
                </a:r>
                <a:r>
                  <a:rPr lang="ko-KR" altLang="en-US" sz="1100" spc="-2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KoPub돋움체 Medium" pitchFamily="18" charset="-127"/>
                    <a:ea typeface="KoPub돋움체 Medium" pitchFamily="18" charset="-127"/>
                  </a:rPr>
                  <a:t>개월</a:t>
                </a:r>
                <a:endParaRPr lang="ko-KR" altLang="en-US" sz="1100" spc="-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1164873" y="2356267"/>
                <a:ext cx="179258" cy="124677"/>
                <a:chOff x="946191" y="3081808"/>
                <a:chExt cx="198909" cy="138347"/>
              </a:xfrm>
            </p:grpSpPr>
            <p:sp>
              <p:nvSpPr>
                <p:cNvPr id="122" name="직사각형 121"/>
                <p:cNvSpPr/>
                <p:nvPr/>
              </p:nvSpPr>
              <p:spPr>
                <a:xfrm>
                  <a:off x="946191" y="3089926"/>
                  <a:ext cx="130229" cy="13022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124" name="그림 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971715" y="3081808"/>
                  <a:ext cx="173385" cy="1302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7" name="그룹 126"/>
            <p:cNvGrpSpPr/>
            <p:nvPr/>
          </p:nvGrpSpPr>
          <p:grpSpPr>
            <a:xfrm>
              <a:off x="2220751" y="1920529"/>
              <a:ext cx="3284622" cy="906946"/>
              <a:chOff x="4993161" y="1920529"/>
              <a:chExt cx="3284622" cy="906946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5006417" y="1920529"/>
                <a:ext cx="926466" cy="304239"/>
                <a:chOff x="344488" y="1292996"/>
                <a:chExt cx="926466" cy="304239"/>
              </a:xfrm>
            </p:grpSpPr>
            <p:sp>
              <p:nvSpPr>
                <p:cNvPr id="136" name="TextBox 46"/>
                <p:cNvSpPr txBox="1"/>
                <p:nvPr/>
              </p:nvSpPr>
              <p:spPr>
                <a:xfrm>
                  <a:off x="441240" y="1292996"/>
                  <a:ext cx="829714" cy="304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ko-KR" altLang="en-US" sz="1600" spc="-30" dirty="0" smtClean="0">
                      <a:ln>
                        <a:solidFill>
                          <a:srgbClr val="29C7C7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내용적</a:t>
                  </a:r>
                  <a:r>
                    <a:rPr lang="ko-KR" altLang="en-US" sz="1200" spc="-30" dirty="0" smtClean="0">
                      <a:ln>
                        <a:solidFill>
                          <a:srgbClr val="29C7C7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 </a:t>
                  </a:r>
                  <a:r>
                    <a:rPr lang="ko-KR" altLang="en-US" sz="1200" spc="-30" dirty="0">
                      <a:ln>
                        <a:solidFill>
                          <a:srgbClr val="29C7C7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범위</a:t>
                  </a: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344488" y="1314181"/>
                  <a:ext cx="36000" cy="252000"/>
                </a:xfrm>
                <a:prstGeom prst="rect">
                  <a:avLst/>
                </a:prstGeom>
                <a:solidFill>
                  <a:srgbClr val="004A7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129" name="Text Box 838"/>
              <p:cNvSpPr txBox="1">
                <a:spLocks noChangeArrowheads="1"/>
              </p:cNvSpPr>
              <p:nvPr/>
            </p:nvSpPr>
            <p:spPr bwMode="auto">
              <a:xfrm flipH="1">
                <a:off x="5181783" y="2345764"/>
                <a:ext cx="3096000" cy="481711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indent="0">
                  <a:buNone/>
                  <a:defRPr sz="1400" spc="-2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KoPub돋움체 Medium" pitchFamily="18" charset="-127"/>
                    <a:ea typeface="KoPub돋움체 Medium" pitchFamily="18" charset="-127"/>
                  </a:defRPr>
                </a:lvl1pPr>
              </a:lstStyle>
              <a:p>
                <a:pPr>
                  <a:spcAft>
                    <a:spcPts val="400"/>
                  </a:spcAft>
                </a:pPr>
                <a:r>
                  <a:rPr lang="ko-KR" altLang="en-US" sz="1100" dirty="0" smtClean="0"/>
                  <a:t>기존 전화상담 인프라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dirty="0" smtClean="0"/>
                  <a:t>어플리케이션 및 </a:t>
                </a:r>
                <a:r>
                  <a:rPr lang="en-US" altLang="ko-KR" sz="1100" dirty="0" smtClean="0"/>
                  <a:t>KMS</a:t>
                </a:r>
                <a:r>
                  <a:rPr lang="ko-KR" altLang="en-US" sz="1100" dirty="0" smtClean="0"/>
                  <a:t> 연계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1100" dirty="0" smtClean="0"/>
                  <a:t>현대 카드</a:t>
                </a:r>
                <a:r>
                  <a:rPr lang="en-US" altLang="ko-KR" sz="1100" dirty="0" smtClean="0"/>
                  <a:t>/</a:t>
                </a:r>
                <a:r>
                  <a:rPr lang="ko-KR" altLang="en-US" sz="1100" dirty="0" smtClean="0"/>
                  <a:t>캐피탈 양사 상담지원 및 </a:t>
                </a:r>
                <a:r>
                  <a:rPr lang="en-US" altLang="ko-KR" sz="1100" dirty="0" smtClean="0"/>
                  <a:t>TA</a:t>
                </a:r>
                <a:r>
                  <a:rPr lang="ko-KR" altLang="en-US" sz="1100" dirty="0" smtClean="0"/>
                  <a:t>고도화</a:t>
                </a:r>
                <a:endParaRPr lang="ko-KR" altLang="en-US" sz="1100" dirty="0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4993161" y="2356267"/>
                <a:ext cx="179258" cy="124677"/>
                <a:chOff x="946191" y="3081808"/>
                <a:chExt cx="198909" cy="138347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946191" y="3089926"/>
                  <a:ext cx="130229" cy="13022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135" name="그림 134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971715" y="3081808"/>
                  <a:ext cx="173385" cy="130238"/>
                </a:xfrm>
                <a:prstGeom prst="rect">
                  <a:avLst/>
                </a:prstGeom>
              </p:spPr>
            </p:pic>
          </p:grpSp>
          <p:grpSp>
            <p:nvGrpSpPr>
              <p:cNvPr id="131" name="그룹 130"/>
              <p:cNvGrpSpPr/>
              <p:nvPr/>
            </p:nvGrpSpPr>
            <p:grpSpPr>
              <a:xfrm>
                <a:off x="4993161" y="2617887"/>
                <a:ext cx="179258" cy="124677"/>
                <a:chOff x="946191" y="3081808"/>
                <a:chExt cx="198909" cy="138347"/>
              </a:xfrm>
            </p:grpSpPr>
            <p:sp>
              <p:nvSpPr>
                <p:cNvPr id="132" name="직사각형 131"/>
                <p:cNvSpPr/>
                <p:nvPr/>
              </p:nvSpPr>
              <p:spPr>
                <a:xfrm>
                  <a:off x="946191" y="3089926"/>
                  <a:ext cx="130229" cy="13022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133" name="그림 13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971715" y="3081808"/>
                  <a:ext cx="173385" cy="1302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그룹 82"/>
            <p:cNvGrpSpPr/>
            <p:nvPr/>
          </p:nvGrpSpPr>
          <p:grpSpPr>
            <a:xfrm>
              <a:off x="5911927" y="1978404"/>
              <a:ext cx="1847231" cy="304239"/>
              <a:chOff x="344488" y="1292996"/>
              <a:chExt cx="1847231" cy="304239"/>
            </a:xfrm>
          </p:grpSpPr>
          <p:sp>
            <p:nvSpPr>
              <p:cNvPr id="84" name="TextBox 46"/>
              <p:cNvSpPr txBox="1"/>
              <p:nvPr/>
            </p:nvSpPr>
            <p:spPr>
              <a:xfrm>
                <a:off x="441240" y="1292996"/>
                <a:ext cx="1750479" cy="304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rgbClr val="FDB913"/>
                    </a:solidFill>
                    <a:latin typeface="KoPub돋움체 Bold" pitchFamily="18" charset="-127"/>
                    <a:ea typeface="KoPub돋움체 Bold" pitchFamily="18" charset="-127"/>
                  </a:rPr>
                  <a:t>AI </a:t>
                </a:r>
                <a:r>
                  <a:rPr lang="ko-KR" altLang="en-US" sz="16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rgbClr val="FDB913"/>
                    </a:solidFill>
                    <a:latin typeface="KoPub돋움체 Bold" pitchFamily="18" charset="-127"/>
                    <a:ea typeface="KoPub돋움체 Bold" pitchFamily="18" charset="-127"/>
                  </a:rPr>
                  <a:t>대화 분석</a:t>
                </a:r>
                <a:r>
                  <a:rPr lang="en-US" altLang="ko-KR" sz="16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rgbClr val="FDB913"/>
                    </a:solidFill>
                    <a:latin typeface="KoPub돋움체 Bold" pitchFamily="18" charset="-127"/>
                    <a:ea typeface="KoPub돋움체 Bold" pitchFamily="18" charset="-127"/>
                  </a:rPr>
                  <a:t> </a:t>
                </a:r>
                <a:r>
                  <a:rPr lang="ko-KR" altLang="en-US" sz="12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솔루션 도입</a:t>
                </a:r>
                <a:endParaRPr lang="ko-KR" altLang="en-US" sz="1200" spc="-3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344488" y="1314181"/>
                <a:ext cx="36000" cy="25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/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916604" y="2409743"/>
              <a:ext cx="1378706" cy="304239"/>
              <a:chOff x="344488" y="1292996"/>
              <a:chExt cx="1378706" cy="304239"/>
            </a:xfrm>
          </p:grpSpPr>
          <p:sp>
            <p:nvSpPr>
              <p:cNvPr id="87" name="TextBox 46"/>
              <p:cNvSpPr txBox="1"/>
              <p:nvPr/>
            </p:nvSpPr>
            <p:spPr>
              <a:xfrm>
                <a:off x="441240" y="1292996"/>
                <a:ext cx="1281954" cy="304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rgbClr val="FDB913"/>
                    </a:solidFill>
                    <a:latin typeface="KoPub돋움체 Bold" pitchFamily="18" charset="-127"/>
                    <a:ea typeface="KoPub돋움체 Bold" pitchFamily="18" charset="-127"/>
                  </a:rPr>
                  <a:t>실시간 </a:t>
                </a:r>
                <a:r>
                  <a:rPr lang="en-US" altLang="ko-KR" sz="16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rgbClr val="FDB913"/>
                    </a:solidFill>
                    <a:latin typeface="KoPub돋움체 Bold" pitchFamily="18" charset="-127"/>
                    <a:ea typeface="KoPub돋움체 Bold" pitchFamily="18" charset="-127"/>
                  </a:rPr>
                  <a:t>STT</a:t>
                </a:r>
                <a:r>
                  <a:rPr lang="ko-KR" altLang="en-US" sz="16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rgbClr val="FDB913"/>
                    </a:solidFill>
                    <a:latin typeface="KoPub돋움체 Bold" pitchFamily="18" charset="-127"/>
                    <a:ea typeface="KoPub돋움체 Bold" pitchFamily="18" charset="-127"/>
                  </a:rPr>
                  <a:t> </a:t>
                </a:r>
                <a:r>
                  <a:rPr lang="ko-KR" altLang="en-US" sz="12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도입</a:t>
                </a:r>
                <a:endParaRPr lang="ko-KR" altLang="en-US" sz="1200" spc="-3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344488" y="1314181"/>
                <a:ext cx="36000" cy="25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7797499" y="2400319"/>
              <a:ext cx="1333309" cy="304239"/>
              <a:chOff x="344488" y="1292996"/>
              <a:chExt cx="1333309" cy="304239"/>
            </a:xfrm>
          </p:grpSpPr>
          <p:sp>
            <p:nvSpPr>
              <p:cNvPr id="90" name="TextBox 46"/>
              <p:cNvSpPr txBox="1"/>
              <p:nvPr/>
            </p:nvSpPr>
            <p:spPr>
              <a:xfrm>
                <a:off x="441240" y="1292996"/>
                <a:ext cx="1236557" cy="304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rgbClr val="FDB913"/>
                    </a:solidFill>
                    <a:latin typeface="KoPub돋움체 Bold" pitchFamily="18" charset="-127"/>
                    <a:ea typeface="KoPub돋움체 Bold" pitchFamily="18" charset="-127"/>
                  </a:rPr>
                  <a:t>다양한 사업</a:t>
                </a:r>
                <a:r>
                  <a:rPr lang="ko-KR" altLang="en-US" sz="1200" spc="-30" dirty="0" smtClean="0">
                    <a:ln>
                      <a:solidFill>
                        <a:srgbClr val="29C7C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 경험</a:t>
                </a:r>
                <a:endParaRPr lang="ko-KR" altLang="en-US" sz="1200" spc="-30" dirty="0">
                  <a:ln>
                    <a:solidFill>
                      <a:srgbClr val="29C7C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344488" y="1314181"/>
                <a:ext cx="36000" cy="25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F04950E8-E42F-4091-9672-E542A6E1758F}"/>
              </a:ext>
            </a:extLst>
          </p:cNvPr>
          <p:cNvSpPr/>
          <p:nvPr/>
        </p:nvSpPr>
        <p:spPr>
          <a:xfrm>
            <a:off x="5240704" y="2862575"/>
            <a:ext cx="1331861" cy="3340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9111D0CB-E791-4E03-8585-B07E86935DA5}"/>
              </a:ext>
            </a:extLst>
          </p:cNvPr>
          <p:cNvSpPr/>
          <p:nvPr/>
        </p:nvSpPr>
        <p:spPr>
          <a:xfrm>
            <a:off x="448088" y="2150479"/>
            <a:ext cx="887412" cy="2563123"/>
          </a:xfrm>
          <a:prstGeom prst="rect">
            <a:avLst/>
          </a:prstGeom>
          <a:pattFill prst="dkHorz">
            <a:fgClr>
              <a:schemeClr val="bg1">
                <a:lumMod val="95000"/>
              </a:schemeClr>
            </a:fgClr>
            <a:bgClr>
              <a:srgbClr val="E4E4E4"/>
            </a:bgClr>
          </a:pattFill>
          <a:ln>
            <a:noFill/>
          </a:ln>
          <a:effectLst/>
        </p:spPr>
        <p:txBody>
          <a:bodyPr wrap="none" lIns="89726" tIns="0" rIns="89726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1908">
              <a:defRPr/>
            </a:pPr>
            <a:endParaRPr lang="ko-KR" altLang="en-US" sz="2000" b="1">
              <a:solidFill>
                <a:prstClr val="black"/>
              </a:solidFill>
              <a:latin typeface="KoPub돋움체 Medium" panose="00000600000000000000" pitchFamily="2" charset="-127"/>
              <a:ea typeface="나눔고딕" panose="020D0604000000000000"/>
              <a:cs typeface="굴림" charset="-127"/>
            </a:endParaRPr>
          </a:p>
        </p:txBody>
      </p:sp>
      <p:sp>
        <p:nvSpPr>
          <p:cNvPr id="273" name="TextBox 149">
            <a:extLst>
              <a:ext uri="{FF2B5EF4-FFF2-40B4-BE49-F238E27FC236}">
                <a16:creationId xmlns:a16="http://schemas.microsoft.com/office/drawing/2014/main" id="{A7BC92F5-7B16-44CC-8D41-AAF437B7DD38}"/>
              </a:ext>
            </a:extLst>
          </p:cNvPr>
          <p:cNvSpPr txBox="1"/>
          <p:nvPr/>
        </p:nvSpPr>
        <p:spPr>
          <a:xfrm>
            <a:off x="707272" y="4163351"/>
            <a:ext cx="153889" cy="1538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kern="0" spc="-10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CTI</a:t>
            </a:r>
          </a:p>
        </p:txBody>
      </p:sp>
      <p:pic>
        <p:nvPicPr>
          <p:cNvPr id="274" name="Picture 12" descr="C:\Users\wslee\Desktop\29.png">
            <a:extLst>
              <a:ext uri="{FF2B5EF4-FFF2-40B4-BE49-F238E27FC236}">
                <a16:creationId xmlns:a16="http://schemas.microsoft.com/office/drawing/2014/main" id="{2FD601E1-8853-45A2-897E-BE546800F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91" y="3662700"/>
            <a:ext cx="3079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" name="Picture 12" descr="C:\Users\wslee\Desktop\29.png">
            <a:extLst>
              <a:ext uri="{FF2B5EF4-FFF2-40B4-BE49-F238E27FC236}">
                <a16:creationId xmlns:a16="http://schemas.microsoft.com/office/drawing/2014/main" id="{1BEB9D2D-E2C5-464F-8E6F-4BD11C78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41" y="3662700"/>
            <a:ext cx="3079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" name="모서리가 둥근 직사각형 57">
            <a:extLst>
              <a:ext uri="{FF2B5EF4-FFF2-40B4-BE49-F238E27FC236}">
                <a16:creationId xmlns:a16="http://schemas.microsoft.com/office/drawing/2014/main" id="{460A6448-CD42-41B2-9BA0-84AAFD8F9265}"/>
              </a:ext>
            </a:extLst>
          </p:cNvPr>
          <p:cNvSpPr/>
          <p:nvPr/>
        </p:nvSpPr>
        <p:spPr bwMode="auto">
          <a:xfrm>
            <a:off x="1780729" y="2137025"/>
            <a:ext cx="7621587" cy="4150759"/>
          </a:xfrm>
          <a:prstGeom prst="roundRect">
            <a:avLst>
              <a:gd name="adj" fmla="val 1582"/>
            </a:avLst>
          </a:prstGeom>
          <a:noFill/>
          <a:ln w="15875" cap="flat" cmpd="sng" algn="ctr">
            <a:solidFill>
              <a:srgbClr val="423B33"/>
            </a:solidFill>
            <a:prstDash val="solid"/>
          </a:ln>
          <a:effectLst/>
        </p:spPr>
        <p:txBody>
          <a:bodyPr lIns="90000" tIns="72000" rIns="9000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43056" latinLnBrk="0">
              <a:spcAft>
                <a:spcPts val="240"/>
              </a:spcAft>
              <a:defRPr/>
            </a:pPr>
            <a:endParaRPr lang="ko-KR" altLang="en-US" sz="1000" kern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prstClr val="white">
                  <a:lumMod val="65000"/>
                </a:prstClr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277" name="TextBox 154">
            <a:extLst>
              <a:ext uri="{FF2B5EF4-FFF2-40B4-BE49-F238E27FC236}">
                <a16:creationId xmlns:a16="http://schemas.microsoft.com/office/drawing/2014/main" id="{9A4EB0CD-2BC3-4D94-9DC7-A2721192F08B}"/>
              </a:ext>
            </a:extLst>
          </p:cNvPr>
          <p:cNvSpPr txBox="1"/>
          <p:nvPr/>
        </p:nvSpPr>
        <p:spPr>
          <a:xfrm>
            <a:off x="1045341" y="2742207"/>
            <a:ext cx="947375" cy="153888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000" kern="0" spc="-100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실시간 음성데이터</a:t>
            </a:r>
          </a:p>
        </p:txBody>
      </p:sp>
      <p:cxnSp>
        <p:nvCxnSpPr>
          <p:cNvPr id="278" name="직선 화살표 연결선 277">
            <a:extLst>
              <a:ext uri="{FF2B5EF4-FFF2-40B4-BE49-F238E27FC236}">
                <a16:creationId xmlns:a16="http://schemas.microsoft.com/office/drawing/2014/main" id="{BE82BEA3-6F79-4E97-B71E-4B8BD9185A50}"/>
              </a:ext>
            </a:extLst>
          </p:cNvPr>
          <p:cNvCxnSpPr>
            <a:cxnSpLocks/>
          </p:cNvCxnSpPr>
          <p:nvPr/>
        </p:nvCxnSpPr>
        <p:spPr>
          <a:xfrm>
            <a:off x="1091754" y="3094375"/>
            <a:ext cx="881062" cy="0"/>
          </a:xfrm>
          <a:prstGeom prst="straightConnector1">
            <a:avLst/>
          </a:prstGeom>
          <a:noFill/>
          <a:ln w="76200">
            <a:solidFill>
              <a:srgbClr val="3A90B4">
                <a:alpha val="70000"/>
              </a:srgbClr>
            </a:solidFill>
            <a:prstDash val="solid"/>
            <a:round/>
            <a:headEnd type="none" w="lg" len="med"/>
            <a:tailEnd type="triangle" w="med" len="med"/>
          </a:ln>
        </p:spPr>
      </p:cxn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EC8C3CB1-0C7A-4BA6-8981-92B7E8B7530D}"/>
              </a:ext>
            </a:extLst>
          </p:cNvPr>
          <p:cNvSpPr/>
          <p:nvPr/>
        </p:nvSpPr>
        <p:spPr bwMode="auto">
          <a:xfrm>
            <a:off x="2066479" y="2846724"/>
            <a:ext cx="1306512" cy="139700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280" name="AutoShape 757">
            <a:extLst>
              <a:ext uri="{FF2B5EF4-FFF2-40B4-BE49-F238E27FC236}">
                <a16:creationId xmlns:a16="http://schemas.microsoft.com/office/drawing/2014/main" id="{C32340D6-4542-4A39-B60A-E567F41E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757" y="2795580"/>
            <a:ext cx="434414" cy="153888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STT</a:t>
            </a:r>
            <a:r>
              <a:rPr lang="ko-KR" altLang="en-US" sz="10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 서버</a:t>
            </a:r>
            <a:endParaRPr lang="en-US" altLang="ko-KR" sz="1000" kern="0" spc="-1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DA0542B-C6F7-46F4-B3E5-F7203CCBC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390" y="3083683"/>
            <a:ext cx="1042187" cy="161391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554B0F9-D4FC-4BE2-A7F0-B8BA1B9A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390" y="3110186"/>
            <a:ext cx="1042187" cy="161391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5DC3EF8-6593-4342-9E47-4B499D728FBE}"/>
              </a:ext>
            </a:extLst>
          </p:cNvPr>
          <p:cNvSpPr/>
          <p:nvPr/>
        </p:nvSpPr>
        <p:spPr bwMode="auto">
          <a:xfrm>
            <a:off x="2122041" y="3040400"/>
            <a:ext cx="1190625" cy="32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700">
              <a:solidFill>
                <a:schemeClr val="tx2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pic>
        <p:nvPicPr>
          <p:cNvPr id="284" name="그림 283">
            <a:extLst>
              <a:ext uri="{FF2B5EF4-FFF2-40B4-BE49-F238E27FC236}">
                <a16:creationId xmlns:a16="http://schemas.microsoft.com/office/drawing/2014/main" id="{19248AC2-5DC5-4172-B330-1D390508B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flipH="1">
            <a:off x="2150616" y="3091201"/>
            <a:ext cx="214313" cy="219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85" name="TextBox 162">
            <a:extLst>
              <a:ext uri="{FF2B5EF4-FFF2-40B4-BE49-F238E27FC236}">
                <a16:creationId xmlns:a16="http://schemas.microsoft.com/office/drawing/2014/main" id="{4D8793DA-9AC4-4578-9686-9F857354431A}"/>
              </a:ext>
            </a:extLst>
          </p:cNvPr>
          <p:cNvSpPr txBox="1"/>
          <p:nvPr/>
        </p:nvSpPr>
        <p:spPr bwMode="auto">
          <a:xfrm>
            <a:off x="2411568" y="3131668"/>
            <a:ext cx="841577" cy="1384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sz="900" kern="0" dirty="0" err="1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음성데이터</a:t>
            </a:r>
            <a:r>
              <a:rPr lang="ko-KR" altLang="en-US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 추출</a:t>
            </a:r>
            <a:endParaRPr lang="en-US" altLang="ko-KR" sz="900" kern="0" dirty="0">
              <a:solidFill>
                <a:prstClr val="black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E8B0646-CB32-4AC1-963A-99C0283C7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390" y="3476422"/>
            <a:ext cx="1042187" cy="161391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68542EA4-58FD-479F-85FA-0881D0FF1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390" y="3502925"/>
            <a:ext cx="1042187" cy="161391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AB0B865-A747-44D6-A9D7-493E9ED58C69}"/>
              </a:ext>
            </a:extLst>
          </p:cNvPr>
          <p:cNvSpPr/>
          <p:nvPr/>
        </p:nvSpPr>
        <p:spPr bwMode="auto">
          <a:xfrm>
            <a:off x="2122041" y="3434100"/>
            <a:ext cx="1190625" cy="319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700">
              <a:solidFill>
                <a:schemeClr val="tx2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pic>
        <p:nvPicPr>
          <p:cNvPr id="289" name="그림 288">
            <a:extLst>
              <a:ext uri="{FF2B5EF4-FFF2-40B4-BE49-F238E27FC236}">
                <a16:creationId xmlns:a16="http://schemas.microsoft.com/office/drawing/2014/main" id="{739296AD-5C08-4BF8-8631-03B61906A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flipH="1">
            <a:off x="2150616" y="3484900"/>
            <a:ext cx="214313" cy="217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90" name="TextBox 167">
            <a:extLst>
              <a:ext uri="{FF2B5EF4-FFF2-40B4-BE49-F238E27FC236}">
                <a16:creationId xmlns:a16="http://schemas.microsoft.com/office/drawing/2014/main" id="{D045F461-8B3C-465E-AFA8-881858634624}"/>
              </a:ext>
            </a:extLst>
          </p:cNvPr>
          <p:cNvSpPr txBox="1"/>
          <p:nvPr/>
        </p:nvSpPr>
        <p:spPr bwMode="auto">
          <a:xfrm>
            <a:off x="2411568" y="3524407"/>
            <a:ext cx="841577" cy="1384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sz="900" kern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음성데이터 전송</a:t>
            </a:r>
            <a:endParaRPr lang="en-US" altLang="ko-KR" sz="900" kern="0">
              <a:solidFill>
                <a:prstClr val="black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21E7B56A-678E-41E9-8DD9-6B3D2B2428B2}"/>
              </a:ext>
            </a:extLst>
          </p:cNvPr>
          <p:cNvSpPr/>
          <p:nvPr/>
        </p:nvSpPr>
        <p:spPr>
          <a:xfrm>
            <a:off x="3707205" y="2846724"/>
            <a:ext cx="1304925" cy="104665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292" name="AutoShape 757">
            <a:extLst>
              <a:ext uri="{FF2B5EF4-FFF2-40B4-BE49-F238E27FC236}">
                <a16:creationId xmlns:a16="http://schemas.microsoft.com/office/drawing/2014/main" id="{7CA42D07-F591-4B2A-8651-FCB0B0534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413" y="2794891"/>
            <a:ext cx="615553" cy="153888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TA </a:t>
            </a:r>
            <a:r>
              <a:rPr lang="ko-KR" altLang="en-US" sz="10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언어자원</a:t>
            </a:r>
            <a:endParaRPr lang="en-US" altLang="ko-KR" sz="1000" kern="0" spc="-1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0E768CF6-FDF7-46DF-8724-BDBF6F757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00" y="3083246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8B32083-A10E-4E73-A3B2-5D7432FE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00" y="3109780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BBAE307-49D3-46D4-A1B4-DAFE539F6D18}"/>
              </a:ext>
            </a:extLst>
          </p:cNvPr>
          <p:cNvSpPr/>
          <p:nvPr/>
        </p:nvSpPr>
        <p:spPr>
          <a:xfrm>
            <a:off x="3762768" y="3040400"/>
            <a:ext cx="1190625" cy="32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700">
              <a:solidFill>
                <a:schemeClr val="tx2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pic>
        <p:nvPicPr>
          <p:cNvPr id="296" name="그림 68">
            <a:extLst>
              <a:ext uri="{FF2B5EF4-FFF2-40B4-BE49-F238E27FC236}">
                <a16:creationId xmlns:a16="http://schemas.microsoft.com/office/drawing/2014/main" id="{989C4BD3-CDA7-4C97-BB1C-B456ADCC3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43" y="3091200"/>
            <a:ext cx="212725" cy="2190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" name="TextBox 186">
            <a:extLst>
              <a:ext uri="{FF2B5EF4-FFF2-40B4-BE49-F238E27FC236}">
                <a16:creationId xmlns:a16="http://schemas.microsoft.com/office/drawing/2014/main" id="{06777B0C-0A0D-4D56-A7AA-5F40E240442E}"/>
              </a:ext>
            </a:extLst>
          </p:cNvPr>
          <p:cNvSpPr txBox="1"/>
          <p:nvPr/>
        </p:nvSpPr>
        <p:spPr>
          <a:xfrm>
            <a:off x="4067677" y="3137282"/>
            <a:ext cx="610745" cy="1384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sz="900" kern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도메인 사전</a:t>
            </a:r>
            <a:endParaRPr lang="en-US" altLang="ko-KR" sz="900" kern="0" dirty="0">
              <a:solidFill>
                <a:prstClr val="black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CD9A72E-EB87-4450-98F4-F79F67CE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00" y="3476453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603717BE-F60C-4EEE-A004-AC2F03B96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00" y="3502987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211DD2EB-8A73-4F49-8AFA-B359A2194C45}"/>
              </a:ext>
            </a:extLst>
          </p:cNvPr>
          <p:cNvSpPr/>
          <p:nvPr/>
        </p:nvSpPr>
        <p:spPr>
          <a:xfrm>
            <a:off x="3762768" y="3434100"/>
            <a:ext cx="1190625" cy="320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700">
              <a:solidFill>
                <a:schemeClr val="tx2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pic>
        <p:nvPicPr>
          <p:cNvPr id="301" name="그림 73">
            <a:extLst>
              <a:ext uri="{FF2B5EF4-FFF2-40B4-BE49-F238E27FC236}">
                <a16:creationId xmlns:a16="http://schemas.microsoft.com/office/drawing/2014/main" id="{B78C9DE2-CD52-410E-9233-8A5B5DD24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43" y="3484900"/>
            <a:ext cx="212725" cy="2190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2" name="TextBox 191">
            <a:extLst>
              <a:ext uri="{FF2B5EF4-FFF2-40B4-BE49-F238E27FC236}">
                <a16:creationId xmlns:a16="http://schemas.microsoft.com/office/drawing/2014/main" id="{97B699F0-51B7-4503-BC94-5C00447DAB6A}"/>
              </a:ext>
            </a:extLst>
          </p:cNvPr>
          <p:cNvSpPr txBox="1"/>
          <p:nvPr/>
        </p:nvSpPr>
        <p:spPr>
          <a:xfrm>
            <a:off x="4067677" y="3529127"/>
            <a:ext cx="628377" cy="1384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키워드</a:t>
            </a:r>
            <a:r>
              <a: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/</a:t>
            </a:r>
            <a:r>
              <a:rPr lang="ko-KR" altLang="en-US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패턴</a:t>
            </a:r>
            <a:endParaRPr lang="en-US" altLang="ko-KR" sz="900" kern="0" dirty="0">
              <a:solidFill>
                <a:prstClr val="black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303" name="TextBox 194">
            <a:extLst>
              <a:ext uri="{FF2B5EF4-FFF2-40B4-BE49-F238E27FC236}">
                <a16:creationId xmlns:a16="http://schemas.microsoft.com/office/drawing/2014/main" id="{D7F9B677-6227-4738-93C7-91910C932D49}"/>
              </a:ext>
            </a:extLst>
          </p:cNvPr>
          <p:cNvSpPr txBox="1"/>
          <p:nvPr/>
        </p:nvSpPr>
        <p:spPr>
          <a:xfrm>
            <a:off x="1167912" y="3503801"/>
            <a:ext cx="702232" cy="153888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kern="0" spc="-10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Call Event Data</a:t>
            </a:r>
            <a:endParaRPr lang="ko-KR" altLang="en-US" sz="1000" kern="0" spc="-100">
              <a:solidFill>
                <a:schemeClr val="accent1">
                  <a:lumMod val="50000"/>
                </a:schemeClr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67D1CCD4-F0AE-4BB0-A460-4F00574EA6B7}"/>
              </a:ext>
            </a:extLst>
          </p:cNvPr>
          <p:cNvCxnSpPr>
            <a:cxnSpLocks/>
          </p:cNvCxnSpPr>
          <p:nvPr/>
        </p:nvCxnSpPr>
        <p:spPr>
          <a:xfrm>
            <a:off x="1091754" y="3856375"/>
            <a:ext cx="881062" cy="0"/>
          </a:xfrm>
          <a:prstGeom prst="straightConnector1">
            <a:avLst/>
          </a:prstGeom>
          <a:noFill/>
          <a:ln w="76200">
            <a:solidFill>
              <a:srgbClr val="3A90B4">
                <a:alpha val="70000"/>
              </a:srgbClr>
            </a:solidFill>
            <a:prstDash val="solid"/>
            <a:round/>
            <a:headEnd type="none" w="lg" len="med"/>
            <a:tailEnd type="triangle" w="med" len="med"/>
          </a:ln>
        </p:spPr>
      </p:cxnSp>
      <p:pic>
        <p:nvPicPr>
          <p:cNvPr id="305" name="Picture 739" descr="opt81c">
            <a:extLst>
              <a:ext uri="{FF2B5EF4-FFF2-40B4-BE49-F238E27FC236}">
                <a16:creationId xmlns:a16="http://schemas.microsoft.com/office/drawing/2014/main" id="{4C74412C-ACD2-4FDD-AE21-8253216A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EDF6F5"/>
              </a:clrFrom>
              <a:clrTo>
                <a:srgbClr val="EDF6F5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79" y="2789575"/>
            <a:ext cx="573087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6" name="TextBox 197">
            <a:extLst>
              <a:ext uri="{FF2B5EF4-FFF2-40B4-BE49-F238E27FC236}">
                <a16:creationId xmlns:a16="http://schemas.microsoft.com/office/drawing/2014/main" id="{4515E6DF-4C06-49C5-BDA5-F485181C9B77}"/>
              </a:ext>
            </a:extLst>
          </p:cNvPr>
          <p:cNvSpPr txBox="1"/>
          <p:nvPr/>
        </p:nvSpPr>
        <p:spPr>
          <a:xfrm>
            <a:off x="607084" y="3421056"/>
            <a:ext cx="354264" cy="1538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kern="0" spc="-10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IP-PBX</a:t>
            </a: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342191C8-6CD5-4B48-938E-E1AD60376067}"/>
              </a:ext>
            </a:extLst>
          </p:cNvPr>
          <p:cNvSpPr/>
          <p:nvPr/>
        </p:nvSpPr>
        <p:spPr>
          <a:xfrm>
            <a:off x="5241032" y="2846725"/>
            <a:ext cx="1331861" cy="174176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308" name="AutoShape 757">
            <a:extLst>
              <a:ext uri="{FF2B5EF4-FFF2-40B4-BE49-F238E27FC236}">
                <a16:creationId xmlns:a16="http://schemas.microsoft.com/office/drawing/2014/main" id="{E8F4445B-C2B9-43E3-B986-4173C92B2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708" y="2794891"/>
            <a:ext cx="660437" cy="153888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0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대화</a:t>
            </a:r>
            <a:r>
              <a:rPr lang="en-US" altLang="ko-KR" sz="10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/TA</a:t>
            </a:r>
            <a:r>
              <a:rPr lang="ko-KR" altLang="en-US" sz="10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 </a:t>
            </a:r>
            <a:r>
              <a:rPr lang="ko-KR" altLang="en-US" sz="10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서버</a:t>
            </a:r>
            <a:endParaRPr lang="en-US" altLang="ko-KR" sz="1000" kern="0" spc="-1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F6B55C99-E0C0-42BD-A0AA-75D516AC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696" y="3083246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6B4B7DC-9934-4DD8-9A3A-C62B399BD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696" y="3109780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grpSp>
        <p:nvGrpSpPr>
          <p:cNvPr id="311" name="그룹 85">
            <a:extLst>
              <a:ext uri="{FF2B5EF4-FFF2-40B4-BE49-F238E27FC236}">
                <a16:creationId xmlns:a16="http://schemas.microsoft.com/office/drawing/2014/main" id="{7C5FBF51-43AB-48FD-A2CB-FC6AC0C9C072}"/>
              </a:ext>
            </a:extLst>
          </p:cNvPr>
          <p:cNvGrpSpPr>
            <a:grpSpLocks/>
          </p:cNvGrpSpPr>
          <p:nvPr/>
        </p:nvGrpSpPr>
        <p:grpSpPr bwMode="auto">
          <a:xfrm>
            <a:off x="5319806" y="3054687"/>
            <a:ext cx="1190625" cy="292100"/>
            <a:chOff x="5461858" y="2831121"/>
            <a:chExt cx="1222903" cy="320667"/>
          </a:xfrm>
        </p:grpSpPr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2D22982-23C4-4385-A5CF-FDBFDEC8BA93}"/>
                </a:ext>
              </a:extLst>
            </p:cNvPr>
            <p:cNvSpPr/>
            <p:nvPr/>
          </p:nvSpPr>
          <p:spPr>
            <a:xfrm>
              <a:off x="5461858" y="2831121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700">
                <a:solidFill>
                  <a:schemeClr val="tx2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pic>
          <p:nvPicPr>
            <p:cNvPr id="313" name="그림 312">
              <a:extLst>
                <a:ext uri="{FF2B5EF4-FFF2-40B4-BE49-F238E27FC236}">
                  <a16:creationId xmlns:a16="http://schemas.microsoft.com/office/drawing/2014/main" id="{789F4C14-FEEB-4C14-86C1-424B3B8D7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491208" y="2881661"/>
              <a:ext cx="218492" cy="219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14" name="TextBox 208">
              <a:extLst>
                <a:ext uri="{FF2B5EF4-FFF2-40B4-BE49-F238E27FC236}">
                  <a16:creationId xmlns:a16="http://schemas.microsoft.com/office/drawing/2014/main" id="{37A2764F-D92A-4B9C-9AF1-4A1DB2D17CCC}"/>
                </a:ext>
              </a:extLst>
            </p:cNvPr>
            <p:cNvSpPr txBox="1"/>
            <p:nvPr/>
          </p:nvSpPr>
          <p:spPr>
            <a:xfrm>
              <a:off x="5758673" y="2922206"/>
              <a:ext cx="627302" cy="15204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자연어 처리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</p:grp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E1778FC-BAC5-44A2-8B0F-53C110FA6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696" y="3476453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FB05081-6F7C-4667-9192-906C4024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696" y="3502987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grpSp>
        <p:nvGrpSpPr>
          <p:cNvPr id="317" name="그룹 88">
            <a:extLst>
              <a:ext uri="{FF2B5EF4-FFF2-40B4-BE49-F238E27FC236}">
                <a16:creationId xmlns:a16="http://schemas.microsoft.com/office/drawing/2014/main" id="{3177A2B0-80AA-4B18-B277-6D8A81EEF330}"/>
              </a:ext>
            </a:extLst>
          </p:cNvPr>
          <p:cNvGrpSpPr>
            <a:grpSpLocks/>
          </p:cNvGrpSpPr>
          <p:nvPr/>
        </p:nvGrpSpPr>
        <p:grpSpPr bwMode="auto">
          <a:xfrm>
            <a:off x="5319806" y="3435687"/>
            <a:ext cx="1190625" cy="292100"/>
            <a:chOff x="5461858" y="3224328"/>
            <a:chExt cx="1222903" cy="320667"/>
          </a:xfrm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5B807A95-421D-4578-A6A6-74BC30400605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700">
                <a:solidFill>
                  <a:schemeClr val="tx2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pic>
          <p:nvPicPr>
            <p:cNvPr id="319" name="그림 318">
              <a:extLst>
                <a:ext uri="{FF2B5EF4-FFF2-40B4-BE49-F238E27FC236}">
                  <a16:creationId xmlns:a16="http://schemas.microsoft.com/office/drawing/2014/main" id="{3F4F63E0-A80F-4379-BB9D-E8FC87044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491208" y="3274868"/>
              <a:ext cx="218492" cy="219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46E7A579-87E4-4598-8D36-D16A9EBD816D}"/>
                </a:ext>
              </a:extLst>
            </p:cNvPr>
            <p:cNvSpPr txBox="1"/>
            <p:nvPr/>
          </p:nvSpPr>
          <p:spPr>
            <a:xfrm>
              <a:off x="5758673" y="3309062"/>
              <a:ext cx="798534" cy="15204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검색</a:t>
              </a:r>
              <a:r>
                <a: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/</a:t>
              </a: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분류 엔진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</p:grp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E677C3DE-1B76-430F-AFE0-BBE2883D999F}"/>
              </a:ext>
            </a:extLst>
          </p:cNvPr>
          <p:cNvSpPr/>
          <p:nvPr/>
        </p:nvSpPr>
        <p:spPr>
          <a:xfrm>
            <a:off x="6846441" y="2846725"/>
            <a:ext cx="1306513" cy="164147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322" name="AutoShape 757">
            <a:extLst>
              <a:ext uri="{FF2B5EF4-FFF2-40B4-BE49-F238E27FC236}">
                <a16:creationId xmlns:a16="http://schemas.microsoft.com/office/drawing/2014/main" id="{F5C38ED2-A0CD-464D-B3B0-E07BED8F8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2922" y="2794891"/>
            <a:ext cx="461666" cy="153888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000" kern="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rPr>
              <a:t>대시보드</a:t>
            </a:r>
            <a:endParaRPr lang="en-US" altLang="ko-KR" sz="1000" kern="0" spc="-1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39BE8178-1558-4356-91B8-56328B49A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864" y="3083246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98B5C96A-721C-4986-8F80-629B5A08A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864" y="3109780"/>
            <a:ext cx="1041857" cy="161583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grpSp>
        <p:nvGrpSpPr>
          <p:cNvPr id="325" name="그룹 95">
            <a:extLst>
              <a:ext uri="{FF2B5EF4-FFF2-40B4-BE49-F238E27FC236}">
                <a16:creationId xmlns:a16="http://schemas.microsoft.com/office/drawing/2014/main" id="{40E770AC-E0CF-41D0-88D9-38345EC7A177}"/>
              </a:ext>
            </a:extLst>
          </p:cNvPr>
          <p:cNvGrpSpPr>
            <a:grpSpLocks/>
          </p:cNvGrpSpPr>
          <p:nvPr/>
        </p:nvGrpSpPr>
        <p:grpSpPr bwMode="auto">
          <a:xfrm>
            <a:off x="6902005" y="3040400"/>
            <a:ext cx="1199487" cy="320675"/>
            <a:chOff x="7095207" y="2831121"/>
            <a:chExt cx="1232005" cy="320667"/>
          </a:xfrm>
        </p:grpSpPr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066E9838-C7FA-49B3-B162-05F04AECAEA0}"/>
                </a:ext>
              </a:extLst>
            </p:cNvPr>
            <p:cNvSpPr/>
            <p:nvPr/>
          </p:nvSpPr>
          <p:spPr>
            <a:xfrm>
              <a:off x="7095207" y="2831121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700">
                <a:solidFill>
                  <a:schemeClr val="tx2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pic>
          <p:nvPicPr>
            <p:cNvPr id="327" name="그림 326">
              <a:extLst>
                <a:ext uri="{FF2B5EF4-FFF2-40B4-BE49-F238E27FC236}">
                  <a16:creationId xmlns:a16="http://schemas.microsoft.com/office/drawing/2014/main" id="{7858B45D-B02A-4453-9809-D3E94216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124557" y="2881920"/>
              <a:ext cx="218492" cy="2190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28" name="TextBox 225">
              <a:extLst>
                <a:ext uri="{FF2B5EF4-FFF2-40B4-BE49-F238E27FC236}">
                  <a16:creationId xmlns:a16="http://schemas.microsoft.com/office/drawing/2014/main" id="{F757CE48-F04C-4346-9EAB-E95AA356D3BF}"/>
                </a:ext>
              </a:extLst>
            </p:cNvPr>
            <p:cNvSpPr txBox="1"/>
            <p:nvPr/>
          </p:nvSpPr>
          <p:spPr>
            <a:xfrm>
              <a:off x="7392022" y="2922205"/>
              <a:ext cx="935190" cy="13849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키워드</a:t>
              </a:r>
              <a:r>
                <a: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/</a:t>
              </a: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통계</a:t>
              </a:r>
              <a:r>
                <a: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/</a:t>
              </a: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분석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</p:grpSp>
      <p:sp>
        <p:nvSpPr>
          <p:cNvPr id="329" name="모서리가 둥근 직사각형 104">
            <a:extLst>
              <a:ext uri="{FF2B5EF4-FFF2-40B4-BE49-F238E27FC236}">
                <a16:creationId xmlns:a16="http://schemas.microsoft.com/office/drawing/2014/main" id="{85C2B638-6365-471C-9D9E-FB30C0602A3D}"/>
              </a:ext>
            </a:extLst>
          </p:cNvPr>
          <p:cNvSpPr/>
          <p:nvPr/>
        </p:nvSpPr>
        <p:spPr>
          <a:xfrm>
            <a:off x="8507535" y="3138094"/>
            <a:ext cx="794118" cy="331342"/>
          </a:xfrm>
          <a:prstGeom prst="roundRect">
            <a:avLst>
              <a:gd name="adj" fmla="val 4991"/>
            </a:avLst>
          </a:prstGeom>
          <a:solidFill>
            <a:srgbClr val="BFBFB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41" latinLnBrk="0">
              <a:defRPr/>
            </a:pPr>
            <a:r>
              <a:rPr lang="ko-KR" altLang="en-US" sz="1000" kern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나눔고딕" panose="020D0604000000000000"/>
                <a:sym typeface="Wingdings 2"/>
              </a:rPr>
              <a:t>비즈 담당자</a:t>
            </a:r>
          </a:p>
        </p:txBody>
      </p:sp>
      <p:sp>
        <p:nvSpPr>
          <p:cNvPr id="330" name="모서리가 둥근 직사각형 105">
            <a:extLst>
              <a:ext uri="{FF2B5EF4-FFF2-40B4-BE49-F238E27FC236}">
                <a16:creationId xmlns:a16="http://schemas.microsoft.com/office/drawing/2014/main" id="{9794DF82-12B9-4B8F-B475-59A3D5FC5F6B}"/>
              </a:ext>
            </a:extLst>
          </p:cNvPr>
          <p:cNvSpPr/>
          <p:nvPr/>
        </p:nvSpPr>
        <p:spPr>
          <a:xfrm>
            <a:off x="8555353" y="3840657"/>
            <a:ext cx="746299" cy="175449"/>
          </a:xfrm>
          <a:prstGeom prst="roundRect">
            <a:avLst>
              <a:gd name="adj" fmla="val 4991"/>
            </a:avLst>
          </a:prstGeom>
          <a:solidFill>
            <a:srgbClr val="BFBFB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41" latinLnBrk="0">
              <a:defRPr/>
            </a:pPr>
            <a:r>
              <a:rPr lang="ko-KR" altLang="en-US" sz="1000" kern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나눔고딕" panose="020D0604000000000000"/>
                <a:sym typeface="Wingdings 2"/>
              </a:rPr>
              <a:t>관리자</a:t>
            </a:r>
          </a:p>
        </p:txBody>
      </p:sp>
      <p:pic>
        <p:nvPicPr>
          <p:cNvPr id="331" name="Picture 239" descr="39">
            <a:extLst>
              <a:ext uri="{FF2B5EF4-FFF2-40B4-BE49-F238E27FC236}">
                <a16:creationId xmlns:a16="http://schemas.microsoft.com/office/drawing/2014/main" id="{8FB89C2D-7D7E-4C03-9620-63BA20D6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5"/>
          <a:stretch>
            <a:fillRect/>
          </a:stretch>
        </p:blipFill>
        <p:spPr bwMode="auto">
          <a:xfrm>
            <a:off x="8193360" y="3716898"/>
            <a:ext cx="3460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239" descr="39">
            <a:extLst>
              <a:ext uri="{FF2B5EF4-FFF2-40B4-BE49-F238E27FC236}">
                <a16:creationId xmlns:a16="http://schemas.microsoft.com/office/drawing/2014/main" id="{EE55A87C-28C3-4009-A973-4A7D45386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5"/>
          <a:stretch>
            <a:fillRect/>
          </a:stretch>
        </p:blipFill>
        <p:spPr bwMode="auto">
          <a:xfrm>
            <a:off x="8193360" y="3826435"/>
            <a:ext cx="3460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" name="Picture 239" descr="39">
            <a:extLst>
              <a:ext uri="{FF2B5EF4-FFF2-40B4-BE49-F238E27FC236}">
                <a16:creationId xmlns:a16="http://schemas.microsoft.com/office/drawing/2014/main" id="{FFB65982-5595-42D3-AB47-CA19783EE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5"/>
          <a:stretch>
            <a:fillRect/>
          </a:stretch>
        </p:blipFill>
        <p:spPr bwMode="auto">
          <a:xfrm>
            <a:off x="8193360" y="3139247"/>
            <a:ext cx="3460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" name="Picture 239" descr="39">
            <a:extLst>
              <a:ext uri="{FF2B5EF4-FFF2-40B4-BE49-F238E27FC236}">
                <a16:creationId xmlns:a16="http://schemas.microsoft.com/office/drawing/2014/main" id="{6B376136-F7DF-4387-B575-8BAEEB47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5"/>
          <a:stretch>
            <a:fillRect/>
          </a:stretch>
        </p:blipFill>
        <p:spPr bwMode="auto">
          <a:xfrm>
            <a:off x="8193360" y="3250372"/>
            <a:ext cx="3460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5" name="그룹 128">
            <a:extLst>
              <a:ext uri="{FF2B5EF4-FFF2-40B4-BE49-F238E27FC236}">
                <a16:creationId xmlns:a16="http://schemas.microsoft.com/office/drawing/2014/main" id="{DD3F64AD-FFFB-4B4A-8A1F-B2711BFC99B7}"/>
              </a:ext>
            </a:extLst>
          </p:cNvPr>
          <p:cNvGrpSpPr>
            <a:grpSpLocks/>
          </p:cNvGrpSpPr>
          <p:nvPr/>
        </p:nvGrpSpPr>
        <p:grpSpPr bwMode="auto">
          <a:xfrm>
            <a:off x="5319806" y="3816686"/>
            <a:ext cx="1190625" cy="291387"/>
            <a:chOff x="5461858" y="3224328"/>
            <a:chExt cx="1222903" cy="321632"/>
          </a:xfrm>
        </p:grpSpPr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DA68462-E3F1-42FA-B697-B36C7C677BEA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700">
                <a:solidFill>
                  <a:schemeClr val="tx2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pic>
          <p:nvPicPr>
            <p:cNvPr id="337" name="그림 336">
              <a:extLst>
                <a:ext uri="{FF2B5EF4-FFF2-40B4-BE49-F238E27FC236}">
                  <a16:creationId xmlns:a16="http://schemas.microsoft.com/office/drawing/2014/main" id="{B3DAC04E-FA58-4DD3-885E-12C2FEF94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491208" y="3275145"/>
              <a:ext cx="218492" cy="219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38" name="TextBox 376">
              <a:extLst>
                <a:ext uri="{FF2B5EF4-FFF2-40B4-BE49-F238E27FC236}">
                  <a16:creationId xmlns:a16="http://schemas.microsoft.com/office/drawing/2014/main" id="{40324FFE-8593-4023-B866-D61A878CAB9B}"/>
                </a:ext>
              </a:extLst>
            </p:cNvPr>
            <p:cNvSpPr txBox="1"/>
            <p:nvPr/>
          </p:nvSpPr>
          <p:spPr>
            <a:xfrm>
              <a:off x="5706809" y="3240209"/>
              <a:ext cx="898969" cy="30575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예측 모델링 엔진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  <a:p>
              <a:pPr algn="ctr" latinLnBrk="0"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(</a:t>
              </a: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통계기반</a:t>
              </a:r>
              <a:r>
                <a: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)</a:t>
              </a:r>
            </a:p>
          </p:txBody>
        </p:sp>
      </p:grpSp>
      <p:grpSp>
        <p:nvGrpSpPr>
          <p:cNvPr id="339" name="그룹 129">
            <a:extLst>
              <a:ext uri="{FF2B5EF4-FFF2-40B4-BE49-F238E27FC236}">
                <a16:creationId xmlns:a16="http://schemas.microsoft.com/office/drawing/2014/main" id="{3F7BB90B-467A-4F8F-B03C-7BCCBFFF3FB0}"/>
              </a:ext>
            </a:extLst>
          </p:cNvPr>
          <p:cNvGrpSpPr>
            <a:grpSpLocks/>
          </p:cNvGrpSpPr>
          <p:nvPr/>
        </p:nvGrpSpPr>
        <p:grpSpPr bwMode="auto">
          <a:xfrm>
            <a:off x="5319806" y="4197687"/>
            <a:ext cx="1190625" cy="290513"/>
            <a:chOff x="5461858" y="3224328"/>
            <a:chExt cx="1222903" cy="320667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717C5782-1A85-4720-BB20-FFDA38DEBD95}"/>
                </a:ext>
              </a:extLst>
            </p:cNvPr>
            <p:cNvSpPr/>
            <p:nvPr/>
          </p:nvSpPr>
          <p:spPr>
            <a:xfrm>
              <a:off x="5461858" y="3224328"/>
              <a:ext cx="1222903" cy="320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700">
                <a:solidFill>
                  <a:schemeClr val="tx2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pic>
          <p:nvPicPr>
            <p:cNvPr id="341" name="그림 340">
              <a:extLst>
                <a:ext uri="{FF2B5EF4-FFF2-40B4-BE49-F238E27FC236}">
                  <a16:creationId xmlns:a16="http://schemas.microsoft.com/office/drawing/2014/main" id="{CDD226F2-F1F2-47A4-8D42-47ABEFAE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491208" y="3275145"/>
              <a:ext cx="218492" cy="219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42" name="TextBox 380">
              <a:extLst>
                <a:ext uri="{FF2B5EF4-FFF2-40B4-BE49-F238E27FC236}">
                  <a16:creationId xmlns:a16="http://schemas.microsoft.com/office/drawing/2014/main" id="{AE67342D-216B-40AA-8E0B-B8ADA8789828}"/>
                </a:ext>
              </a:extLst>
            </p:cNvPr>
            <p:cNvSpPr txBox="1"/>
            <p:nvPr/>
          </p:nvSpPr>
          <p:spPr>
            <a:xfrm>
              <a:off x="5758673" y="3309062"/>
              <a:ext cx="798534" cy="15287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 h="0"/>
            </a:sp3d>
          </p:spPr>
          <p:txBody>
            <a:bodyPr wrap="none" lIns="0" tIns="0" rIns="0" bIns="0">
              <a:spAutoFit/>
              <a:sp3d>
                <a:bevelT w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패턴</a:t>
              </a:r>
              <a:r>
                <a: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/</a:t>
              </a: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규칙 처리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</p:grpSp>
      <p:pic>
        <p:nvPicPr>
          <p:cNvPr id="343" name="그림 342">
            <a:extLst>
              <a:ext uri="{FF2B5EF4-FFF2-40B4-BE49-F238E27FC236}">
                <a16:creationId xmlns:a16="http://schemas.microsoft.com/office/drawing/2014/main" id="{13B733DF-7A1D-4180-90DF-D1F1CFB64444}"/>
              </a:ext>
            </a:extLst>
          </p:cNvPr>
          <p:cNvPicPr>
            <a:picLocks/>
          </p:cNvPicPr>
          <p:nvPr/>
        </p:nvPicPr>
        <p:blipFill>
          <a:blip r:embed="rId11">
            <a:grayscl/>
            <a:extLst/>
          </a:blip>
          <a:stretch>
            <a:fillRect/>
          </a:stretch>
        </p:blipFill>
        <p:spPr>
          <a:xfrm>
            <a:off x="8748502" y="3471573"/>
            <a:ext cx="360000" cy="360000"/>
          </a:xfrm>
          <a:prstGeom prst="rect">
            <a:avLst/>
          </a:prstGeom>
        </p:spPr>
      </p:pic>
      <p:pic>
        <p:nvPicPr>
          <p:cNvPr id="344" name="그림 343">
            <a:extLst>
              <a:ext uri="{FF2B5EF4-FFF2-40B4-BE49-F238E27FC236}">
                <a16:creationId xmlns:a16="http://schemas.microsoft.com/office/drawing/2014/main" id="{D08AD2E6-EAB2-4576-ACAE-3748AB0B592F}"/>
              </a:ext>
            </a:extLst>
          </p:cNvPr>
          <p:cNvPicPr>
            <a:picLocks/>
          </p:cNvPicPr>
          <p:nvPr/>
        </p:nvPicPr>
        <p:blipFill>
          <a:blip r:embed="rId11">
            <a:grayscl/>
            <a:extLst/>
          </a:blip>
          <a:stretch>
            <a:fillRect/>
          </a:stretch>
        </p:blipFill>
        <p:spPr>
          <a:xfrm>
            <a:off x="8720653" y="2731423"/>
            <a:ext cx="360000" cy="360000"/>
          </a:xfrm>
          <a:prstGeom prst="rect">
            <a:avLst/>
          </a:prstGeom>
        </p:spPr>
      </p:pic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62B618B1-649A-48A9-8724-30FD7886E34F}"/>
              </a:ext>
            </a:extLst>
          </p:cNvPr>
          <p:cNvGrpSpPr/>
          <p:nvPr/>
        </p:nvGrpSpPr>
        <p:grpSpPr>
          <a:xfrm>
            <a:off x="3702145" y="4783689"/>
            <a:ext cx="1306512" cy="1419457"/>
            <a:chOff x="2066479" y="4365104"/>
            <a:chExt cx="1306512" cy="1419457"/>
          </a:xfrm>
        </p:grpSpPr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73BC4557-ACDB-4D64-87DB-20D1391A769A}"/>
                </a:ext>
              </a:extLst>
            </p:cNvPr>
            <p:cNvSpPr/>
            <p:nvPr/>
          </p:nvSpPr>
          <p:spPr bwMode="auto">
            <a:xfrm>
              <a:off x="2066479" y="4416136"/>
              <a:ext cx="1306512" cy="13684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2800" kern="0">
                <a:solidFill>
                  <a:prstClr val="white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sp>
          <p:nvSpPr>
            <p:cNvPr id="347" name="AutoShape 757">
              <a:extLst>
                <a:ext uri="{FF2B5EF4-FFF2-40B4-BE49-F238E27FC236}">
                  <a16:creationId xmlns:a16="http://schemas.microsoft.com/office/drawing/2014/main" id="{0159974E-DB51-4D9A-9C0B-4119E7D92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861" y="4365104"/>
              <a:ext cx="601127" cy="153888"/>
            </a:xfrm>
            <a:prstGeom prst="roundRect">
              <a:avLst>
                <a:gd name="adj" fmla="val 0"/>
              </a:avLst>
            </a:prstGeom>
            <a:solidFill>
              <a:srgbClr val="1F497D">
                <a:lumMod val="20000"/>
                <a:lumOff val="8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000" kern="0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지식 베이스</a:t>
              </a:r>
              <a:endParaRPr lang="en-US" altLang="ko-KR" sz="10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7D49405A-0CDD-4D51-BBDB-54E3568F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390" y="4653485"/>
              <a:ext cx="1042187" cy="1616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STT (</a:t>
              </a:r>
              <a:r>
                <a:rPr lang="ko-KR" altLang="en-US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음성인식</a:t>
              </a: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)</a:t>
              </a:r>
              <a:endPara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EED5E44A-A72C-4B09-80B4-F63EC196A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390" y="4680022"/>
              <a:ext cx="1042187" cy="1616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STT (</a:t>
              </a:r>
              <a:r>
                <a:rPr lang="ko-KR" altLang="en-US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음성인식</a:t>
              </a: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)</a:t>
              </a:r>
              <a:endPara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EFDC9A82-15FD-4BE1-87E4-177D5500E6B9}"/>
                </a:ext>
              </a:extLst>
            </p:cNvPr>
            <p:cNvSpPr/>
            <p:nvPr/>
          </p:nvSpPr>
          <p:spPr bwMode="auto">
            <a:xfrm>
              <a:off x="2122041" y="4609811"/>
              <a:ext cx="1190625" cy="3206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스크립트</a:t>
              </a:r>
              <a:r>
                <a: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/</a:t>
              </a: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시나리오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2385204E-38F2-478B-AEEC-F928A568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390" y="5046741"/>
              <a:ext cx="1042187" cy="1616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STT (</a:t>
              </a:r>
              <a:r>
                <a:rPr lang="ko-KR" altLang="en-US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음성인식</a:t>
              </a: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)</a:t>
              </a:r>
              <a:endPara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21B4F199-64E3-45AF-8AC8-EFB5C1423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390" y="5073279"/>
              <a:ext cx="1042187" cy="1616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STT (</a:t>
              </a:r>
              <a:r>
                <a:rPr lang="ko-KR" altLang="en-US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음성인식</a:t>
              </a: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)</a:t>
              </a:r>
              <a:endPara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7C1A7CE-4246-49DA-ADCF-D161CF2F8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390" y="5435758"/>
              <a:ext cx="1042187" cy="1616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STT (</a:t>
              </a:r>
              <a:r>
                <a:rPr lang="ko-KR" altLang="en-US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음성인식</a:t>
              </a: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)</a:t>
              </a:r>
              <a:endPara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297744F6-0F76-4F5B-A6C8-3A86B4B44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390" y="5462296"/>
              <a:ext cx="1042187" cy="16160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STT (</a:t>
              </a:r>
              <a:r>
                <a:rPr lang="ko-KR" altLang="en-US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음성인식</a:t>
              </a: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)</a:t>
              </a:r>
              <a:endPara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C22ABE58-5695-4A2E-A129-75056FE6BCE7}"/>
                </a:ext>
              </a:extLst>
            </p:cNvPr>
            <p:cNvSpPr/>
            <p:nvPr/>
          </p:nvSpPr>
          <p:spPr bwMode="auto">
            <a:xfrm>
              <a:off x="2126020" y="4979268"/>
              <a:ext cx="1190625" cy="3206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900" kern="0" dirty="0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KMS</a:t>
              </a:r>
              <a:r>
                <a:rPr lang="ko-KR" altLang="en-US" sz="900" kern="0" dirty="0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 검색</a:t>
              </a:r>
              <a:r>
                <a:rPr lang="en-US" altLang="ko-KR" sz="900" kern="0" dirty="0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/</a:t>
              </a:r>
              <a:r>
                <a:rPr lang="ko-KR" altLang="en-US" sz="900" kern="0" dirty="0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패턴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CB0A3DF3-8FCF-43DE-942E-4D756A198253}"/>
                </a:ext>
              </a:extLst>
            </p:cNvPr>
            <p:cNvSpPr/>
            <p:nvPr/>
          </p:nvSpPr>
          <p:spPr bwMode="auto">
            <a:xfrm>
              <a:off x="2122041" y="5366751"/>
              <a:ext cx="1190625" cy="3206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지능형 </a:t>
              </a:r>
              <a:r>
                <a:rPr lang="ko-KR" altLang="en-US" sz="900" kern="0" dirty="0" err="1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지식저장소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</p:grpSp>
      <p:grpSp>
        <p:nvGrpSpPr>
          <p:cNvPr id="357" name="그룹 356">
            <a:extLst>
              <a:ext uri="{FF2B5EF4-FFF2-40B4-BE49-F238E27FC236}">
                <a16:creationId xmlns:a16="http://schemas.microsoft.com/office/drawing/2014/main" id="{D66095B4-7F93-4560-BD10-8052F9211921}"/>
              </a:ext>
            </a:extLst>
          </p:cNvPr>
          <p:cNvGrpSpPr/>
          <p:nvPr/>
        </p:nvGrpSpPr>
        <p:grpSpPr>
          <a:xfrm>
            <a:off x="6895230" y="3388465"/>
            <a:ext cx="1207491" cy="1045726"/>
            <a:chOff x="6895230" y="3357988"/>
            <a:chExt cx="1207491" cy="611409"/>
          </a:xfrm>
        </p:grpSpPr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B349A930-C867-4219-A6C0-CF7FD9F5D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0864" y="3400158"/>
              <a:ext cx="1041857" cy="9447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50" kern="0" spc="-100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STT (</a:t>
              </a:r>
              <a:r>
                <a:rPr lang="ko-KR" altLang="en-US" sz="1050" kern="0" spc="-100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음성인식</a:t>
              </a:r>
              <a:r>
                <a:rPr lang="en-US" altLang="ko-KR" sz="1050" kern="0" spc="-100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)</a:t>
              </a:r>
              <a:endParaRPr lang="ko-KR" altLang="en-US" sz="1050" kern="0" spc="-100" dirty="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707C9CCE-545B-485C-A6E6-D39F0BABB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0864" y="3426691"/>
              <a:ext cx="1041857" cy="94473"/>
            </a:xfrm>
            <a:prstGeom prst="rect">
              <a:avLst/>
            </a:prstGeom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839788" fontAlgn="ctr" latinLnBrk="0">
                <a:spcBef>
                  <a:spcPts val="1000"/>
                </a:spcBef>
                <a:spcAft>
                  <a:spcPts val="700"/>
                </a:spcAft>
                <a:buClr>
                  <a:srgbClr val="2DA2BF">
                    <a:lumMod val="50000"/>
                  </a:srgbClr>
                </a:buClr>
                <a:buSzPct val="60000"/>
                <a:tabLst>
                  <a:tab pos="5648325" algn="l"/>
                </a:tabLst>
                <a:defRPr/>
              </a:pP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STT (</a:t>
              </a:r>
              <a:r>
                <a:rPr lang="ko-KR" altLang="en-US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음성인식</a:t>
              </a:r>
              <a:r>
                <a:rPr lang="en-US" altLang="ko-KR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rPr>
                <a:t>)</a:t>
              </a:r>
              <a:endPara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C9222AA2-D561-43CA-8E13-1ED37B1B6393}"/>
                </a:ext>
              </a:extLst>
            </p:cNvPr>
            <p:cNvSpPr/>
            <p:nvPr/>
          </p:nvSpPr>
          <p:spPr bwMode="auto">
            <a:xfrm>
              <a:off x="6895230" y="3357988"/>
              <a:ext cx="1190625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이슈</a:t>
              </a:r>
              <a:r>
                <a: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/</a:t>
              </a: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리스크 관리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978AF85-C27C-4E58-802D-0F72BD04F07D}"/>
                </a:ext>
              </a:extLst>
            </p:cNvPr>
            <p:cNvSpPr/>
            <p:nvPr/>
          </p:nvSpPr>
          <p:spPr bwMode="auto">
            <a:xfrm>
              <a:off x="6897216" y="3573692"/>
              <a:ext cx="1190625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근원 분석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9978AF85-C27C-4E58-802D-0F72BD04F07D}"/>
                </a:ext>
              </a:extLst>
            </p:cNvPr>
            <p:cNvSpPr/>
            <p:nvPr/>
          </p:nvSpPr>
          <p:spPr bwMode="auto">
            <a:xfrm>
              <a:off x="6897216" y="3789397"/>
              <a:ext cx="1190625" cy="1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 err="1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비즈연계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</p:grp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712D4DD3-5C3D-4723-B4CB-79C0D64720CD}"/>
              </a:ext>
            </a:extLst>
          </p:cNvPr>
          <p:cNvSpPr/>
          <p:nvPr/>
        </p:nvSpPr>
        <p:spPr bwMode="auto">
          <a:xfrm>
            <a:off x="2066479" y="2227905"/>
            <a:ext cx="1374353" cy="320675"/>
          </a:xfrm>
          <a:prstGeom prst="rect">
            <a:avLst/>
          </a:prstGeom>
          <a:solidFill>
            <a:srgbClr val="003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kern="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</a:rPr>
              <a:t>데이터 마트</a:t>
            </a:r>
            <a:endParaRPr lang="en-US" altLang="ko-KR" sz="1050" kern="0" dirty="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48C29315-F5E4-488F-97A4-1FD2D363416A}"/>
              </a:ext>
            </a:extLst>
          </p:cNvPr>
          <p:cNvSpPr/>
          <p:nvPr/>
        </p:nvSpPr>
        <p:spPr bwMode="auto">
          <a:xfrm>
            <a:off x="3652722" y="2227905"/>
            <a:ext cx="1374353" cy="320675"/>
          </a:xfrm>
          <a:prstGeom prst="rect">
            <a:avLst/>
          </a:prstGeom>
          <a:solidFill>
            <a:srgbClr val="003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kern="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</a:rPr>
              <a:t>지식베이스</a:t>
            </a:r>
            <a:endParaRPr lang="en-US" altLang="ko-KR" sz="1050" kern="0" dirty="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C24BAEAC-2AAD-4F92-816D-BF5023554429}"/>
              </a:ext>
            </a:extLst>
          </p:cNvPr>
          <p:cNvSpPr/>
          <p:nvPr/>
        </p:nvSpPr>
        <p:spPr bwMode="auto">
          <a:xfrm>
            <a:off x="5238965" y="2227905"/>
            <a:ext cx="1374353" cy="320675"/>
          </a:xfrm>
          <a:prstGeom prst="rect">
            <a:avLst/>
          </a:prstGeom>
          <a:solidFill>
            <a:srgbClr val="003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kern="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</a:rPr>
              <a:t>대화</a:t>
            </a:r>
            <a:r>
              <a:rPr lang="en-US" altLang="ko-KR" sz="1050" kern="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</a:rPr>
              <a:t> </a:t>
            </a:r>
            <a:r>
              <a:rPr lang="ko-KR" altLang="en-US" sz="1050" kern="0" dirty="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</a:rPr>
              <a:t>엔진</a:t>
            </a:r>
            <a:endParaRPr lang="en-US" altLang="ko-KR" sz="1050" kern="0" dirty="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B0B311E-6C73-4139-B9C7-A3E7DF4C642F}"/>
              </a:ext>
            </a:extLst>
          </p:cNvPr>
          <p:cNvSpPr/>
          <p:nvPr/>
        </p:nvSpPr>
        <p:spPr bwMode="auto">
          <a:xfrm>
            <a:off x="6825208" y="2227905"/>
            <a:ext cx="1374353" cy="320675"/>
          </a:xfrm>
          <a:prstGeom prst="rect">
            <a:avLst/>
          </a:prstGeom>
          <a:solidFill>
            <a:srgbClr val="003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kern="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</a:rPr>
              <a:t>비즈니스 업무</a:t>
            </a:r>
            <a:endParaRPr lang="en-US" altLang="ko-KR" sz="1050" kern="0" dirty="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D59D4436-2250-43CA-BA24-C57C8C451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177" y="3872057"/>
            <a:ext cx="1042187" cy="161391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B5076DD6-1770-47C7-BF85-0FFB88C1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177" y="3898560"/>
            <a:ext cx="1042187" cy="161391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39788" fontAlgn="ctr" latinLnBrk="0">
              <a:spcBef>
                <a:spcPts val="1000"/>
              </a:spcBef>
              <a:spcAft>
                <a:spcPts val="700"/>
              </a:spcAft>
              <a:buClr>
                <a:srgbClr val="2DA2BF">
                  <a:lumMod val="50000"/>
                </a:srgbClr>
              </a:buClr>
              <a:buSzPct val="60000"/>
              <a:tabLst>
                <a:tab pos="5648325" algn="l"/>
              </a:tabLst>
              <a:defRPr/>
            </a:pP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STT (</a:t>
            </a:r>
            <a:r>
              <a:rPr lang="ko-KR" altLang="en-US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음성인식</a:t>
            </a:r>
            <a:r>
              <a:rPr lang="en-US" altLang="ko-KR" sz="1050" kern="0" spc="-100">
                <a:solidFill>
                  <a:schemeClr val="bg1"/>
                </a:solidFill>
                <a:latin typeface="KoPub돋움체 Medium" panose="00000600000000000000" pitchFamily="2" charset="-127"/>
                <a:ea typeface="나눔고딕" panose="020D0604000000000000"/>
                <a:sym typeface="Monotype Sorts"/>
              </a:rPr>
              <a:t>)</a:t>
            </a:r>
            <a:endParaRPr lang="ko-KR" altLang="en-US" sz="1050" kern="0" spc="-100">
              <a:solidFill>
                <a:schemeClr val="bg1"/>
              </a:solidFill>
              <a:latin typeface="KoPub돋움체 Medium" panose="00000600000000000000" pitchFamily="2" charset="-127"/>
              <a:ea typeface="나눔고딕" panose="020D0604000000000000"/>
              <a:sym typeface="Monotype Sorts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49805B3F-74B4-40BB-8452-2C58D2785D7F}"/>
              </a:ext>
            </a:extLst>
          </p:cNvPr>
          <p:cNvSpPr/>
          <p:nvPr/>
        </p:nvSpPr>
        <p:spPr bwMode="auto">
          <a:xfrm>
            <a:off x="2121828" y="3829735"/>
            <a:ext cx="1190625" cy="319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700">
              <a:solidFill>
                <a:schemeClr val="tx2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pic>
        <p:nvPicPr>
          <p:cNvPr id="370" name="그림 369">
            <a:extLst>
              <a:ext uri="{FF2B5EF4-FFF2-40B4-BE49-F238E27FC236}">
                <a16:creationId xmlns:a16="http://schemas.microsoft.com/office/drawing/2014/main" id="{865CE8B1-77B9-4FD5-AEE1-C7480A584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flipH="1">
            <a:off x="2150403" y="3880535"/>
            <a:ext cx="214313" cy="217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71" name="TextBox 167">
            <a:extLst>
              <a:ext uri="{FF2B5EF4-FFF2-40B4-BE49-F238E27FC236}">
                <a16:creationId xmlns:a16="http://schemas.microsoft.com/office/drawing/2014/main" id="{8A8B7C7B-4545-4E1C-9CEC-1FB016EA269E}"/>
              </a:ext>
            </a:extLst>
          </p:cNvPr>
          <p:cNvSpPr txBox="1"/>
          <p:nvPr/>
        </p:nvSpPr>
        <p:spPr bwMode="auto">
          <a:xfrm>
            <a:off x="2411355" y="3920042"/>
            <a:ext cx="892873" cy="1384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lIns="0" tIns="0" rIns="0" bIns="0">
            <a:spAutoFit/>
            <a:sp3d>
              <a:bevelT w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텍스트 변환</a:t>
            </a:r>
            <a:r>
              <a: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/</a:t>
            </a:r>
            <a:r>
              <a:rPr lang="ko-KR" altLang="en-US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rPr>
              <a:t>저장</a:t>
            </a:r>
            <a:endParaRPr lang="en-US" altLang="ko-KR" sz="900" kern="0" dirty="0">
              <a:solidFill>
                <a:prstClr val="black"/>
              </a:solidFill>
              <a:latin typeface="KoPub돋움체 Medium" panose="00000600000000000000" pitchFamily="2" charset="-127"/>
              <a:ea typeface="나눔고딕" panose="020D0604000000000000"/>
            </a:endParaRPr>
          </a:p>
        </p:txBody>
      </p:sp>
      <p:grpSp>
        <p:nvGrpSpPr>
          <p:cNvPr id="372" name="그룹 371">
            <a:extLst>
              <a:ext uri="{FF2B5EF4-FFF2-40B4-BE49-F238E27FC236}">
                <a16:creationId xmlns:a16="http://schemas.microsoft.com/office/drawing/2014/main" id="{F8D90181-3A34-4539-9194-2DCE130B4DE5}"/>
              </a:ext>
            </a:extLst>
          </p:cNvPr>
          <p:cNvGrpSpPr/>
          <p:nvPr/>
        </p:nvGrpSpPr>
        <p:grpSpPr>
          <a:xfrm>
            <a:off x="6846441" y="4656097"/>
            <a:ext cx="2455211" cy="1546578"/>
            <a:chOff x="6846441" y="4123915"/>
            <a:chExt cx="2455211" cy="1189469"/>
          </a:xfrm>
        </p:grpSpPr>
        <p:sp>
          <p:nvSpPr>
            <p:cNvPr id="373" name="모서리가 둥근 직사각형 138">
              <a:extLst>
                <a:ext uri="{FF2B5EF4-FFF2-40B4-BE49-F238E27FC236}">
                  <a16:creationId xmlns:a16="http://schemas.microsoft.com/office/drawing/2014/main" id="{4D5585E5-ADEC-4A12-8CD2-712E18393362}"/>
                </a:ext>
              </a:extLst>
            </p:cNvPr>
            <p:cNvSpPr/>
            <p:nvPr/>
          </p:nvSpPr>
          <p:spPr>
            <a:xfrm>
              <a:off x="8555353" y="4971037"/>
              <a:ext cx="746299" cy="175449"/>
            </a:xfrm>
            <a:prstGeom prst="roundRect">
              <a:avLst>
                <a:gd name="adj" fmla="val 4991"/>
              </a:avLst>
            </a:prstGeom>
            <a:solidFill>
              <a:srgbClr val="BFBFB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41" latinLnBrk="0">
                <a:defRPr/>
              </a:pPr>
              <a:r>
                <a:rPr lang="ko-KR" altLang="en-US" sz="1100" kern="0" dirty="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나눔고딕" panose="020D0604000000000000"/>
                  <a:sym typeface="Wingdings 2"/>
                </a:rPr>
                <a:t>상담사</a:t>
              </a:r>
            </a:p>
          </p:txBody>
        </p:sp>
        <p:pic>
          <p:nvPicPr>
            <p:cNvPr id="374" name="Picture 239" descr="39">
              <a:extLst>
                <a:ext uri="{FF2B5EF4-FFF2-40B4-BE49-F238E27FC236}">
                  <a16:creationId xmlns:a16="http://schemas.microsoft.com/office/drawing/2014/main" id="{F004776B-C764-48C3-8BB4-E9E37915A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5"/>
            <a:stretch>
              <a:fillRect/>
            </a:stretch>
          </p:blipFill>
          <p:spPr bwMode="auto">
            <a:xfrm>
              <a:off x="8213279" y="4714900"/>
              <a:ext cx="346075" cy="144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" name="Picture 239" descr="39">
              <a:extLst>
                <a:ext uri="{FF2B5EF4-FFF2-40B4-BE49-F238E27FC236}">
                  <a16:creationId xmlns:a16="http://schemas.microsoft.com/office/drawing/2014/main" id="{41C6DA90-6BC5-4952-9901-59F3AC824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445"/>
            <a:stretch>
              <a:fillRect/>
            </a:stretch>
          </p:blipFill>
          <p:spPr bwMode="auto">
            <a:xfrm>
              <a:off x="8213279" y="4826025"/>
              <a:ext cx="34607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6" name="그림 375">
              <a:extLst>
                <a:ext uri="{FF2B5EF4-FFF2-40B4-BE49-F238E27FC236}">
                  <a16:creationId xmlns:a16="http://schemas.microsoft.com/office/drawing/2014/main" id="{D27EF9B9-D1B9-4442-985C-6EED7E3947FF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grayscl/>
              <a:extLst/>
            </a:blip>
            <a:stretch>
              <a:fillRect/>
            </a:stretch>
          </p:blipFill>
          <p:spPr>
            <a:xfrm>
              <a:off x="8748502" y="4604750"/>
              <a:ext cx="360000" cy="360000"/>
            </a:xfrm>
            <a:prstGeom prst="rect">
              <a:avLst/>
            </a:prstGeom>
          </p:spPr>
        </p:pic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88B03404-37A7-49C9-A19F-2CDA91DA7E37}"/>
                </a:ext>
              </a:extLst>
            </p:cNvPr>
            <p:cNvGrpSpPr/>
            <p:nvPr/>
          </p:nvGrpSpPr>
          <p:grpSpPr>
            <a:xfrm>
              <a:off x="6846441" y="4123915"/>
              <a:ext cx="1306513" cy="1189469"/>
              <a:chOff x="6846441" y="4123915"/>
              <a:chExt cx="1306513" cy="1189469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61024E4E-F52E-40AF-B0D4-92B9B9F77EA3}"/>
                  </a:ext>
                </a:extLst>
              </p:cNvPr>
              <p:cNvSpPr/>
              <p:nvPr/>
            </p:nvSpPr>
            <p:spPr>
              <a:xfrm>
                <a:off x="6846441" y="4157870"/>
                <a:ext cx="1306513" cy="11555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endParaRPr lang="ko-KR" altLang="en-US" sz="2800" kern="0">
                  <a:solidFill>
                    <a:prstClr val="white"/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</p:txBody>
          </p:sp>
          <p:sp>
            <p:nvSpPr>
              <p:cNvPr id="379" name="AutoShape 757">
                <a:extLst>
                  <a:ext uri="{FF2B5EF4-FFF2-40B4-BE49-F238E27FC236}">
                    <a16:creationId xmlns:a16="http://schemas.microsoft.com/office/drawing/2014/main" id="{E7E5757E-C985-4896-A7F7-569C2783C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7779" y="4123915"/>
                <a:ext cx="831959" cy="118355"/>
              </a:xfrm>
              <a:prstGeom prst="roundRect">
                <a:avLst>
                  <a:gd name="adj" fmla="val 0"/>
                </a:avLst>
              </a:prstGeom>
              <a:solidFill>
                <a:srgbClr val="1F497D">
                  <a:lumMod val="20000"/>
                  <a:lumOff val="8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sz="1000" kern="0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상담 </a:t>
                </a:r>
                <a:r>
                  <a:rPr lang="ko-KR" altLang="en-US" sz="1000" kern="0" spc="-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어드바이저</a:t>
                </a:r>
                <a:endParaRPr lang="en-US" altLang="ko-KR" sz="1000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A686BE03-F40D-4284-AEA2-B99A9335F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0864" y="4806366"/>
                <a:ext cx="1041857" cy="124273"/>
              </a:xfrm>
              <a:prstGeom prst="rect">
                <a:avLst/>
              </a:prstGeom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839788" fontAlgn="ctr" latinLnBrk="0">
                  <a:spcBef>
                    <a:spcPts val="1000"/>
                  </a:spcBef>
                  <a:spcAft>
                    <a:spcPts val="700"/>
                  </a:spcAft>
                  <a:buClr>
                    <a:srgbClr val="2DA2BF">
                      <a:lumMod val="50000"/>
                    </a:srgbClr>
                  </a:buClr>
                  <a:buSzPct val="60000"/>
                  <a:tabLst>
                    <a:tab pos="5648325" algn="l"/>
                  </a:tabLst>
                  <a:defRPr/>
                </a:pPr>
                <a:r>
                  <a:rPr lang="en-US" altLang="ko-KR" sz="1050" kern="0" spc="-100">
                    <a:solidFill>
                      <a:schemeClr val="bg1"/>
                    </a:solidFill>
                    <a:latin typeface="KoPub돋움체 Medium" panose="00000600000000000000" pitchFamily="2" charset="-127"/>
                    <a:ea typeface="나눔고딕" panose="020D0604000000000000"/>
                    <a:sym typeface="Monotype Sorts"/>
                  </a:rPr>
                  <a:t>STT (</a:t>
                </a:r>
                <a:r>
                  <a:rPr lang="ko-KR" altLang="en-US" sz="1050" kern="0" spc="-100">
                    <a:solidFill>
                      <a:schemeClr val="bg1"/>
                    </a:solidFill>
                    <a:latin typeface="KoPub돋움체 Medium" panose="00000600000000000000" pitchFamily="2" charset="-127"/>
                    <a:ea typeface="나눔고딕" panose="020D0604000000000000"/>
                    <a:sym typeface="Monotype Sorts"/>
                  </a:rPr>
                  <a:t>음성인식</a:t>
                </a:r>
                <a:r>
                  <a:rPr lang="en-US" altLang="ko-KR" sz="1050" kern="0" spc="-100">
                    <a:solidFill>
                      <a:schemeClr val="bg1"/>
                    </a:solidFill>
                    <a:latin typeface="KoPub돋움체 Medium" panose="00000600000000000000" pitchFamily="2" charset="-127"/>
                    <a:ea typeface="나눔고딕" panose="020D0604000000000000"/>
                    <a:sym typeface="Monotype Sorts"/>
                  </a:rPr>
                  <a:t>)</a:t>
                </a:r>
                <a:endParaRPr lang="ko-KR" altLang="en-US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3213C582-9512-4EFC-BF70-A8A7379B5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0864" y="4832900"/>
                <a:ext cx="1041857" cy="124273"/>
              </a:xfrm>
              <a:prstGeom prst="rect">
                <a:avLst/>
              </a:prstGeom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839788" fontAlgn="ctr" latinLnBrk="0">
                  <a:spcBef>
                    <a:spcPts val="1000"/>
                  </a:spcBef>
                  <a:spcAft>
                    <a:spcPts val="700"/>
                  </a:spcAft>
                  <a:buClr>
                    <a:srgbClr val="2DA2BF">
                      <a:lumMod val="50000"/>
                    </a:srgbClr>
                  </a:buClr>
                  <a:buSzPct val="60000"/>
                  <a:tabLst>
                    <a:tab pos="5648325" algn="l"/>
                  </a:tabLst>
                  <a:defRPr/>
                </a:pPr>
                <a:r>
                  <a:rPr lang="en-US" altLang="ko-KR" sz="1050" kern="0" spc="-100">
                    <a:solidFill>
                      <a:schemeClr val="bg1"/>
                    </a:solidFill>
                    <a:latin typeface="KoPub돋움체 Medium" panose="00000600000000000000" pitchFamily="2" charset="-127"/>
                    <a:ea typeface="나눔고딕" panose="020D0604000000000000"/>
                    <a:sym typeface="Monotype Sorts"/>
                  </a:rPr>
                  <a:t>STT (</a:t>
                </a:r>
                <a:r>
                  <a:rPr lang="ko-KR" altLang="en-US" sz="1050" kern="0" spc="-100">
                    <a:solidFill>
                      <a:schemeClr val="bg1"/>
                    </a:solidFill>
                    <a:latin typeface="KoPub돋움체 Medium" panose="00000600000000000000" pitchFamily="2" charset="-127"/>
                    <a:ea typeface="나눔고딕" panose="020D0604000000000000"/>
                    <a:sym typeface="Monotype Sorts"/>
                  </a:rPr>
                  <a:t>음성인식</a:t>
                </a:r>
                <a:r>
                  <a:rPr lang="en-US" altLang="ko-KR" sz="1050" kern="0" spc="-100">
                    <a:solidFill>
                      <a:schemeClr val="bg1"/>
                    </a:solidFill>
                    <a:latin typeface="KoPub돋움체 Medium" panose="00000600000000000000" pitchFamily="2" charset="-127"/>
                    <a:ea typeface="나눔고딕" panose="020D0604000000000000"/>
                    <a:sym typeface="Monotype Sorts"/>
                  </a:rPr>
                  <a:t>)</a:t>
                </a:r>
                <a:endParaRPr lang="ko-KR" altLang="en-US" sz="1050" kern="0" spc="-100">
                  <a:solidFill>
                    <a:schemeClr val="bg1"/>
                  </a:solidFill>
                  <a:latin typeface="KoPub돋움체 Medium" panose="00000600000000000000" pitchFamily="2" charset="-127"/>
                  <a:ea typeface="나눔고딕" panose="020D0604000000000000"/>
                  <a:sym typeface="Monotype Sorts"/>
                </a:endParaRPr>
              </a:p>
            </p:txBody>
          </p:sp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CAFC12EB-9326-4B12-9900-26FB8436CE6E}"/>
                  </a:ext>
                </a:extLst>
              </p:cNvPr>
              <p:cNvSpPr/>
              <p:nvPr/>
            </p:nvSpPr>
            <p:spPr bwMode="auto">
              <a:xfrm>
                <a:off x="6888428" y="4347706"/>
                <a:ext cx="1190625" cy="18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900" kern="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실시간 업무 가이드</a:t>
                </a:r>
                <a:endPara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1289E78D-8860-4EB2-973E-CFB87B3C09B9}"/>
                  </a:ext>
                </a:extLst>
              </p:cNvPr>
              <p:cNvSpPr/>
              <p:nvPr/>
            </p:nvSpPr>
            <p:spPr bwMode="auto">
              <a:xfrm>
                <a:off x="6888428" y="4839004"/>
                <a:ext cx="1190625" cy="18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900" kern="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실시간 이슈 </a:t>
                </a:r>
                <a:r>
                  <a:rPr lang="en-US" altLang="ko-KR" sz="900" kern="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Alert</a:t>
                </a:r>
              </a:p>
            </p:txBody>
          </p:sp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CB4F1288-48A3-449A-8EA7-0A8BABBE1F56}"/>
                  </a:ext>
                </a:extLst>
              </p:cNvPr>
              <p:cNvSpPr/>
              <p:nvPr/>
            </p:nvSpPr>
            <p:spPr bwMode="auto">
              <a:xfrm>
                <a:off x="6888428" y="5084654"/>
                <a:ext cx="1190625" cy="18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900" kern="0" dirty="0" err="1" smtClean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상담요약</a:t>
                </a:r>
                <a:r>
                  <a:rPr lang="en-US" altLang="ko-KR" sz="900" kern="0" dirty="0" smtClean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/</a:t>
                </a:r>
                <a:r>
                  <a:rPr lang="en-US" altLang="ko-KR" sz="900" kern="0" dirty="0" err="1" smtClean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ToDo</a:t>
                </a:r>
                <a:endPara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1289E78D-8860-4EB2-973E-CFB87B3C09B9}"/>
                  </a:ext>
                </a:extLst>
              </p:cNvPr>
              <p:cNvSpPr/>
              <p:nvPr/>
            </p:nvSpPr>
            <p:spPr bwMode="auto">
              <a:xfrm>
                <a:off x="6888428" y="4593355"/>
                <a:ext cx="1190625" cy="18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900" kern="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실시간 이슈 </a:t>
                </a:r>
                <a:r>
                  <a:rPr lang="en-US" altLang="ko-KR" sz="900" kern="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Alert</a:t>
                </a:r>
              </a:p>
            </p:txBody>
          </p:sp>
        </p:grpSp>
      </p:grp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7C8910CB-F482-4F18-9F15-84347789F60E}"/>
              </a:ext>
            </a:extLst>
          </p:cNvPr>
          <p:cNvGrpSpPr/>
          <p:nvPr/>
        </p:nvGrpSpPr>
        <p:grpSpPr>
          <a:xfrm>
            <a:off x="5247470" y="4547640"/>
            <a:ext cx="1314000" cy="1588540"/>
            <a:chOff x="5247470" y="4437790"/>
            <a:chExt cx="1314000" cy="1588540"/>
          </a:xfrm>
        </p:grpSpPr>
        <p:grpSp>
          <p:nvGrpSpPr>
            <p:cNvPr id="387" name="그룹 386">
              <a:extLst>
                <a:ext uri="{FF2B5EF4-FFF2-40B4-BE49-F238E27FC236}">
                  <a16:creationId xmlns:a16="http://schemas.microsoft.com/office/drawing/2014/main" id="{1146C6EE-7CEE-4317-B34E-0DA6652A7E58}"/>
                </a:ext>
              </a:extLst>
            </p:cNvPr>
            <p:cNvGrpSpPr/>
            <p:nvPr/>
          </p:nvGrpSpPr>
          <p:grpSpPr>
            <a:xfrm>
              <a:off x="5315321" y="4550648"/>
              <a:ext cx="1190625" cy="1475682"/>
              <a:chOff x="5308882" y="4550648"/>
              <a:chExt cx="1190625" cy="1475682"/>
            </a:xfrm>
          </p:grpSpPr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137B22EB-DD82-4C1E-9A15-093225A8C8D8}"/>
                  </a:ext>
                </a:extLst>
              </p:cNvPr>
              <p:cNvSpPr/>
              <p:nvPr/>
            </p:nvSpPr>
            <p:spPr bwMode="auto">
              <a:xfrm>
                <a:off x="5308882" y="4550648"/>
                <a:ext cx="1190625" cy="52061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900" kern="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딥러닝 자연어 </a:t>
                </a:r>
                <a:r>
                  <a:rPr lang="ko-KR" altLang="en-US" sz="900" kern="0" dirty="0" smtClean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처리</a:t>
                </a:r>
                <a:endParaRPr lang="en-US" altLang="ko-KR" sz="900" kern="0" dirty="0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  <a:p>
                <a:pPr algn="ctr">
                  <a:defRPr/>
                </a:pPr>
                <a:r>
                  <a:rPr lang="en-US" altLang="ko-KR" sz="900" kern="0" dirty="0" smtClean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(NLP/NLU/NLG)</a:t>
                </a:r>
                <a:endPara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</p:txBody>
          </p:sp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809B084A-71B3-4C26-ABA9-82C33A0D9667}"/>
                  </a:ext>
                </a:extLst>
              </p:cNvPr>
              <p:cNvSpPr/>
              <p:nvPr/>
            </p:nvSpPr>
            <p:spPr bwMode="auto">
              <a:xfrm>
                <a:off x="5308882" y="5228123"/>
                <a:ext cx="1190625" cy="320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900" kern="0" dirty="0" smtClean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지식베이스검색</a:t>
                </a:r>
                <a:r>
                  <a:rPr lang="en-US" altLang="ko-KR" sz="900" kern="0" dirty="0" smtClean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/MRC</a:t>
                </a:r>
                <a:endPara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D63B8744-F6C5-493F-B8A4-A2A3A4CF1E0E}"/>
                  </a:ext>
                </a:extLst>
              </p:cNvPr>
              <p:cNvSpPr/>
              <p:nvPr/>
            </p:nvSpPr>
            <p:spPr bwMode="auto">
              <a:xfrm>
                <a:off x="5308882" y="5705655"/>
                <a:ext cx="1190625" cy="320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900" kern="0" dirty="0">
                    <a:solidFill>
                      <a:prstClr val="black"/>
                    </a:solidFill>
                    <a:latin typeface="KoPub돋움체 Medium" panose="00000600000000000000" pitchFamily="2" charset="-127"/>
                    <a:ea typeface="나눔고딕" panose="020D0604000000000000"/>
                  </a:rPr>
                  <a:t>질의 응답 분석</a:t>
                </a:r>
                <a:endParaRPr lang="en-US" altLang="ko-KR" sz="900" kern="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endParaRPr>
              </a:p>
            </p:txBody>
          </p:sp>
        </p:grp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AE062B2-262D-4E9D-99EF-D0ED2CCCF7C5}"/>
                </a:ext>
              </a:extLst>
            </p:cNvPr>
            <p:cNvSpPr/>
            <p:nvPr/>
          </p:nvSpPr>
          <p:spPr>
            <a:xfrm>
              <a:off x="5247470" y="4437790"/>
              <a:ext cx="1314000" cy="7625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나눔고딕" panose="020D0604000000000000"/>
              </a:endParaRPr>
            </a:p>
          </p:txBody>
        </p:sp>
      </p:grpSp>
      <p:grpSp>
        <p:nvGrpSpPr>
          <p:cNvPr id="392" name="그룹 391"/>
          <p:cNvGrpSpPr/>
          <p:nvPr/>
        </p:nvGrpSpPr>
        <p:grpSpPr>
          <a:xfrm>
            <a:off x="2066479" y="4163351"/>
            <a:ext cx="1306512" cy="953669"/>
            <a:chOff x="2066479" y="4053501"/>
            <a:chExt cx="1306512" cy="953669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C8C3CB1-0C7A-4BA6-8981-92B7E8B7530D}"/>
                </a:ext>
              </a:extLst>
            </p:cNvPr>
            <p:cNvSpPr/>
            <p:nvPr/>
          </p:nvSpPr>
          <p:spPr bwMode="auto">
            <a:xfrm>
              <a:off x="2066479" y="4087837"/>
              <a:ext cx="1306512" cy="91933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2800" kern="0">
                <a:solidFill>
                  <a:prstClr val="white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EFDC9A82-15FD-4BE1-87E4-177D5500E6B9}"/>
                </a:ext>
              </a:extLst>
            </p:cNvPr>
            <p:cNvSpPr/>
            <p:nvPr/>
          </p:nvSpPr>
          <p:spPr bwMode="auto">
            <a:xfrm>
              <a:off x="2113105" y="4184994"/>
              <a:ext cx="1190625" cy="3206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실시간 </a:t>
              </a:r>
              <a:r>
                <a:rPr lang="en-US" altLang="ko-KR" sz="900" kern="0" dirty="0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STT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FDC9A82-15FD-4BE1-87E4-177D5500E6B9}"/>
                </a:ext>
              </a:extLst>
            </p:cNvPr>
            <p:cNvSpPr/>
            <p:nvPr/>
          </p:nvSpPr>
          <p:spPr bwMode="auto">
            <a:xfrm>
              <a:off x="2113105" y="4567989"/>
              <a:ext cx="1190625" cy="3206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Medium" panose="00000600000000000000" pitchFamily="2" charset="-127"/>
                  <a:ea typeface="나눔고딕" panose="020D0604000000000000"/>
                </a:rPr>
                <a:t>음성 모니터링</a:t>
              </a:r>
              <a:endParaRPr lang="en-US" altLang="ko-KR" sz="900" kern="0" dirty="0">
                <a:solidFill>
                  <a:prstClr val="black"/>
                </a:solidFill>
                <a:latin typeface="KoPub돋움체 Medium" panose="00000600000000000000" pitchFamily="2" charset="-127"/>
                <a:ea typeface="나눔고딕" panose="020D0604000000000000"/>
              </a:endParaRPr>
            </a:p>
          </p:txBody>
        </p:sp>
        <p:sp>
          <p:nvSpPr>
            <p:cNvPr id="396" name="직사각형 395"/>
            <p:cNvSpPr/>
            <p:nvPr/>
          </p:nvSpPr>
          <p:spPr bwMode="auto">
            <a:xfrm>
              <a:off x="2067384" y="4053501"/>
              <a:ext cx="1296000" cy="803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>
              <a:sp3d>
                <a:bevelT w="0"/>
              </a:sp3d>
            </a:bodyPr>
            <a:lstStyle/>
            <a:p>
              <a:pPr marL="0" algn="ctr" latinLnBrk="0">
                <a:lnSpc>
                  <a:spcPct val="150000"/>
                </a:lnSpc>
              </a:pPr>
              <a:endParaRPr lang="ko-KR" altLang="en-US" sz="1100" b="1" kern="0" spc="-3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77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9859" y="3666565"/>
            <a:ext cx="275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사업의 특징 및 고려사항</a:t>
            </a:r>
            <a:endParaRPr lang="en-US" altLang="ko-KR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수행전략</a:t>
            </a:r>
            <a:endParaRPr lang="en-US" altLang="ko-KR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시안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80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2F20132F-5C29-4E14-BE77-FF2192323E41}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6180</Words>
  <Application>Microsoft Office PowerPoint</Application>
  <PresentationFormat>A4 용지(210x297mm)</PresentationFormat>
  <Paragraphs>1893</Paragraphs>
  <Slides>49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75" baseType="lpstr">
      <vt:lpstr>Arial Unicode MS</vt:lpstr>
      <vt:lpstr>Digital-Medium</vt:lpstr>
      <vt:lpstr>HY견고딕</vt:lpstr>
      <vt:lpstr>KB금융 본문체 Bold</vt:lpstr>
      <vt:lpstr>KB금융 본문체 Medium</vt:lpstr>
      <vt:lpstr>KB금융 제목체 Medium</vt:lpstr>
      <vt:lpstr>KoPub돋움체 Bold</vt:lpstr>
      <vt:lpstr>KoPub돋움체 Light</vt:lpstr>
      <vt:lpstr>KoPub돋움체 Medium</vt:lpstr>
      <vt:lpstr>KoPub바탕체 Bold</vt:lpstr>
      <vt:lpstr>KoPub바탕체_Pro Light</vt:lpstr>
      <vt:lpstr>Monotype Sorts</vt:lpstr>
      <vt:lpstr>NanumSquare</vt:lpstr>
      <vt:lpstr>굴림</vt:lpstr>
      <vt:lpstr>나눔고딕</vt:lpstr>
      <vt:lpstr>나눔고딕 ExtraBold</vt:lpstr>
      <vt:lpstr>나눔바른고딕</vt:lpstr>
      <vt:lpstr>맑은 고딕</vt:lpstr>
      <vt:lpstr>산돌고딕 L</vt:lpstr>
      <vt:lpstr>휴먼엑스포</vt:lpstr>
      <vt:lpstr>Arial</vt:lpstr>
      <vt:lpstr>Calibri</vt:lpstr>
      <vt:lpstr>Wingdings</vt:lpstr>
      <vt:lpstr>Wingdings 2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1. 사업의 배경 및 목적</vt:lpstr>
      <vt:lpstr>1. 사업의 배경 및 목적</vt:lpstr>
      <vt:lpstr>1. 사업의 배경 및 목적</vt:lpstr>
      <vt:lpstr>2. 전체 시스템 개념도</vt:lpstr>
      <vt:lpstr>3. 사업의 범위</vt:lpstr>
      <vt:lpstr>PowerPoint 프레젠테이션</vt:lpstr>
      <vt:lpstr>1. 사업의 특징 및 고려사항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2. 수행전략</vt:lpstr>
      <vt:lpstr>PowerPoint 프레젠테이션</vt:lpstr>
      <vt:lpstr>2. 수행전략</vt:lpstr>
      <vt:lpstr>2. 수행전략</vt:lpstr>
      <vt:lpstr>PowerPoint 프레젠테이션</vt:lpstr>
      <vt:lpstr>1. 사업수행조직</vt:lpstr>
      <vt:lpstr>2. 추진일정</vt:lpstr>
      <vt:lpstr>3. 사업관리방안</vt:lpstr>
      <vt:lpstr>PowerPoint 프레젠테이션</vt:lpstr>
      <vt:lpstr>추가제안</vt:lpstr>
      <vt:lpstr>추가제안</vt:lpstr>
      <vt:lpstr>PowerPoint 프레젠테이션</vt:lpstr>
      <vt:lpstr>별첨. 지식저장소</vt:lpstr>
      <vt:lpstr>별첨. 지식저장소</vt:lpstr>
      <vt:lpstr>별첨. 지식저장소</vt:lpstr>
      <vt:lpstr>별첨. 실시간 STT 구성 – 콜센타 환경에 따른 방안</vt:lpstr>
      <vt:lpstr>별첨. 실시간 STT 구성 – 콜센타 환경에 따른 방안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심플디앤씨_서동훈</dc:creator>
  <cp:lastModifiedBy>Dell</cp:lastModifiedBy>
  <cp:revision>483</cp:revision>
  <cp:lastPrinted>2021-03-23T03:44:13Z</cp:lastPrinted>
  <dcterms:created xsi:type="dcterms:W3CDTF">2016-04-06T04:49:52Z</dcterms:created>
  <dcterms:modified xsi:type="dcterms:W3CDTF">2021-03-24T10:00:08Z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C:\Users\Dell\Desktop\행안부 챗봇\작업중\발표자료\발표자료_ver0.4.pptx</vt:lpwstr>
  </property>
</Properties>
</file>